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85" r:id="rId5"/>
    <p:sldId id="286" r:id="rId6"/>
    <p:sldId id="287" r:id="rId7"/>
    <p:sldId id="291" r:id="rId8"/>
    <p:sldId id="289" r:id="rId9"/>
    <p:sldId id="290" r:id="rId10"/>
    <p:sldId id="268" r:id="rId11"/>
    <p:sldId id="269" r:id="rId12"/>
    <p:sldId id="270" r:id="rId13"/>
    <p:sldId id="271" r:id="rId14"/>
    <p:sldId id="272" r:id="rId15"/>
    <p:sldId id="294" r:id="rId16"/>
    <p:sldId id="273" r:id="rId17"/>
    <p:sldId id="274" r:id="rId18"/>
    <p:sldId id="275" r:id="rId19"/>
    <p:sldId id="276" r:id="rId20"/>
    <p:sldId id="277" r:id="rId21"/>
    <p:sldId id="278" r:id="rId22"/>
    <p:sldId id="293" r:id="rId2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62AEB7A-0D50-4278-8FFD-79791F27EBB7}" type="datetimeFigureOut">
              <a:rPr lang="id-ID" smtClean="0"/>
              <a:pPr/>
              <a:t>13/12/2012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4616EEA-65F4-4060-B011-043EF1B60C1B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1285884"/>
          </a:xfrm>
        </p:spPr>
        <p:txBody>
          <a:bodyPr>
            <a:normAutofit lnSpcReduction="10000"/>
          </a:bodyPr>
          <a:lstStyle/>
          <a:p>
            <a:pPr algn="ctr"/>
            <a:endParaRPr lang="id-ID" dirty="0" smtClean="0"/>
          </a:p>
          <a:p>
            <a:pPr algn="ctr">
              <a:buNone/>
            </a:pPr>
            <a:r>
              <a:rPr lang="id-ID" sz="5200" b="1" dirty="0" smtClean="0">
                <a:latin typeface="Algerian" pitchFamily="82" charset="0"/>
                <a:cs typeface="Arial" pitchFamily="34" charset="0"/>
              </a:rPr>
              <a:t>PIDATO/ORASI ILMIAH</a:t>
            </a:r>
            <a:endParaRPr lang="id-ID" sz="5200" b="1" dirty="0">
              <a:latin typeface="Algerian" pitchFamily="82" charset="0"/>
              <a:cs typeface="Arial" pitchFamily="34" charset="0"/>
            </a:endParaRPr>
          </a:p>
        </p:txBody>
      </p:sp>
      <p:pic>
        <p:nvPicPr>
          <p:cNvPr id="4" name="Picture 3" descr="4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928934"/>
            <a:ext cx="1928826" cy="2786082"/>
          </a:xfrm>
          <a:prstGeom prst="rect">
            <a:avLst/>
          </a:prstGeom>
        </p:spPr>
      </p:pic>
      <p:pic>
        <p:nvPicPr>
          <p:cNvPr id="5" name="Picture 4" descr="BERBICARA 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000372"/>
            <a:ext cx="2643196" cy="2643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435679"/>
          </a:xfrm>
        </p:spPr>
        <p:txBody>
          <a:bodyPr>
            <a:normAutofit/>
          </a:bodyPr>
          <a:lstStyle/>
          <a:p>
            <a:pPr marL="850392" lvl="1" indent="-45720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a.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Pembukaan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memulai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biasanya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berisi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sapaan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kepada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 	              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pendengar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buNone/>
            </a:pPr>
            <a:r>
              <a:rPr lang="id-ID" sz="2400" dirty="0" smtClean="0">
                <a:latin typeface="Arial" pitchFamily="34" charset="0"/>
                <a:cs typeface="Arial" pitchFamily="34" charset="0"/>
              </a:rPr>
              <a:t>b.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Sajian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merupakan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hasil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penjabaran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gagasan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	             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pokok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yang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disampaikan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perlu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dirinci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	             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sesuai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waktu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tersedia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id-ID" sz="2400" dirty="0" smtClean="0">
                <a:latin typeface="Arial" pitchFamily="34" charset="0"/>
                <a:cs typeface="Arial" pitchFamily="34" charset="0"/>
              </a:rPr>
              <a:t>c.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Penutup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mengakhiri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berisi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penegasan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	 	             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kembali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gagasan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pokok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dipaparkan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	             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sajian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isi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harapan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ucapan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	              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terima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kasih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 </a:t>
            </a:r>
            <a:endParaRPr lang="id-ID" sz="2400" dirty="0" smtClean="0">
              <a:latin typeface="Arial" pitchFamily="34" charset="0"/>
              <a:cs typeface="Arial" pitchFamily="34" charset="0"/>
            </a:endParaRPr>
          </a:p>
          <a:p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686700" cy="939784"/>
          </a:xfrm>
        </p:spPr>
        <p:txBody>
          <a:bodyPr>
            <a:normAutofit fontScale="90000"/>
          </a:bodyPr>
          <a:lstStyle/>
          <a:p>
            <a:pPr lvl="0"/>
            <a:r>
              <a:rPr lang="id-ID" b="1" dirty="0" smtClean="0"/>
              <a:t/>
            </a:r>
            <a:br>
              <a:rPr lang="id-ID" b="1" dirty="0" smtClean="0"/>
            </a:b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Tatacara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Berpidato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 :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id-ID" sz="2400" dirty="0" smtClean="0">
                <a:latin typeface="Arial" pitchFamily="34" charset="0"/>
                <a:cs typeface="Arial" pitchFamily="34" charset="0"/>
              </a:rPr>
              <a:t>a.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Jangan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meny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nggung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perasaan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orang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lain,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sebaliknya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harus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berupaya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menghargai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membangun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sikap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positif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bagi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pendengar</a:t>
            </a:r>
            <a:endParaRPr lang="id-ID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id-ID" sz="2400" dirty="0" smtClean="0">
                <a:latin typeface="Arial" pitchFamily="34" charset="0"/>
                <a:cs typeface="Arial" pitchFamily="34" charset="0"/>
              </a:rPr>
              <a:t>b.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Keterbukaan</a:t>
            </a:r>
            <a:endParaRPr lang="id-ID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id-ID" sz="2400" dirty="0" smtClean="0">
                <a:latin typeface="Arial" pitchFamily="34" charset="0"/>
                <a:cs typeface="Arial" pitchFamily="34" charset="0"/>
              </a:rPr>
              <a:t>c.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Kejujuran</a:t>
            </a:r>
            <a:endParaRPr lang="id-ID" sz="24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id-ID" sz="2400" dirty="0" smtClean="0">
                <a:latin typeface="Arial" pitchFamily="34" charset="0"/>
                <a:cs typeface="Arial" pitchFamily="34" charset="0"/>
              </a:rPr>
              <a:t>d.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Empa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id-ID" sz="2400" dirty="0" smtClean="0">
                <a:latin typeface="Arial" pitchFamily="34" charset="0"/>
                <a:cs typeface="Arial" pitchFamily="34" charset="0"/>
              </a:rPr>
              <a:t> (memposisikan diri sebagai orang lain atau merasakan apa yang dirasakan oleh orang lain).</a:t>
            </a:r>
          </a:p>
          <a:p>
            <a:pPr lvl="1">
              <a:buNone/>
            </a:pPr>
            <a:r>
              <a:rPr lang="id-ID" sz="2400" dirty="0" smtClean="0">
                <a:latin typeface="Arial" pitchFamily="34" charset="0"/>
                <a:cs typeface="Arial" pitchFamily="34" charset="0"/>
              </a:rPr>
              <a:t>e.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Persahabatan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dari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pembicara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endParaRPr lang="id-ID" sz="2400" dirty="0" smtClean="0">
              <a:latin typeface="Arial" pitchFamily="34" charset="0"/>
              <a:cs typeface="Arial" pitchFamily="34" charset="0"/>
            </a:endParaRPr>
          </a:p>
          <a:p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/>
          </a:bodyPr>
          <a:lstStyle/>
          <a:p>
            <a:pPr lvl="0"/>
            <a:r>
              <a:rPr lang="en-US" sz="3600" b="1" dirty="0" err="1" smtClean="0">
                <a:latin typeface="Arial" pitchFamily="34" charset="0"/>
                <a:cs typeface="Arial" pitchFamily="34" charset="0"/>
              </a:rPr>
              <a:t>Etika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latin typeface="Arial" pitchFamily="34" charset="0"/>
                <a:cs typeface="Arial" pitchFamily="34" charset="0"/>
              </a:rPr>
              <a:t>Berpidato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:</a:t>
            </a:r>
            <a:endParaRPr lang="id-ID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Menulis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naskah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hakikatnya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menuangkan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gagasan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ke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bentuk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bahasa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tulis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siap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dilisankan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Pilihan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kosa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kata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kalimat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serta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paragraf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sesungguhnya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tidak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berbeda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tulisan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lain.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Hanya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saja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disesuaikan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situasi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resmi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tidak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resmi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kekeluargaan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).</a:t>
            </a:r>
            <a:endParaRPr lang="id-ID" sz="2800" dirty="0" smtClean="0">
              <a:latin typeface="Arial" pitchFamily="34" charset="0"/>
              <a:cs typeface="Arial" pitchFamily="34" charset="0"/>
            </a:endParaRPr>
          </a:p>
          <a:p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txBody>
          <a:bodyPr>
            <a:normAutofit fontScale="90000"/>
          </a:bodyPr>
          <a:lstStyle/>
          <a:p>
            <a:pPr lvl="0"/>
            <a:r>
              <a:rPr lang="id-ID" sz="4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id-ID" sz="4000" b="1" dirty="0" smtClean="0">
                <a:latin typeface="Arial" pitchFamily="34" charset="0"/>
                <a:cs typeface="Arial" pitchFamily="34" charset="0"/>
              </a:rPr>
            </a:b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Menulis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Naskah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id-ID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id-ID" sz="4000" dirty="0" smtClean="0">
                <a:latin typeface="Arial" pitchFamily="34" charset="0"/>
                <a:cs typeface="Arial" pitchFamily="34" charset="0"/>
              </a:rPr>
            </a:br>
            <a:endParaRPr lang="id-ID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64360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id-ID" sz="3000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menyempurnakan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naskah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diperlukan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kegiatan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menyunting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mengedit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naskah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. </a:t>
            </a:r>
            <a:endParaRPr lang="id-ID" sz="3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id-ID" sz="3000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Hal-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hal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perlu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diperhatikan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menyunting</a:t>
            </a:r>
            <a:r>
              <a:rPr lang="id-ID" sz="3000" dirty="0" smtClean="0">
                <a:latin typeface="Arial" pitchFamily="34" charset="0"/>
                <a:cs typeface="Arial" pitchFamily="34" charset="0"/>
              </a:rPr>
              <a:t>/mengedit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naskah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:</a:t>
            </a:r>
            <a:endParaRPr lang="id-ID" sz="3000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id-ID" sz="3000" dirty="0" smtClean="0">
                <a:latin typeface="Arial" pitchFamily="34" charset="0"/>
                <a:cs typeface="Arial" pitchFamily="34" charset="0"/>
              </a:rPr>
              <a:t>a.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Isinya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dicermati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kembali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apakah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telah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sesuai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tujuan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calon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pendengar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kegiatan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digelar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Apakah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isinya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benar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representatif</a:t>
            </a:r>
            <a:r>
              <a:rPr lang="id-ID" sz="3000" dirty="0" smtClean="0">
                <a:latin typeface="Arial" pitchFamily="34" charset="0"/>
                <a:cs typeface="Arial" pitchFamily="34" charset="0"/>
              </a:rPr>
              <a:t> (sesuai dengan fungsinya)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mengandung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informasi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relevan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konteks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id-ID" sz="3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buNone/>
            </a:pPr>
            <a:r>
              <a:rPr lang="id-ID" sz="3000" dirty="0" smtClean="0">
                <a:latin typeface="Arial" pitchFamily="34" charset="0"/>
                <a:cs typeface="Arial" pitchFamily="34" charset="0"/>
              </a:rPr>
              <a:t>b.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Penalaran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memastikan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isi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naskah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telah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dikembangkan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tepat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diarahkan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isi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bahasa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: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pilihan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kata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kalimat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000" dirty="0" err="1" smtClean="0">
                <a:latin typeface="Arial" pitchFamily="34" charset="0"/>
                <a:cs typeface="Arial" pitchFamily="34" charset="0"/>
              </a:rPr>
              <a:t>paragraf</a:t>
            </a:r>
            <a:r>
              <a:rPr lang="en-US" sz="30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id-ID" sz="3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en-US" b="1" dirty="0" err="1" smtClean="0">
                <a:latin typeface="Arial" pitchFamily="34" charset="0"/>
                <a:cs typeface="Arial" pitchFamily="34" charset="0"/>
              </a:rPr>
              <a:t>Menyampaikan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Pidato</a:t>
            </a:r>
            <a:endParaRPr lang="id-ID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id-ID" sz="1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Berarti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melisankan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naskah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telah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disiapkan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tetapi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bukan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sekedar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membacakannya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id-ID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depan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umum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Perlu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hidup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menghangatkan</a:t>
            </a:r>
            <a:r>
              <a:rPr lang="id-ID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suasana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menciptakan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interaksi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hangat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hadirin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id-ID" dirty="0" smtClean="0">
                <a:latin typeface="Arial" pitchFamily="34" charset="0"/>
                <a:cs typeface="Arial" pitchFamily="34" charset="0"/>
              </a:rPr>
              <a:t> Untuk itu, sang orator harus mampu menganalisis situasi untuk menghidupkannya.</a:t>
            </a:r>
            <a:endParaRPr lang="id-ID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id-ID" sz="4400" dirty="0" smtClean="0">
                <a:latin typeface="Berlin Sans FB Demi" pitchFamily="34" charset="0"/>
              </a:rPr>
              <a:t>DEMAM PANGGUNG</a:t>
            </a:r>
            <a:endParaRPr lang="id-ID" sz="4400" dirty="0">
              <a:latin typeface="Berlin Sans FB Demi" pitchFamily="34" charset="0"/>
            </a:endParaRPr>
          </a:p>
        </p:txBody>
      </p:sp>
      <p:pic>
        <p:nvPicPr>
          <p:cNvPr id="5" name="Picture 6" descr="LECTURER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28926" y="2071654"/>
            <a:ext cx="3043486" cy="435774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39356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b="1" dirty="0" smtClean="0"/>
              <a:t>		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Demam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panggung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ialah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perasaaan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resah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gangguan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hati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memerlukan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usaha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pertimbangan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tertentu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agar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berfungsi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normal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kembali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id-ID" b="1" dirty="0" smtClean="0"/>
              <a:t/>
            </a:r>
            <a:br>
              <a:rPr lang="id-ID" b="1" dirty="0" smtClean="0"/>
            </a:br>
            <a:r>
              <a:rPr lang="id-ID" b="1" dirty="0" smtClean="0">
                <a:latin typeface="Arial" pitchFamily="34" charset="0"/>
                <a:cs typeface="Arial" pitchFamily="34" charset="0"/>
              </a:rPr>
              <a:t>Demam Panggung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  <p:pic>
        <p:nvPicPr>
          <p:cNvPr id="4" name="Picture 3" descr="ani-cartoon-elephan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4429132"/>
            <a:ext cx="1928826" cy="1630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latin typeface="Arial" pitchFamily="34" charset="0"/>
                <a:cs typeface="Arial" pitchFamily="34" charset="0"/>
              </a:rPr>
              <a:t>Tanda-tanda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demam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panggung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antara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lain :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a.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Mulut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menjadi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kering</a:t>
            </a:r>
            <a:r>
              <a:rPr lang="id-ID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b.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Lutut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gemetaran</a:t>
            </a:r>
            <a:r>
              <a:rPr lang="id-ID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c.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Nafas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cepat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memburu</a:t>
            </a:r>
            <a:r>
              <a:rPr lang="id-ID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d.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Detak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jantung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cepat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berpacu</a:t>
            </a:r>
            <a:r>
              <a:rPr lang="id-ID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e.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Wajah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memerah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panas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id-ID" dirty="0" smtClean="0"/>
              <a:t>		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Tanda-tanda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fisik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tersebut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muncul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karena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faktor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psikologis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takut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terhadap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hadirin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takut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gagal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kehendak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berhasil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berlebihan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pengalaman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gagal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masa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lalu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kekhawatiran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lain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sulit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dirumuskan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id-ID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g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214818"/>
            <a:ext cx="1944492" cy="1981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yang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sering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terkena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demam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panggung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umumnya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memiliki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masalah-masalah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sebagai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berikut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: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a.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Kurang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pengalaman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penampilan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depan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publik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atau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kurang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pengalaman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membuat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pernyataan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depan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umum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b.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Kurang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bergaul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merasa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cenderung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malu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kurang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berkehidupan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sosial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c.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Kurang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memiliki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kemampuan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ekspresif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khususnya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lisan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karena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kurang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berkomunikasi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lisan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lain.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85860"/>
            <a:ext cx="8229600" cy="39356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b="1" dirty="0" smtClean="0"/>
              <a:t>		</a:t>
            </a:r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Pidato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kegiatan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menyampaikan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gagasan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secara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lisan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menggunakan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penalaran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yang</a:t>
            </a:r>
            <a:r>
              <a:rPr lang="id-ID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tepat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serta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memanfaatkan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aspek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nonkebahasaan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mendukung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dayaguna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tepatguna</a:t>
            </a:r>
            <a:r>
              <a:rPr lang="id-ID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efisiensi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efektivitas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pengungkapan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gagasan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kepada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banyak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orang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suatu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acara</a:t>
            </a:r>
            <a:r>
              <a:rPr lang="id-ID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tertentu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2800" dirty="0" smtClean="0">
              <a:latin typeface="Arial" pitchFamily="34" charset="0"/>
              <a:cs typeface="Arial" pitchFamily="34" charset="0"/>
            </a:endParaRP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6436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dirty="0" smtClean="0"/>
              <a:t>		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hakikatnya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demam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panggung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adalah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suatu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konflik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bereaksi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antara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perkembangan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kejiwaan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kondisi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fisik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orang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tersebut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Di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satu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sisi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jasmani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siap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tampil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sisi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lain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hati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ingin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lari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”.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itu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usahakan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terbaik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tampil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tenang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wajar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Selain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gangguan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fisk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demam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panggung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juga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berdampak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intelektualitas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misalnya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menyebabkan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pikir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terganggu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Apa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telah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dihafal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jadi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lupa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tata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pikir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telah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diatur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jadi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kacau</a:t>
            </a:r>
            <a:r>
              <a:rPr lang="id-ID" dirty="0" smtClean="0">
                <a:latin typeface="Arial" pitchFamily="34" charset="0"/>
                <a:cs typeface="Arial" pitchFamily="34" charset="0"/>
              </a:rPr>
              <a:t>. A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khirnya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salah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tingkah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laku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layak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karena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tidak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tahu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apa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harus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dilakukan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id-ID" sz="9600" dirty="0" smtClean="0">
                <a:latin typeface="Arial" pitchFamily="34" charset="0"/>
                <a:cs typeface="Arial" pitchFamily="34" charset="0"/>
              </a:rPr>
              <a:t>a.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Mempersiapkan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materi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presentasi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lebih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banyak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d-ID" sz="96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daripada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diperlukan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96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sz="9600" dirty="0" smtClean="0">
                <a:latin typeface="Arial" pitchFamily="34" charset="0"/>
                <a:cs typeface="Arial" pitchFamily="34" charset="0"/>
              </a:rPr>
              <a:t>b.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Mempelajari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seluruh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materi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presentasi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menguasai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setiap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subjek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pembicaraan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baik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96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sz="9600" dirty="0" smtClean="0">
                <a:latin typeface="Arial" pitchFamily="34" charset="0"/>
                <a:cs typeface="Arial" pitchFamily="34" charset="0"/>
              </a:rPr>
              <a:t>c.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Berpikir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positif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tentang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audiens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diri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sendiri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sesuatu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harus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dikatakan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Memandang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diri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sendiri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audiens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sebagai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profesional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96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sz="9600" dirty="0" smtClean="0">
                <a:latin typeface="Arial" pitchFamily="34" charset="0"/>
                <a:cs typeface="Arial" pitchFamily="34" charset="0"/>
              </a:rPr>
              <a:t>d.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Menarik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nafas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panjang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sebelum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mulai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berbicara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96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sz="9600" dirty="0" smtClean="0">
                <a:latin typeface="Arial" pitchFamily="34" charset="0"/>
                <a:cs typeface="Arial" pitchFamily="34" charset="0"/>
              </a:rPr>
              <a:t>e.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Minum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jika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tenggorokan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kering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96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sz="9600" dirty="0" smtClean="0">
                <a:latin typeface="Arial" pitchFamily="34" charset="0"/>
                <a:cs typeface="Arial" pitchFamily="34" charset="0"/>
              </a:rPr>
              <a:t>f.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Membayangkan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keberhasilan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presentasi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Meyakinkan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diri</a:t>
            </a:r>
            <a:r>
              <a:rPr lang="id-ID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bahwa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segala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sesuatunya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siap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96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id-ID" sz="9600" dirty="0" smtClean="0">
                <a:latin typeface="Arial" pitchFamily="34" charset="0"/>
                <a:cs typeface="Arial" pitchFamily="34" charset="0"/>
              </a:rPr>
              <a:t>g.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Bersikap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realistik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mengatasi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perasaan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gelisah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sebelum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presentasi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berkonsentrasi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pesan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dalam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presentasi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audiens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bukan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pada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diri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600" dirty="0" err="1" smtClean="0">
                <a:latin typeface="Arial" pitchFamily="34" charset="0"/>
                <a:cs typeface="Arial" pitchFamily="34" charset="0"/>
              </a:rPr>
              <a:t>sendiri</a:t>
            </a:r>
            <a:r>
              <a:rPr lang="en-US" sz="96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96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 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1143000"/>
          </a:xfrm>
        </p:spPr>
        <p:txBody>
          <a:bodyPr>
            <a:noAutofit/>
          </a:bodyPr>
          <a:lstStyle/>
          <a:p>
            <a:pPr algn="l"/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Teknik-teknik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mengatasi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demam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panggung</a:t>
            </a:r>
            <a:endParaRPr lang="id-ID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0034" y="714356"/>
            <a:ext cx="81439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d-ID" sz="60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lgerian" pitchFamily="82" charset="0"/>
              </a:rPr>
              <a:t>TETAP SEMANGAT</a:t>
            </a:r>
            <a:endParaRPr lang="en-US" sz="60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lgerian" pitchFamily="82" charset="0"/>
            </a:endParaRPr>
          </a:p>
        </p:txBody>
      </p:sp>
      <p:pic>
        <p:nvPicPr>
          <p:cNvPr id="7" name="Picture 5" descr="image001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3116"/>
            <a:ext cx="6000792" cy="3764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a.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Isinya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jelas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benar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sesuai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kegiatan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sedang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berlan</a:t>
            </a:r>
            <a:r>
              <a:rPr lang="id-ID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sung,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menggugah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bermanfaat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bagi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pendengar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tidak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menimbulkan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pertentangan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suku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agama,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antargolongan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(SARA)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b.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Menggunakan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bahasa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yang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mudah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dipahami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oleh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pendengar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id-ID" dirty="0" smtClean="0">
                <a:latin typeface="Arial" pitchFamily="34" charset="0"/>
                <a:cs typeface="Arial" pitchFamily="34" charset="0"/>
              </a:rPr>
              <a:t>c.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Penyampaian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dengan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santun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rendah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hati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bersahabat</a:t>
            </a:r>
            <a:endParaRPr lang="id-ID" dirty="0" smtClean="0">
              <a:latin typeface="Arial" pitchFamily="34" charset="0"/>
              <a:cs typeface="Arial" pitchFamily="34" charset="0"/>
            </a:endParaRPr>
          </a:p>
          <a:p>
            <a:endParaRPr lang="id-ID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571480"/>
            <a:ext cx="7543824" cy="917596"/>
          </a:xfrm>
        </p:spPr>
        <p:txBody>
          <a:bodyPr>
            <a:normAutofit fontScale="90000"/>
          </a:bodyPr>
          <a:lstStyle/>
          <a:p>
            <a:pPr lvl="0" algn="l"/>
            <a:r>
              <a:rPr lang="id-ID" b="1" dirty="0" smtClean="0"/>
              <a:t/>
            </a:r>
            <a:br>
              <a:rPr lang="id-ID" b="1" dirty="0" smtClean="0"/>
            </a:b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Kriteria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4000" b="1" dirty="0" err="1" smtClean="0">
                <a:latin typeface="Arial" pitchFamily="34" charset="0"/>
                <a:cs typeface="Arial" pitchFamily="34" charset="0"/>
              </a:rPr>
              <a:t>berpidato</a:t>
            </a:r>
            <a:r>
              <a:rPr lang="en-US" sz="4000" dirty="0" smtClean="0">
                <a:latin typeface="Arial" pitchFamily="34" charset="0"/>
                <a:cs typeface="Arial" pitchFamily="34" charset="0"/>
              </a:rPr>
              <a:t> :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3117"/>
            <a:ext cx="8229600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		Bentuk pidato disesuaikan dengan kepentingan, kondisi, situasi, serta kecerdasan sasaran.</a:t>
            </a:r>
            <a:endParaRPr lang="id-ID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8662" y="714356"/>
            <a:ext cx="7758138" cy="703282"/>
          </a:xfrm>
        </p:spPr>
        <p:txBody>
          <a:bodyPr>
            <a:normAutofit/>
          </a:bodyPr>
          <a:lstStyle/>
          <a:p>
            <a:r>
              <a:rPr lang="id-ID" sz="3600" dirty="0" smtClean="0">
                <a:latin typeface="Arial" pitchFamily="34" charset="0"/>
                <a:cs typeface="Arial" pitchFamily="34" charset="0"/>
              </a:rPr>
              <a:t>Bentuk-bentuk Pidato :</a:t>
            </a:r>
            <a:endParaRPr lang="id-ID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929222"/>
          </a:xfrm>
        </p:spPr>
        <p:txBody>
          <a:bodyPr>
            <a:normAutofit fontScale="92500"/>
          </a:bodyPr>
          <a:lstStyle/>
          <a:p>
            <a:pPr marL="624078" indent="-514350">
              <a:buAutoNum type="arabicPeriod"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Mass information : penerangan umum massa.</a:t>
            </a:r>
          </a:p>
          <a:p>
            <a:pPr marL="624078" indent="-514350">
              <a:buAutoNum type="arabicPeriod"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Ceramah : penerangan terbatas secara mendalam.</a:t>
            </a:r>
          </a:p>
          <a:p>
            <a:pPr marL="624078" indent="-514350">
              <a:buAutoNum type="arabicPeriod"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Up grading : penataran atau peningkatan kemampuan.</a:t>
            </a:r>
          </a:p>
          <a:p>
            <a:pPr marL="624078" indent="-514350">
              <a:buAutoNum type="arabicPeriod"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Coaching : penyampaian penerangan untuk melatih.</a:t>
            </a:r>
          </a:p>
          <a:p>
            <a:pPr marL="624078" indent="-514350">
              <a:buAutoNum type="arabicPeriod"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Face to face : tatap muka atau dialog.</a:t>
            </a:r>
          </a:p>
          <a:p>
            <a:pPr marL="624078" indent="-514350">
              <a:buAutoNum type="arabicPeriod"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Huisbezoek : anjangsana dari rumah ke rumah.</a:t>
            </a:r>
          </a:p>
          <a:p>
            <a:pPr marL="624078" indent="-514350">
              <a:buAutoNum type="arabicPeriod"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Pidato rapat : menyampaikan gagasan dalam rapat atau diskusi kelompok, seminar, dll.</a:t>
            </a:r>
          </a:p>
          <a:p>
            <a:pPr marL="624078" indent="-514350">
              <a:buAutoNum type="arabicPeriod"/>
            </a:pPr>
            <a:endParaRPr lang="id-ID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42910" y="428604"/>
            <a:ext cx="8186766" cy="846158"/>
          </a:xfrm>
        </p:spPr>
        <p:txBody>
          <a:bodyPr>
            <a:noAutofit/>
          </a:bodyPr>
          <a:lstStyle/>
          <a:p>
            <a:r>
              <a:rPr lang="id-ID" sz="3200" dirty="0" smtClean="0">
                <a:latin typeface="Arial" pitchFamily="34" charset="0"/>
                <a:cs typeface="Arial" pitchFamily="34" charset="0"/>
              </a:rPr>
              <a:t>Bentuk-bentuk pidato, yaitu :</a:t>
            </a:r>
            <a:endParaRPr lang="id-ID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		Ditilik dari isinya, sifat pidato mempunyai sifat : (1) informatif, (2) propagandistis, (3) edukatif. Ketiga sifat pidato tersebut saling terkait sehingga tidak mungkin sifat itu berdiri sendiri-sendiri, tanpa disinggungnya sifat-sifat yang lainnya. Untuk membedakannya dapat diketahui pada tekanan pembicaraan.</a:t>
            </a:r>
            <a:endParaRPr lang="id-ID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58138" cy="714380"/>
          </a:xfrm>
        </p:spPr>
        <p:txBody>
          <a:bodyPr>
            <a:normAutofit/>
          </a:bodyPr>
          <a:lstStyle/>
          <a:p>
            <a:r>
              <a:rPr lang="id-ID" sz="3600" dirty="0" smtClean="0">
                <a:latin typeface="Arial" pitchFamily="34" charset="0"/>
                <a:cs typeface="Arial" pitchFamily="34" charset="0"/>
              </a:rPr>
              <a:t>Sifat-sifat Pidato :</a:t>
            </a:r>
            <a:endParaRPr lang="id-ID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None/>
            </a:pPr>
            <a:r>
              <a:rPr lang="id-ID" dirty="0" smtClean="0"/>
              <a:t>		</a:t>
            </a:r>
            <a:r>
              <a:rPr lang="id-ID" sz="2800" dirty="0" smtClean="0">
                <a:latin typeface="Arial" pitchFamily="34" charset="0"/>
                <a:cs typeface="Arial" pitchFamily="34" charset="0"/>
              </a:rPr>
              <a:t>Berisi penerangan-penerangan yang sesungguhnya dengan </a:t>
            </a:r>
            <a:r>
              <a:rPr lang="id-ID" sz="2800" i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mengemukakan fakta-fakta dan data-data serta alasan-alasan yang objektif, tidak mempermanis yang pahit atau sebaliknya.</a:t>
            </a:r>
          </a:p>
          <a:p>
            <a:pPr marL="624078" indent="-514350">
              <a:buNone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		Informasi berarti memberi  uraian yang sebenarnya, yang diterima dengan senang atau tidak senang oleh yang hadir (massa). Pada umumnya informasi ini berkaitan dengan sifat edukatif. Sifat propagandanya “sekunder (yang kedua)”.</a:t>
            </a:r>
            <a:endParaRPr lang="id-ID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7224" y="500042"/>
            <a:ext cx="7800972" cy="714380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/>
            </a:r>
            <a:br>
              <a:rPr lang="id-ID" dirty="0" smtClean="0"/>
            </a:br>
            <a:r>
              <a:rPr lang="id-ID" sz="4000" dirty="0" smtClean="0">
                <a:latin typeface="Arial" pitchFamily="34" charset="0"/>
                <a:cs typeface="Arial" pitchFamily="34" charset="0"/>
              </a:rPr>
              <a:t>1. Informatif (penerangan) :</a:t>
            </a:r>
            <a:r>
              <a:rPr lang="id-ID" dirty="0" smtClean="0"/>
              <a:t/>
            </a:r>
            <a:br>
              <a:rPr lang="id-ID" dirty="0" smtClean="0"/>
            </a:b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		Mempengaruhi orang dengan segala jalan, asal bisa menarik simpati orang banyak. Propagandisitis lebih cenderung pada sikapnya </a:t>
            </a:r>
            <a:r>
              <a:rPr lang="id-ID" sz="2800" i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untuk mempermanis yang pahit dan selanjutnya lebih memaniskan yang memang manis, mempertinggikan yang rendah, memperbaiki yang buruk,</a:t>
            </a:r>
            <a:r>
              <a:rPr lang="id-ID" sz="2800" dirty="0" smtClean="0">
                <a:latin typeface="Arial" pitchFamily="34" charset="0"/>
                <a:cs typeface="Arial" pitchFamily="34" charset="0"/>
              </a:rPr>
              <a:t> dsb. Propagandanya cenderung untuk menutup-nutupi fakta yang objektif, apabila fakta tersebut akan mengurangi daya tarik dan pengaruh yang dapat merugikan.</a:t>
            </a:r>
            <a:endParaRPr lang="id-ID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7224" y="500042"/>
            <a:ext cx="7829576" cy="785818"/>
          </a:xfrm>
        </p:spPr>
        <p:txBody>
          <a:bodyPr>
            <a:noAutofit/>
          </a:bodyPr>
          <a:lstStyle/>
          <a:p>
            <a:r>
              <a:rPr lang="id-ID" sz="3200" dirty="0" smtClean="0">
                <a:latin typeface="Arial" pitchFamily="34" charset="0"/>
                <a:cs typeface="Arial" pitchFamily="34" charset="0"/>
              </a:rPr>
              <a:t>2. Propagandistis (mempengaruhi) :</a:t>
            </a:r>
            <a:endParaRPr lang="id-ID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		Bersifat memberikan pendidikan atau berdasarkan pendidikan, berdasarkan ilmu, menurut ketentuan-ketentuan objektif yang dapat dipertanggungjawabkan baik dari segi politik, sosial budaya, maupun ilmu pengetahuan.</a:t>
            </a:r>
          </a:p>
          <a:p>
            <a:pPr>
              <a:buNone/>
            </a:pPr>
            <a:r>
              <a:rPr lang="id-ID" sz="2800" dirty="0" smtClean="0">
                <a:latin typeface="Arial" pitchFamily="34" charset="0"/>
                <a:cs typeface="Arial" pitchFamily="34" charset="0"/>
              </a:rPr>
              <a:t>		Sifat edukatif biasanya </a:t>
            </a:r>
            <a:r>
              <a:rPr lang="id-ID" sz="2800" i="1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terkandung informatif, yakni jujur, berlandaskan ilmu pengetahuan, dan tidak menutup-nutupi fakta atau berdasarkan realita-realita objektif, selalu berlandaskan pada bahan-bahan materi penerangan yang formal</a:t>
            </a:r>
            <a:r>
              <a:rPr lang="id-ID" sz="2800" dirty="0" smtClean="0">
                <a:latin typeface="Arial" pitchFamily="34" charset="0"/>
                <a:cs typeface="Arial" pitchFamily="34" charset="0"/>
              </a:rPr>
              <a:t>.</a:t>
            </a:r>
            <a:endParaRPr lang="id-ID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1143000"/>
          </a:xfrm>
        </p:spPr>
        <p:txBody>
          <a:bodyPr>
            <a:normAutofit/>
          </a:bodyPr>
          <a:lstStyle/>
          <a:p>
            <a:r>
              <a:rPr lang="id-ID" sz="3600" dirty="0" smtClean="0">
                <a:latin typeface="Arial" pitchFamily="34" charset="0"/>
                <a:cs typeface="Arial" pitchFamily="34" charset="0"/>
              </a:rPr>
              <a:t>3. Edukatif (pendidikan) :</a:t>
            </a:r>
            <a:endParaRPr lang="id-ID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503</TotalTime>
  <Words>312</Words>
  <Application>Microsoft Office PowerPoint</Application>
  <PresentationFormat>On-screen Show (4:3)</PresentationFormat>
  <Paragraphs>78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Slide 1</vt:lpstr>
      <vt:lpstr>Slide 2</vt:lpstr>
      <vt:lpstr> Kriteria berpidato : </vt:lpstr>
      <vt:lpstr>Bentuk-bentuk Pidato :</vt:lpstr>
      <vt:lpstr>Bentuk-bentuk pidato, yaitu :</vt:lpstr>
      <vt:lpstr>Sifat-sifat Pidato :</vt:lpstr>
      <vt:lpstr> 1. Informatif (penerangan) : </vt:lpstr>
      <vt:lpstr>2. Propagandistis (mempengaruhi) :</vt:lpstr>
      <vt:lpstr>3. Edukatif (pendidikan) :</vt:lpstr>
      <vt:lpstr> Tatacara Berpidato : </vt:lpstr>
      <vt:lpstr>Etika Berpidato :</vt:lpstr>
      <vt:lpstr> Menulis Naskah Pidato </vt:lpstr>
      <vt:lpstr>Slide 13</vt:lpstr>
      <vt:lpstr>Slide 14</vt:lpstr>
      <vt:lpstr>DEMAM PANGGUNG</vt:lpstr>
      <vt:lpstr> Demam Panggung </vt:lpstr>
      <vt:lpstr>Slide 17</vt:lpstr>
      <vt:lpstr>Slide 18</vt:lpstr>
      <vt:lpstr>Slide 19</vt:lpstr>
      <vt:lpstr>Slide 20</vt:lpstr>
      <vt:lpstr>Teknik-teknik untuk mengatasi demam panggung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PRESENTASI ILMIAH</dc:title>
  <dc:creator>samsung</dc:creator>
  <cp:lastModifiedBy>samsung</cp:lastModifiedBy>
  <cp:revision>41</cp:revision>
  <dcterms:created xsi:type="dcterms:W3CDTF">2011-01-06T06:16:36Z</dcterms:created>
  <dcterms:modified xsi:type="dcterms:W3CDTF">2012-12-13T06:42:37Z</dcterms:modified>
</cp:coreProperties>
</file>