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92" r:id="rId5"/>
    <p:sldId id="293" r:id="rId6"/>
    <p:sldId id="294" r:id="rId7"/>
    <p:sldId id="295" r:id="rId8"/>
    <p:sldId id="273" r:id="rId9"/>
    <p:sldId id="274" r:id="rId10"/>
    <p:sldId id="291" r:id="rId11"/>
    <p:sldId id="275" r:id="rId12"/>
    <p:sldId id="287" r:id="rId13"/>
    <p:sldId id="288" r:id="rId14"/>
    <p:sldId id="289" r:id="rId15"/>
    <p:sldId id="290" r:id="rId16"/>
    <p:sldId id="296" r:id="rId17"/>
    <p:sldId id="268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71" r:id="rId30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15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0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15/05/2012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  <p:pic>
        <p:nvPicPr>
          <p:cNvPr id="8" name="Picture 7" descr="ubuntume_03-2.JPG"/>
          <p:cNvPicPr>
            <a:picLocks noChangeAspect="1"/>
          </p:cNvPicPr>
          <p:nvPr userDrawn="1"/>
        </p:nvPicPr>
        <p:blipFill>
          <a:blip r:embed="rId2"/>
          <a:srcRect r="20312"/>
          <a:stretch>
            <a:fillRect/>
          </a:stretch>
        </p:blipFill>
        <p:spPr>
          <a:xfrm>
            <a:off x="0" y="0"/>
            <a:ext cx="7286644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15/05/2012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15/05/2012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15/05/2012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571472" cy="6858000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id-ID" sz="3200" b="1" dirty="0" smtClean="0">
                <a:solidFill>
                  <a:srgbClr val="00B050"/>
                </a:solidFill>
              </a:rPr>
              <a:t>  </a:t>
            </a:r>
            <a:r>
              <a:rPr lang="en-US" sz="3200" b="1" dirty="0" err="1" smtClean="0">
                <a:solidFill>
                  <a:srgbClr val="00B050"/>
                </a:solidFill>
              </a:rPr>
              <a:t>Sosioteknologi</a:t>
            </a:r>
            <a:r>
              <a:rPr lang="en-US" sz="3200" b="1" dirty="0" smtClean="0">
                <a:solidFill>
                  <a:srgbClr val="00B050"/>
                </a:solidFill>
              </a:rPr>
              <a:t> </a:t>
            </a:r>
            <a:r>
              <a:rPr lang="en-US" sz="3200" b="1" dirty="0" err="1" smtClean="0">
                <a:solidFill>
                  <a:srgbClr val="00B050"/>
                </a:solidFill>
              </a:rPr>
              <a:t>Informasi</a:t>
            </a:r>
            <a:endParaRPr lang="id-ID" sz="3200" b="1" dirty="0">
              <a:solidFill>
                <a:srgbClr val="00B050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rot="5400000">
            <a:off x="-1618854" y="4571996"/>
            <a:ext cx="4572008" cy="1588"/>
          </a:xfrm>
          <a:prstGeom prst="line">
            <a:avLst/>
          </a:prstGeom>
          <a:ln w="762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15/05/2012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15/05/2012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15/05/2012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15/05/2012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15/05/2012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15/05/2012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A9D26-8A6D-4D0F-930B-8D404268DD4A}" type="datetimeFigureOut">
              <a:rPr lang="id-ID" smtClean="0"/>
              <a:pPr/>
              <a:t>15/05/2012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A9D26-8A6D-4D0F-930B-8D404268DD4A}" type="datetimeFigureOut">
              <a:rPr lang="id-ID" smtClean="0"/>
              <a:pPr/>
              <a:t>15/05/2012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D9413F-D281-4023-B325-BF511B72FCCE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7356" y="4459305"/>
            <a:ext cx="6858048" cy="1470025"/>
          </a:xfrm>
        </p:spPr>
        <p:txBody>
          <a:bodyPr>
            <a:normAutofit fontScale="90000"/>
          </a:bodyPr>
          <a:lstStyle/>
          <a:p>
            <a:pPr algn="r"/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SOSIOTEKNOLOGI INFORMASI</a:t>
            </a:r>
            <a:r>
              <a:rPr lang="id-ID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id-ID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d-ID" sz="3600" dirty="0" smtClean="0">
                <a:solidFill>
                  <a:srgbClr val="92D050"/>
                </a:solidFill>
              </a:rPr>
              <a:t>Nurdin Bahtiar</a:t>
            </a:r>
            <a:endParaRPr lang="id-ID" sz="36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928694"/>
          </a:xfrm>
        </p:spPr>
        <p:txBody>
          <a:bodyPr>
            <a:noAutofit/>
          </a:bodyPr>
          <a:lstStyle/>
          <a:p>
            <a:pPr algn="r"/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Pekerjaan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001056" cy="421484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Kadang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kala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eksekutif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perusahaan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meminta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bertindak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etis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melawan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kebijakan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perusahaan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/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ilegal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memunculkan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dilema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moral. 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Sebagian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dilema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dipecahkan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secara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internal,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pula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menimpulkan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laporan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perilaku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ilegal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pemecatan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Misalnya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diminta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mengubah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foto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seseorang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agar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terlihat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lebih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kurus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(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setelah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mengkonsumsi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produk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diiklankan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yaitu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penurun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)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secara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digital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dgn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mengurangi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ukuran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paha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perut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mereka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428760"/>
          </a:xfrm>
        </p:spPr>
        <p:txBody>
          <a:bodyPr>
            <a:noAutofit/>
          </a:bodyPr>
          <a:lstStyle/>
          <a:p>
            <a:pPr algn="r"/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Kehidupan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Masyarakat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Rumah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Tangga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072494" cy="421484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Entertainmen</a:t>
            </a:r>
            <a:endParaRPr lang="en-US" sz="2400" b="1" i="1" u="sng" dirty="0" smtClean="0">
              <a:latin typeface="+mj-lt"/>
              <a:ea typeface="+mj-ea"/>
              <a:cs typeface="+mj-cs"/>
            </a:endParaRP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Industri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pertunjukan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menurut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sejarah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mencari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tiga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cara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: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menual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tiket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/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karcis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menjual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rekaman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menjual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iklan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Kemajuan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teknologi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membuat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seseorang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membuat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salinan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rekaman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dgn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kualitas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tinggi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shg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industri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pertunjukkan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khawatir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mereka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kehilangan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kendali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produk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mereka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profit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mereka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turun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sz="2400" b="1" i="1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428760"/>
          </a:xfrm>
        </p:spPr>
        <p:txBody>
          <a:bodyPr>
            <a:noAutofit/>
          </a:bodyPr>
          <a:lstStyle/>
          <a:p>
            <a:pPr algn="r"/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Kehidupan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Masyarakat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Rumah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Tangga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072494" cy="350046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Empat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teknologi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baru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yang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awalnya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menyebabkan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meningkatnya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pembajakan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dunia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hiburan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:</a:t>
            </a:r>
          </a:p>
          <a:p>
            <a:pPr marL="739775" indent="-333375">
              <a:lnSpc>
                <a:spcPct val="110000"/>
              </a:lnSpc>
              <a:spcBef>
                <a:spcPct val="0"/>
              </a:spcBef>
              <a:buSzPct val="78000"/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smtClean="0">
                <a:latin typeface="+mj-lt"/>
                <a:ea typeface="+mj-ea"/>
                <a:cs typeface="+mj-cs"/>
              </a:rPr>
              <a:t>Digital recording, yang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-copy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rekaman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berkali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-kali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tanpa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menurunkan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kualitas</a:t>
            </a:r>
            <a:endParaRPr lang="en-US" sz="2400" b="1" i="1" dirty="0" smtClean="0">
              <a:latin typeface="+mj-lt"/>
              <a:ea typeface="+mj-ea"/>
              <a:cs typeface="+mj-cs"/>
            </a:endParaRPr>
          </a:p>
          <a:p>
            <a:pPr marL="739775" indent="-333375">
              <a:lnSpc>
                <a:spcPct val="110000"/>
              </a:lnSpc>
              <a:spcBef>
                <a:spcPct val="0"/>
              </a:spcBef>
              <a:buSzPct val="78000"/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Koneksi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broadband internet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berkecepatan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tinggi</a:t>
            </a:r>
            <a:endParaRPr lang="en-US" sz="2400" b="1" i="1" dirty="0" smtClean="0">
              <a:latin typeface="+mj-lt"/>
              <a:ea typeface="+mj-ea"/>
              <a:cs typeface="+mj-cs"/>
            </a:endParaRPr>
          </a:p>
          <a:p>
            <a:pPr marL="739775" indent="-333375">
              <a:lnSpc>
                <a:spcPct val="110000"/>
              </a:lnSpc>
              <a:spcBef>
                <a:spcPct val="0"/>
              </a:spcBef>
              <a:buSzPct val="78000"/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cukup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powerful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menjalankan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program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kompresi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MP3</a:t>
            </a:r>
          </a:p>
          <a:p>
            <a:pPr marL="739775" indent="-333375">
              <a:lnSpc>
                <a:spcPct val="110000"/>
              </a:lnSpc>
              <a:spcBef>
                <a:spcPct val="0"/>
              </a:spcBef>
              <a:buSzPct val="78000"/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Manajemen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file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terdistribusi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peer-to-peer (P2P).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428760"/>
          </a:xfrm>
        </p:spPr>
        <p:txBody>
          <a:bodyPr>
            <a:noAutofit/>
          </a:bodyPr>
          <a:lstStyle/>
          <a:p>
            <a:pPr algn="r"/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Kehidupan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Masyarakat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Rumah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Tangga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072494" cy="421484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Belanja</a:t>
            </a:r>
            <a:endParaRPr lang="en-US" sz="2400" b="1" i="1" u="sng" dirty="0" smtClean="0">
              <a:latin typeface="+mj-lt"/>
              <a:ea typeface="+mj-ea"/>
              <a:cs typeface="+mj-cs"/>
            </a:endParaRP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Belanja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internet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menjadi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sumber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usaha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besar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mempunyai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modal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ekonomi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mapan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efektif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pemesanan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pengiriman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pembayaran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masalah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bisa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timbul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adalah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pajak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(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selain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masalah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kejahatan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),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terutama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ketika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berbelanja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lain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negara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Pembeli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diharapkan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mengkonfirmasi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penjual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bagaimana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persoalan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pajak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ditanggulangi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agar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menimbulkan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perselisihan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428760"/>
          </a:xfrm>
        </p:spPr>
        <p:txBody>
          <a:bodyPr>
            <a:noAutofit/>
          </a:bodyPr>
          <a:lstStyle/>
          <a:p>
            <a:pPr algn="r"/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Kehidupan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Masyarakat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Rumah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Tangga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072494" cy="37862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Masalah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lain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bisa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timbul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terkait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belanja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online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adalah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warna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Monitor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merepresentasikan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warna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dgn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akurat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dipercaya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smtClean="0">
                <a:latin typeface="+mj-lt"/>
                <a:ea typeface="+mj-ea"/>
                <a:cs typeface="+mj-cs"/>
              </a:rPr>
              <a:t>Hal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tersebut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membatasi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pembelian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item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dimana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kesesuaian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warna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secara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merupakan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penting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Beberapa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penjual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menyarankan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agar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pembeli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melihat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toko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lokal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mempunyai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produk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sama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mencatat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kode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warna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sesuai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Lalu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pembeli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membeli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secara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online 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harga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lebih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rendah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428760"/>
          </a:xfrm>
        </p:spPr>
        <p:txBody>
          <a:bodyPr>
            <a:noAutofit/>
          </a:bodyPr>
          <a:lstStyle/>
          <a:p>
            <a:pPr algn="r"/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Kehidupan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Masyarakat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Rumah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Tangga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072494" cy="421484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lnSpcReduction="10000"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Lunak</a:t>
            </a:r>
            <a:endParaRPr lang="en-US" sz="2400" b="1" i="1" u="sng" dirty="0" smtClean="0">
              <a:latin typeface="+mj-lt"/>
              <a:ea typeface="+mj-ea"/>
              <a:cs typeface="+mj-cs"/>
            </a:endParaRP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Jika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rumah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ingin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menggunakan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lunak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sama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dg yang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tempat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kerja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periksa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persetujuan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lisensi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persetujuan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lisensi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apakah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diperbolehkan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menginstalnya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lebih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sepanjang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digunakan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waktu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yang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sama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Freeware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: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memiliki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cipta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tetapi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tersedia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masyarakat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tanpa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biaya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Shareware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: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berfungsi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(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mengurangi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fitur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)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akhir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masa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percobaan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Biasanya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kualitasnya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lebih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tinggi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dibandingkan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dg freeware.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3429000"/>
            <a:ext cx="8186766" cy="714380"/>
          </a:xfrm>
        </p:spPr>
        <p:txBody>
          <a:bodyPr>
            <a:noAutofit/>
          </a:bodyPr>
          <a:lstStyle/>
          <a:p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 Of File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572528" cy="868346"/>
          </a:xfrm>
          <a:solidFill>
            <a:srgbClr val="00B0F0"/>
          </a:solidFill>
        </p:spPr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Diskusi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357298"/>
            <a:ext cx="7929618" cy="5000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err="1" smtClean="0">
                <a:latin typeface="Broadway" pitchFamily="82" charset="0"/>
              </a:rPr>
              <a:t>Pertanyaan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Benar</a:t>
            </a:r>
            <a:r>
              <a:rPr lang="en-US" sz="2800" dirty="0" smtClean="0">
                <a:latin typeface="Broadway" pitchFamily="82" charset="0"/>
              </a:rPr>
              <a:t> / </a:t>
            </a:r>
            <a:r>
              <a:rPr lang="en-US" sz="2800" dirty="0" err="1" smtClean="0">
                <a:latin typeface="Broadway" pitchFamily="82" charset="0"/>
              </a:rPr>
              <a:t>Salah</a:t>
            </a:r>
            <a:endParaRPr lang="id-ID" sz="2800" dirty="0" smtClean="0">
              <a:latin typeface="Broadway" pitchFamily="8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14348" y="2285992"/>
            <a:ext cx="8429652" cy="37862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smtClean="0">
                <a:latin typeface="+mj-lt"/>
                <a:ea typeface="+mj-ea"/>
                <a:cs typeface="+mj-cs"/>
              </a:rPr>
              <a:t>Hal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cipta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berpengaruh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hanya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jika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penulis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memberikan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peringatan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. 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smtClean="0">
                <a:latin typeface="+mj-lt"/>
                <a:ea typeface="+mj-ea"/>
                <a:cs typeface="+mj-cs"/>
              </a:rPr>
              <a:t>Patent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diterbitkan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hanya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melindungi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desain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objek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fisik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Cybersquatting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melibatkan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penggunaan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merk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dagang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perusahaan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sebagai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bagian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nama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domain.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Plagiarisme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adalah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menggunakan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merk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dagang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tanpa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izin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Mengunduh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memainkan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musik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yang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memiliki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hak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cipta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situs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bagi-pakai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file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tanpa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membayar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royalti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adalah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seperti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mendengarkan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musik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radio.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Keduanya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adalah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572528" cy="868346"/>
          </a:xfrm>
          <a:solidFill>
            <a:srgbClr val="00B0F0"/>
          </a:solidFill>
        </p:spPr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Diskusi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357298"/>
            <a:ext cx="7929618" cy="5000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err="1" smtClean="0">
                <a:latin typeface="Broadway" pitchFamily="82" charset="0"/>
              </a:rPr>
              <a:t>Jawaban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Pertanyaan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Benar</a:t>
            </a:r>
            <a:r>
              <a:rPr lang="en-US" sz="2800" dirty="0" smtClean="0">
                <a:latin typeface="Broadway" pitchFamily="82" charset="0"/>
              </a:rPr>
              <a:t> / </a:t>
            </a:r>
            <a:r>
              <a:rPr lang="en-US" sz="2800" dirty="0" err="1" smtClean="0">
                <a:latin typeface="Broadway" pitchFamily="82" charset="0"/>
              </a:rPr>
              <a:t>Salah</a:t>
            </a:r>
            <a:endParaRPr lang="id-ID" sz="2800" dirty="0" smtClean="0">
              <a:latin typeface="Broadway" pitchFamily="8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14348" y="2285992"/>
            <a:ext cx="8429652" cy="457200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Hal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cipta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berpengaruh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hanya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jika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penulis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memberikan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peringatan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.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Patent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diterbitkan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hanya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untuk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melindungi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desain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objek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fisik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Cybersquatting</a:t>
            </a:r>
            <a:r>
              <a:rPr lang="en-US" sz="2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melibatkan</a:t>
            </a:r>
            <a:r>
              <a:rPr lang="en-US" sz="2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penggunaan</a:t>
            </a:r>
            <a:r>
              <a:rPr lang="en-US" sz="2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merk</a:t>
            </a:r>
            <a:r>
              <a:rPr lang="en-US" sz="2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dagang</a:t>
            </a:r>
            <a:r>
              <a:rPr lang="en-US" sz="2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perusahaan</a:t>
            </a:r>
            <a:r>
              <a:rPr lang="en-US" sz="2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sebagai</a:t>
            </a:r>
            <a:r>
              <a:rPr lang="en-US" sz="2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bagian</a:t>
            </a:r>
            <a:r>
              <a:rPr lang="en-US" sz="2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dari</a:t>
            </a:r>
            <a:r>
              <a:rPr lang="en-US" sz="2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nama</a:t>
            </a:r>
            <a:r>
              <a:rPr lang="en-US" sz="240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 domain.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Plagiarisme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adalah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menggunakan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merk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dagang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tanpa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izin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Mengunduh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dan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memainkan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musik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yang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memiliki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hak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cipta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dari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situs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bagi-pakai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file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tanpa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membayar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royalti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adalah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seperti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mendengarkan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musik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pada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radio.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Keduanya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adalah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sah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marL="625475" indent="-517525">
              <a:buClr>
                <a:srgbClr val="333333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endParaRPr lang="en-US" sz="1400" dirty="0" smtClean="0">
              <a:latin typeface="+mj-lt"/>
              <a:ea typeface="+mj-ea"/>
              <a:cs typeface="+mj-cs"/>
            </a:endParaRPr>
          </a:p>
          <a:p>
            <a:pPr marL="625475" indent="-517525">
              <a:buClr>
                <a:srgbClr val="333333"/>
              </a:buCl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Keterangan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: </a:t>
            </a:r>
            <a:r>
              <a:rPr lang="en-US" sz="2400" dirty="0" err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Salah</a:t>
            </a:r>
            <a:r>
              <a:rPr lang="en-US" sz="24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Benar</a:t>
            </a:r>
            <a:endParaRPr lang="en-US" sz="2400" dirty="0" smtClean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572528" cy="868346"/>
          </a:xfrm>
          <a:solidFill>
            <a:srgbClr val="00B0F0"/>
          </a:solidFill>
        </p:spPr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Diskusi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357298"/>
            <a:ext cx="7929618" cy="5000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err="1" smtClean="0">
                <a:latin typeface="Broadway" pitchFamily="82" charset="0"/>
              </a:rPr>
              <a:t>Pertanyaan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Pilihan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Ganda</a:t>
            </a:r>
            <a:endParaRPr lang="id-ID" sz="2800" dirty="0" smtClean="0">
              <a:latin typeface="Broadway" pitchFamily="8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14348" y="2285992"/>
            <a:ext cx="8429652" cy="37862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smtClean="0">
                <a:latin typeface="+mj-lt"/>
                <a:ea typeface="+mj-ea"/>
                <a:cs typeface="+mj-cs"/>
              </a:rPr>
              <a:t>Hal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Mana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prinsip-prinsip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berikut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yang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sesuai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?</a:t>
            </a: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Hormatilah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diri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sendiri</a:t>
            </a:r>
            <a:endParaRPr lang="en-US" sz="2400" dirty="0" smtClean="0">
              <a:latin typeface="+mj-lt"/>
              <a:ea typeface="+mj-ea"/>
              <a:cs typeface="+mj-cs"/>
            </a:endParaRP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Hormatilah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sekolah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Anda</a:t>
            </a:r>
            <a:endParaRPr lang="en-US" sz="2400" dirty="0" smtClean="0">
              <a:latin typeface="+mj-lt"/>
              <a:ea typeface="+mj-ea"/>
              <a:cs typeface="+mj-cs"/>
            </a:endParaRP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Hormatilah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profesi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Anda</a:t>
            </a:r>
            <a:endParaRPr lang="en-US" sz="2400" dirty="0" smtClean="0">
              <a:latin typeface="+mj-lt"/>
              <a:ea typeface="+mj-ea"/>
              <a:cs typeface="+mj-cs"/>
            </a:endParaRP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Hormatilah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kepentingan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pribadi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Anda</a:t>
            </a:r>
            <a:endParaRPr lang="en-US" sz="2400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2285992"/>
            <a:ext cx="7758138" cy="2143140"/>
          </a:xfrm>
        </p:spPr>
        <p:txBody>
          <a:bodyPr>
            <a:normAutofit/>
          </a:bodyPr>
          <a:lstStyle/>
          <a:p>
            <a:pPr algn="l"/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Bab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</a:t>
            </a:r>
            <a:b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Etika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Menggunakan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Komputer</a:t>
            </a:r>
            <a:r>
              <a:rPr lang="id-ID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bagian</a:t>
            </a:r>
            <a:r>
              <a:rPr lang="en-US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2)</a:t>
            </a:r>
            <a:endParaRPr lang="id-ID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572528" cy="868346"/>
          </a:xfrm>
          <a:solidFill>
            <a:srgbClr val="00B0F0"/>
          </a:solidFill>
        </p:spPr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Diskusi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357298"/>
            <a:ext cx="7929618" cy="5000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err="1" smtClean="0">
                <a:latin typeface="Broadway" pitchFamily="82" charset="0"/>
              </a:rPr>
              <a:t>Pertanyaan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Pilihan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Ganda</a:t>
            </a:r>
            <a:endParaRPr lang="id-ID" sz="2800" dirty="0" smtClean="0">
              <a:latin typeface="Broadway" pitchFamily="8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14348" y="2285992"/>
            <a:ext cx="8429652" cy="40719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lnSpcReduction="10000"/>
          </a:bodyPr>
          <a:lstStyle/>
          <a:p>
            <a:pPr marL="625475" indent="-517525">
              <a:buClr>
                <a:srgbClr val="333333"/>
              </a:buClr>
              <a:buFont typeface="+mj-lt"/>
              <a:buAutoNum type="arabicPeriod" startA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Mana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pertanyaan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berikut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yang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digunakan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menentukan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etika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perilaku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yang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sesuai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dengan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kelompok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?</a:t>
            </a: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Apakah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bangga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orang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tua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tetangga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bisa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mengetahuinya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?</a:t>
            </a: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Apakah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sebagian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besar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teman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melakukannya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?</a:t>
            </a: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Jika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orang-orang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yang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dipengaruhi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oleh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keputusan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mengetahui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semua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detail,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apakah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mereka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merasa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bahwa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mereka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diperlakukan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dengan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adil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?</a:t>
            </a: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Jika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tindakan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mempengaruhi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tempat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bekerja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apakah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atasan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pelanggan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perusahaan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setuju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dengan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apa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yang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lakukan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572528" cy="868346"/>
          </a:xfrm>
          <a:solidFill>
            <a:srgbClr val="00B0F0"/>
          </a:solidFill>
        </p:spPr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Diskusi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357298"/>
            <a:ext cx="7929618" cy="5000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err="1" smtClean="0">
                <a:latin typeface="Broadway" pitchFamily="82" charset="0"/>
              </a:rPr>
              <a:t>Pertanyaan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Pilihan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Ganda</a:t>
            </a:r>
            <a:endParaRPr lang="id-ID" sz="2800" dirty="0" smtClean="0">
              <a:latin typeface="Broadway" pitchFamily="8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14348" y="2285992"/>
            <a:ext cx="842965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lnSpcReduction="10000"/>
          </a:bodyPr>
          <a:lstStyle/>
          <a:p>
            <a:pPr marL="625475" indent="-517525">
              <a:buClr>
                <a:srgbClr val="333333"/>
              </a:buClr>
              <a:buFont typeface="+mj-lt"/>
              <a:buAutoNum type="arabicPeriod" startAt="3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Mana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berikut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yang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dianggap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sebagai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plagiarisme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?</a:t>
            </a: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Mengutip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sesuatu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publikasi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pemerintah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tanpa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menggunakan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aturan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pengutipan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blok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menjorok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dengan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teks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spasi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tunggal</a:t>
            </a:r>
            <a:endParaRPr lang="en-US" sz="2400" dirty="0" smtClean="0">
              <a:latin typeface="+mj-lt"/>
              <a:ea typeface="+mj-ea"/>
              <a:cs typeface="+mj-cs"/>
            </a:endParaRP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Menyalin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teks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sebuah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halaman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web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tanpa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menyebutkan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sumbernya</a:t>
            </a:r>
            <a:endParaRPr lang="en-US" sz="2400" dirty="0" smtClean="0">
              <a:latin typeface="+mj-lt"/>
              <a:ea typeface="+mj-ea"/>
              <a:cs typeface="+mj-cs"/>
            </a:endParaRP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Menulis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pendapat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sendiri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yang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didasarkan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berbagai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fakta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bacaan</a:t>
            </a:r>
            <a:endParaRPr lang="en-US" sz="2400" dirty="0" smtClean="0">
              <a:latin typeface="+mj-lt"/>
              <a:ea typeface="+mj-ea"/>
              <a:cs typeface="+mj-cs"/>
            </a:endParaRP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Menuliskan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apa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yang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disampaikan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teman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sementara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mengetik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kemudian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memasukkannya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makalah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dengan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hanya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nama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dalamnya</a:t>
            </a:r>
            <a:endParaRPr lang="en-US" sz="2400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572528" cy="868346"/>
          </a:xfrm>
          <a:solidFill>
            <a:srgbClr val="00B0F0"/>
          </a:solidFill>
        </p:spPr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Diskusi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357298"/>
            <a:ext cx="7929618" cy="5000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err="1" smtClean="0">
                <a:latin typeface="Broadway" pitchFamily="82" charset="0"/>
              </a:rPr>
              <a:t>Pertanyaan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Pilihan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Ganda</a:t>
            </a:r>
            <a:endParaRPr lang="id-ID" sz="2800" dirty="0" smtClean="0">
              <a:latin typeface="Broadway" pitchFamily="8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14348" y="2285992"/>
            <a:ext cx="842965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625475" indent="-517525">
              <a:buClr>
                <a:srgbClr val="333333"/>
              </a:buClr>
              <a:buFont typeface="+mj-lt"/>
              <a:buAutoNum type="arabicPeriod" startAt="4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Mana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berikut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yang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benar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tentang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penggunaan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i="1" dirty="0" smtClean="0">
                <a:latin typeface="+mj-lt"/>
                <a:ea typeface="+mj-ea"/>
                <a:cs typeface="+mj-cs"/>
              </a:rPr>
              <a:t>course pack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ruang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kuliah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?</a:t>
            </a: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Royalti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harus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dikumpulkan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/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dibayarkan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peduli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jml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buku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difotokopi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karena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tujuan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pendidikan</a:t>
            </a:r>
            <a:endParaRPr lang="en-US" sz="2400" dirty="0" smtClean="0">
              <a:latin typeface="+mj-lt"/>
              <a:ea typeface="+mj-ea"/>
              <a:cs typeface="+mj-cs"/>
            </a:endParaRP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Situs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web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membuatnya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lebih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mudah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digunakan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dgn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membayar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artikel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buku</a:t>
            </a:r>
            <a:endParaRPr lang="en-US" sz="2400" dirty="0" smtClean="0">
              <a:latin typeface="+mj-lt"/>
              <a:ea typeface="+mj-ea"/>
              <a:cs typeface="+mj-cs"/>
            </a:endParaRP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Menentukan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penggunaan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terbatas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sbg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cara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sederhana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menerapkan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standar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UU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hak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cipta</a:t>
            </a:r>
            <a:endParaRPr lang="en-US" sz="2400" dirty="0" smtClean="0">
              <a:latin typeface="+mj-lt"/>
              <a:ea typeface="+mj-ea"/>
              <a:cs typeface="+mj-cs"/>
            </a:endParaRP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Memproduksi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/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menggandakan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kembali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materi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hak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cipta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digunakan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kelas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diizinkan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jika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orang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melakukannya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mengambil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keuntungan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hal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tsb</a:t>
            </a:r>
            <a:endParaRPr lang="en-US" sz="2400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572528" cy="868346"/>
          </a:xfrm>
          <a:solidFill>
            <a:srgbClr val="00B0F0"/>
          </a:solidFill>
        </p:spPr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Diskusi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357298"/>
            <a:ext cx="7929618" cy="5000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err="1" smtClean="0">
                <a:latin typeface="Broadway" pitchFamily="82" charset="0"/>
              </a:rPr>
              <a:t>Pertanyaan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Pilihan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Ganda</a:t>
            </a:r>
            <a:endParaRPr lang="id-ID" sz="2800" dirty="0" smtClean="0">
              <a:latin typeface="Broadway" pitchFamily="8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14348" y="2285992"/>
            <a:ext cx="842965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lnSpcReduction="10000"/>
          </a:bodyPr>
          <a:lstStyle/>
          <a:p>
            <a:pPr marL="625475" indent="-517525">
              <a:buClr>
                <a:srgbClr val="333333"/>
              </a:buClr>
              <a:buFont typeface="+mj-lt"/>
              <a:buAutoNum type="arabicPeriod" startAt="5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Mana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berikut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benar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tentang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sebagian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besar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perjanjian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lisensi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pengguna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akhir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kecuali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perjanjian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freeware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shareware? </a:t>
            </a: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boleh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mendekonstruksi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kode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mesin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menggunakan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sampai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49%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program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program lain</a:t>
            </a: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boleh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membuat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mendistribusikan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berbagai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salinan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internet</a:t>
            </a: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boleh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menginstal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lunak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sebuah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komputer</a:t>
            </a:r>
            <a:endParaRPr lang="en-US" sz="2400" dirty="0" smtClean="0">
              <a:latin typeface="+mj-lt"/>
              <a:ea typeface="+mj-ea"/>
              <a:cs typeface="+mj-cs"/>
            </a:endParaRPr>
          </a:p>
          <a:p>
            <a:pPr marL="914400" indent="-290513">
              <a:buClr>
                <a:srgbClr val="333333"/>
              </a:buClr>
              <a:buFont typeface="+mj-lt"/>
              <a:buAutoNum type="alphaLcParenR"/>
              <a:tabLst>
                <a:tab pos="1089025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/>
              <a:t>Anda</a:t>
            </a:r>
            <a:r>
              <a:rPr lang="en-US" sz="2400" dirty="0" smtClean="0"/>
              <a:t> </a:t>
            </a:r>
            <a:r>
              <a:rPr lang="en-US" sz="2400" dirty="0" err="1" smtClean="0"/>
              <a:t>boleh</a:t>
            </a:r>
            <a:r>
              <a:rPr lang="en-US" sz="2400" dirty="0" smtClean="0"/>
              <a:t> </a:t>
            </a:r>
            <a:r>
              <a:rPr lang="en-US" sz="2400" dirty="0" err="1" smtClean="0"/>
              <a:t>menginstal</a:t>
            </a:r>
            <a:r>
              <a:rPr lang="en-US" sz="2400" dirty="0" smtClean="0"/>
              <a:t> </a:t>
            </a:r>
            <a:r>
              <a:rPr lang="en-US" sz="2400" dirty="0" err="1" smtClean="0"/>
              <a:t>perangkat</a:t>
            </a:r>
            <a:r>
              <a:rPr lang="en-US" sz="2400" dirty="0" smtClean="0"/>
              <a:t> </a:t>
            </a:r>
            <a:r>
              <a:rPr lang="en-US" sz="2400" dirty="0" err="1" smtClean="0"/>
              <a:t>lunak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semua</a:t>
            </a:r>
            <a:r>
              <a:rPr lang="en-US" sz="2400" dirty="0" smtClean="0"/>
              <a:t> </a:t>
            </a:r>
            <a:r>
              <a:rPr lang="en-US" sz="2400" dirty="0" err="1" smtClean="0"/>
              <a:t>komputer</a:t>
            </a:r>
            <a:r>
              <a:rPr lang="en-US" sz="2400" dirty="0" smtClean="0"/>
              <a:t>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Anda</a:t>
            </a:r>
            <a:r>
              <a:rPr lang="en-US" sz="2400" dirty="0" smtClean="0"/>
              <a:t> </a:t>
            </a:r>
            <a:r>
              <a:rPr lang="en-US" sz="2400" dirty="0" err="1" smtClean="0"/>
              <a:t>miliki</a:t>
            </a:r>
            <a:endParaRPr lang="en-US" sz="2400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572528" cy="868346"/>
          </a:xfrm>
          <a:solidFill>
            <a:srgbClr val="00B0F0"/>
          </a:solidFill>
        </p:spPr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Diskusi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357298"/>
            <a:ext cx="7929618" cy="5000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err="1" smtClean="0">
                <a:latin typeface="Broadway" pitchFamily="82" charset="0"/>
              </a:rPr>
              <a:t>Jawaban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Pertanyaan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Pilihan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Ganda</a:t>
            </a:r>
            <a:endParaRPr lang="id-ID" sz="2800" dirty="0" smtClean="0">
              <a:latin typeface="Broadway" pitchFamily="8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14348" y="2285992"/>
            <a:ext cx="8429652" cy="37862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smtClean="0">
                <a:latin typeface="+mj-lt"/>
                <a:ea typeface="+mj-ea"/>
                <a:cs typeface="+mj-cs"/>
              </a:rPr>
              <a:t>d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smtClean="0">
                <a:latin typeface="+mj-lt"/>
                <a:ea typeface="+mj-ea"/>
                <a:cs typeface="+mj-cs"/>
              </a:rPr>
              <a:t>b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smtClean="0">
                <a:latin typeface="+mj-lt"/>
                <a:ea typeface="+mj-ea"/>
                <a:cs typeface="+mj-cs"/>
              </a:rPr>
              <a:t>c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smtClean="0">
                <a:latin typeface="+mj-lt"/>
                <a:ea typeface="+mj-ea"/>
                <a:cs typeface="+mj-cs"/>
              </a:rPr>
              <a:t>b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smtClean="0">
                <a:latin typeface="+mj-lt"/>
                <a:ea typeface="+mj-ea"/>
                <a:cs typeface="+mj-cs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572528" cy="868346"/>
          </a:xfrm>
          <a:solidFill>
            <a:srgbClr val="00B0F0"/>
          </a:solidFill>
        </p:spPr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Diskusi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357298"/>
            <a:ext cx="7929618" cy="5000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err="1" smtClean="0">
                <a:latin typeface="Broadway" pitchFamily="82" charset="0"/>
              </a:rPr>
              <a:t>Pertanyaan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Melengkapi</a:t>
            </a:r>
            <a:endParaRPr lang="id-ID" sz="2800" dirty="0" smtClean="0">
              <a:latin typeface="Broadway" pitchFamily="8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14348" y="2285992"/>
            <a:ext cx="842965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Melaporkan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aktivitas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ilegal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disebut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…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Pilihan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sulit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antara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dua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perilaku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moral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disebut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…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Orang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mempunyai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hak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cipta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atas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tulisannya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kecuali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hal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tersebut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dilakukan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sebagai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…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Perjanjian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yang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memasukkan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instalasi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lunak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satu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lokasi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tertentu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disebut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…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Bagian-bagian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karya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hak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cipta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digunakan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kritik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komentar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laporan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berita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mengajar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riset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tanpa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membayar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royalti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bawah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persyaratan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tertentu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Kebijakan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disebut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572528" cy="868346"/>
          </a:xfrm>
          <a:solidFill>
            <a:srgbClr val="00B0F0"/>
          </a:solidFill>
        </p:spPr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Diskusi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357298"/>
            <a:ext cx="7929618" cy="5000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err="1" smtClean="0">
                <a:latin typeface="Broadway" pitchFamily="82" charset="0"/>
              </a:rPr>
              <a:t>Jawaban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Pertanyaan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Melengkapi</a:t>
            </a:r>
            <a:endParaRPr lang="id-ID" sz="2800" dirty="0" smtClean="0">
              <a:latin typeface="Broadway" pitchFamily="8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14348" y="2285992"/>
            <a:ext cx="842965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Melaporkan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aktivitas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ilegal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disebut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u="sng" dirty="0" err="1" smtClean="0">
                <a:latin typeface="+mj-lt"/>
                <a:ea typeface="+mj-ea"/>
                <a:cs typeface="+mj-cs"/>
              </a:rPr>
              <a:t>whistleblowing</a:t>
            </a:r>
            <a:endParaRPr lang="en-US" sz="2400" b="1" u="sng" dirty="0" smtClean="0">
              <a:latin typeface="+mj-lt"/>
              <a:ea typeface="+mj-ea"/>
              <a:cs typeface="+mj-cs"/>
            </a:endParaRP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Pilihan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sulit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antara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dua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perilaku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moral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disebut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u="sng" dirty="0" err="1" smtClean="0">
                <a:latin typeface="+mj-lt"/>
                <a:ea typeface="+mj-ea"/>
                <a:cs typeface="+mj-cs"/>
              </a:rPr>
              <a:t>dilema</a:t>
            </a:r>
            <a:r>
              <a:rPr lang="en-US" sz="2400" b="1" u="sng" dirty="0" smtClean="0">
                <a:latin typeface="+mj-lt"/>
                <a:ea typeface="+mj-ea"/>
                <a:cs typeface="+mj-cs"/>
              </a:rPr>
              <a:t> moral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Orang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mempunyai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hak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cipta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atas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tulisannya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kecuali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hal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tersebut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dilakukan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sebagai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u="sng" dirty="0" smtClean="0">
                <a:latin typeface="+mj-lt"/>
                <a:ea typeface="+mj-ea"/>
                <a:cs typeface="+mj-cs"/>
              </a:rPr>
              <a:t>work for hire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Perjanjian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yang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memasukkan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instalasi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lunak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satu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lokasi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tertentu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disebut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u="sng" dirty="0" smtClean="0">
                <a:latin typeface="+mj-lt"/>
                <a:ea typeface="+mj-ea"/>
                <a:cs typeface="+mj-cs"/>
              </a:rPr>
              <a:t>site license</a:t>
            </a:r>
          </a:p>
          <a:p>
            <a:pPr marL="625475" indent="-517525">
              <a:buClr>
                <a:srgbClr val="333333"/>
              </a:buClr>
              <a:buFont typeface="+mj-lt"/>
              <a:buAutoNum type="arabicPeriod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>
                <a:latin typeface="+mj-lt"/>
                <a:ea typeface="+mj-ea"/>
                <a:cs typeface="+mj-cs"/>
              </a:rPr>
              <a:t>Bagian-bagian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karya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hak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cipta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digunakan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kritik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komentar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laporan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berita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mengajar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riset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tanpa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membayar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royalti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bawah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persyaratan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tertentu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Kebijakan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dirty="0" err="1" smtClean="0">
                <a:latin typeface="+mj-lt"/>
                <a:ea typeface="+mj-ea"/>
                <a:cs typeface="+mj-cs"/>
              </a:rPr>
              <a:t>disebut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u="sng" dirty="0" err="1" smtClean="0">
                <a:latin typeface="+mj-lt"/>
                <a:ea typeface="+mj-ea"/>
                <a:cs typeface="+mj-cs"/>
              </a:rPr>
              <a:t>penggunaan</a:t>
            </a:r>
            <a:r>
              <a:rPr lang="en-US" sz="2400" b="1" u="sng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u="sng" dirty="0" err="1" smtClean="0">
                <a:latin typeface="+mj-lt"/>
                <a:ea typeface="+mj-ea"/>
                <a:cs typeface="+mj-cs"/>
              </a:rPr>
              <a:t>terbatas</a:t>
            </a:r>
            <a:endParaRPr lang="en-US" sz="2400" b="1" u="sng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572528" cy="868346"/>
          </a:xfrm>
          <a:solidFill>
            <a:srgbClr val="00B0F0"/>
          </a:solidFill>
        </p:spPr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Diskusi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357298"/>
            <a:ext cx="7929618" cy="5000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err="1" smtClean="0">
                <a:latin typeface="Broadway" pitchFamily="82" charset="0"/>
              </a:rPr>
              <a:t>Pertanyaan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Mencocokkan</a:t>
            </a:r>
            <a:endParaRPr lang="id-ID" sz="2800" dirty="0" smtClean="0">
              <a:latin typeface="Broadway" pitchFamily="82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28662" y="2071678"/>
          <a:ext cx="8001056" cy="458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578647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Istilah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Arti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Course pack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Kesepakatan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untuk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mengizinkan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instalasi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perangkat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lunak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semua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komputer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pada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satu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lokasi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Site license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Memeriksa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latar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belakang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seseorang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untuk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mengindikasi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karakter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Domain </a:t>
                      </a:r>
                      <a:r>
                        <a:rPr lang="en-US" dirty="0" err="1" smtClean="0"/>
                        <a:t>publik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Kumpulan </a:t>
                      </a:r>
                      <a:r>
                        <a:rPr lang="en-US" dirty="0" err="1" smtClean="0"/>
                        <a:t>karya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salinan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Vetting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Produk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kreatif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yg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ciptanya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dimiliki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oleh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perusahaan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yg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membayar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untuk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jasa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penciptanya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Filosofi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Karya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kreatif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yg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memiliki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cipta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Perjanjian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lisensi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pengguna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akhir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Analisis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kritis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terhadap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berbagai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asumsi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keyakinan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yg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mendasar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Work for hire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Kebijakan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yg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membolehkan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penggunaan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karya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dgn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cipta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secara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tanpa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izin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membayar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bawah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persyaratan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tertentu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572528" cy="868346"/>
          </a:xfrm>
          <a:solidFill>
            <a:srgbClr val="00B0F0"/>
          </a:solidFill>
        </p:spPr>
        <p:txBody>
          <a:bodyPr/>
          <a:lstStyle/>
          <a:p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Diskusi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1357298"/>
            <a:ext cx="7929618" cy="50006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err="1" smtClean="0">
                <a:latin typeface="Broadway" pitchFamily="82" charset="0"/>
              </a:rPr>
              <a:t>Jawaban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Pertanyaan</a:t>
            </a:r>
            <a:r>
              <a:rPr lang="en-US" sz="2800" dirty="0" smtClean="0">
                <a:latin typeface="Broadway" pitchFamily="82" charset="0"/>
              </a:rPr>
              <a:t> </a:t>
            </a:r>
            <a:r>
              <a:rPr lang="en-US" sz="2800" dirty="0" err="1" smtClean="0">
                <a:latin typeface="Broadway" pitchFamily="82" charset="0"/>
              </a:rPr>
              <a:t>Mencocokkan</a:t>
            </a:r>
            <a:endParaRPr lang="id-ID" sz="2800" dirty="0" smtClean="0">
              <a:latin typeface="Broadway" pitchFamily="82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28662" y="2071678"/>
          <a:ext cx="8001056" cy="458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578647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Istilah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Arti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Site license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Kesepakatan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untuk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mengizinkan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instalasi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perangkat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lunak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semua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komputer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pada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satu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lokasi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Vetting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Memeriksa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latar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belakang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seseorang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untuk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mengindikasi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karakter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Course pack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Kumpulan </a:t>
                      </a:r>
                      <a:r>
                        <a:rPr lang="en-US" dirty="0" err="1" smtClean="0"/>
                        <a:t>karya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salinan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Work for hire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Produk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kreatif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yg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hak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ciptanya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dimiliki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oleh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perusahaan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yg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membayar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untuk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jasa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penciptanya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Domain </a:t>
                      </a:r>
                      <a:r>
                        <a:rPr lang="en-US" dirty="0" err="1" smtClean="0"/>
                        <a:t>publik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Karya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kreatif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yg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tidak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memiliki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cipta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Filosofi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Analisis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kritis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terhadap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berbagai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asumsi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keyakinan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yg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mendasar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Perjanjian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lisensi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pengguna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akhir</a:t>
                      </a:r>
                      <a:r>
                        <a:rPr lang="en-US" dirty="0" smtClean="0"/>
                        <a:t> (EULA)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Kebijakan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yg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membolehkan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penggunaan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karya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dgn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hak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cipta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secara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tanpa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izin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atau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membayar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bawah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persyaratan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tertentu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643314"/>
            <a:ext cx="8572528" cy="868346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End Of File</a:t>
            </a:r>
            <a:endParaRPr lang="id-ID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928694"/>
          </a:xfrm>
        </p:spPr>
        <p:txBody>
          <a:bodyPr>
            <a:noAutofit/>
          </a:bodyPr>
          <a:lstStyle/>
          <a:p>
            <a:pPr algn="r"/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Perguruan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Tinggi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14393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lnSpcReduction="10000"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Pendidikan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perguruan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tinggi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bertumbuh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hingga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suatu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tingkat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dimana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menghadirkan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dunia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bahwa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pemilik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ijazah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mempunyai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penguasaan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terhadap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fakta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diperlukan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ketrampilan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menulis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juga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mampu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berpikir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kritis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analitis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argumentasi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meyakinkan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Ketrampilan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diperoleh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melalui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proses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studi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membaca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kuliah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menulis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berbagai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makalah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ditinjau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dikoreksi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oleh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pihak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fakultas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berkualitas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Memotong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proses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mengklaim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karya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orang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lain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meraih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kelulusan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sbg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karya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milik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sendiri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merupakan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tindakan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ketidakjujuran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penipuan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928694"/>
          </a:xfrm>
        </p:spPr>
        <p:txBody>
          <a:bodyPr>
            <a:noAutofit/>
          </a:bodyPr>
          <a:lstStyle/>
          <a:p>
            <a:pPr algn="r"/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Perguruan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Tinggi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071678"/>
            <a:ext cx="8143932" cy="457203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Skripsi</a:t>
            </a:r>
            <a:endParaRPr lang="en-US" sz="2400" b="1" i="1" u="sng" dirty="0" smtClean="0">
              <a:latin typeface="+mj-lt"/>
              <a:ea typeface="+mj-ea"/>
              <a:cs typeface="+mj-cs"/>
            </a:endParaRP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Ketika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menulis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skripsi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harus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menyediakan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sumber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sebagai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kutipan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teks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catatan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kaki,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catatan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akhir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Semua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kutipan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harus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kutip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dalam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blok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dgn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teks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menjorok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berspasi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tunggal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Bagian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lain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skripsi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harus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merupakan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tulisan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pemikiran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asli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mhs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Belajar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menulis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baik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memerlukan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banyak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waktu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praktik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endParaRPr lang="en-US" sz="2400" b="1" i="1" dirty="0" smtClean="0">
              <a:latin typeface="+mj-lt"/>
              <a:ea typeface="+mj-ea"/>
              <a:cs typeface="+mj-cs"/>
            </a:endParaRP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menemukan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bahwa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jalan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pintas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mudah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tetapi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sekali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tercapai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ketrampilan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menjadi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milik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seumur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hidup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  <a:endParaRPr lang="en-US" sz="2400" b="1" i="1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928694"/>
          </a:xfrm>
        </p:spPr>
        <p:txBody>
          <a:bodyPr>
            <a:noAutofit/>
          </a:bodyPr>
          <a:lstStyle/>
          <a:p>
            <a:pPr algn="r"/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Perguruan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Tinggi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14393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Vetting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Tindakan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ketidakjujuran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akademis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perguruan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tinggi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mempengaruhi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karier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seseorang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menodai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prestasinya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kemudian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Jika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pernah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mencalonkan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menjadi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pejabat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pemerintah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menyelidiki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kesetiaan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negara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menjadi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terkenal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latar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belakang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mungkin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diselidiki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mengetahui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rahasia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karakter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Proses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disebut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vetting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sz="2400" b="1" i="1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928694"/>
          </a:xfrm>
        </p:spPr>
        <p:txBody>
          <a:bodyPr>
            <a:noAutofit/>
          </a:bodyPr>
          <a:lstStyle/>
          <a:p>
            <a:pPr algn="r"/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Perguruan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Tinggi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14393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lunak</a:t>
            </a:r>
            <a:endParaRPr lang="en-US" sz="2400" b="1" i="1" u="sng" dirty="0" smtClean="0">
              <a:latin typeface="+mj-lt"/>
              <a:ea typeface="+mj-ea"/>
              <a:cs typeface="+mj-cs"/>
            </a:endParaRP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Beberapa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perusahaan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lunak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menandatangani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kontrak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dgn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sekolah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menyediakan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lunak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dgn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biaya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rendah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Teman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/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keluarga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mungkin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meminta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menggunakan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status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membeli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lunak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tsb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Beberapa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pertimbangan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:</a:t>
            </a:r>
          </a:p>
          <a:p>
            <a:pPr marL="566738" indent="-160338">
              <a:lnSpc>
                <a:spcPct val="110000"/>
              </a:lnSpc>
              <a:spcBef>
                <a:spcPct val="0"/>
              </a:spcBef>
              <a:buSzPct val="78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Jika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semua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siswa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melakukan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akankah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persetujuan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batal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?</a:t>
            </a:r>
          </a:p>
          <a:p>
            <a:pPr marL="566738" indent="-160338">
              <a:lnSpc>
                <a:spcPct val="110000"/>
              </a:lnSpc>
              <a:spcBef>
                <a:spcPct val="0"/>
              </a:spcBef>
              <a:buSzPct val="78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Akankah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dinilai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bertindak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adil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?</a:t>
            </a:r>
          </a:p>
          <a:p>
            <a:pPr marL="566738" indent="-160338">
              <a:lnSpc>
                <a:spcPct val="110000"/>
              </a:lnSpc>
              <a:spcBef>
                <a:spcPct val="0"/>
              </a:spcBef>
              <a:buSzPct val="78000"/>
              <a:buFont typeface="Arial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Apakah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tindakan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tsb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membuat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Anda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bangga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/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terhormat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?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sz="2400" b="1" i="1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928694"/>
          </a:xfrm>
        </p:spPr>
        <p:txBody>
          <a:bodyPr>
            <a:noAutofit/>
          </a:bodyPr>
          <a:lstStyle/>
          <a:p>
            <a:pPr algn="r"/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Perguruan</a:t>
            </a:r>
            <a:r>
              <a:rPr lang="en-US" sz="5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Tinggi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143932" cy="435771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Laboratorium</a:t>
            </a:r>
            <a:r>
              <a:rPr lang="en-US" sz="2400" b="1" i="1" u="sng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u="sng" dirty="0" err="1" smtClean="0">
                <a:latin typeface="+mj-lt"/>
                <a:ea typeface="+mj-ea"/>
                <a:cs typeface="+mj-cs"/>
              </a:rPr>
              <a:t>komputer</a:t>
            </a:r>
            <a:endParaRPr lang="en-US" sz="2400" b="1" i="1" u="sng" dirty="0" smtClean="0">
              <a:latin typeface="+mj-lt"/>
              <a:ea typeface="+mj-ea"/>
              <a:cs typeface="+mj-cs"/>
            </a:endParaRP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smtClean="0">
                <a:latin typeface="+mj-lt"/>
                <a:ea typeface="+mj-ea"/>
                <a:cs typeface="+mj-cs"/>
              </a:rPr>
              <a:t>Download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instalasi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lunak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bisa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jadi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diperbolehkan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alasan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keamanan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atau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dilarang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oleh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kode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etik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lunak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pribadi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dikustomasi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preferensi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pribadi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tetapi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tepat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mengkustomasi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lunak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laboratorium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kemudian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meninggalkannya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orang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berikutnya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1428760"/>
          </a:xfrm>
        </p:spPr>
        <p:txBody>
          <a:bodyPr>
            <a:noAutofit/>
          </a:bodyPr>
          <a:lstStyle/>
          <a:p>
            <a:pPr algn="r"/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Penggunaan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Terbatas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untuk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yang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Memiliki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Hak</a:t>
            </a:r>
            <a:r>
              <a:rPr lang="en-US" sz="4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Cipta</a:t>
            </a:r>
            <a:endParaRPr lang="id-ID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001056" cy="421484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masalah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etis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paling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kontroversial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terkait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dg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sekolah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adalah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penerapan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kebijakan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penggunaan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terbatas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(fair use).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Kebijakan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mengizinkan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reproduksi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terbatas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karya-karya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mempunyai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cipta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kepentingan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kuliah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/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sekolah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jika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itu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merugikan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pasar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karya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tersebut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Pengajar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sering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mengumpulkan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mereproduksi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berbagai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artikel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berbagai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sumber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dicetak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dijual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sebagai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course pack (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modul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kuliah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6766" cy="928694"/>
          </a:xfrm>
        </p:spPr>
        <p:txBody>
          <a:bodyPr>
            <a:noAutofit/>
          </a:bodyPr>
          <a:lstStyle/>
          <a:p>
            <a:pPr algn="r"/>
            <a:r>
              <a:rPr lang="en-US" sz="50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Pekerjaan</a:t>
            </a:r>
            <a:endParaRPr lang="id-ID" sz="5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85786" y="2285992"/>
            <a:ext cx="8001056" cy="421484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smtClean="0">
                <a:latin typeface="+mj-lt"/>
                <a:ea typeface="+mj-ea"/>
                <a:cs typeface="+mj-cs"/>
              </a:rPr>
              <a:t>Perusahaan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harus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menaati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hukum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menghindari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tuntutan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perkara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yang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sangat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mahal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biayanya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Kebijakan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penggunaan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terbatas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yg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berlaku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sekolah-sekolah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tidak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berlaku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di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perusahaan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sz="2400" b="1" i="1" dirty="0" smtClean="0">
                <a:latin typeface="+mj-lt"/>
                <a:ea typeface="+mj-ea"/>
                <a:cs typeface="+mj-cs"/>
              </a:rPr>
              <a:t>Perusahaan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harus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memiliki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lisensi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sah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masing-masing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instalasi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perangkat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lunak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.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Baik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berupa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lisensi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individual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untuk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masing-masing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komputer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,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maupun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lisensi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</a:t>
            </a:r>
            <a:r>
              <a:rPr lang="en-US" sz="2400" b="1" i="1" dirty="0" err="1" smtClean="0">
                <a:latin typeface="+mj-lt"/>
                <a:ea typeface="+mj-ea"/>
                <a:cs typeface="+mj-cs"/>
              </a:rPr>
              <a:t>situs</a:t>
            </a:r>
            <a:r>
              <a:rPr lang="en-US" sz="2400" b="1" i="1" dirty="0" smtClean="0">
                <a:latin typeface="+mj-lt"/>
                <a:ea typeface="+mj-ea"/>
                <a:cs typeface="+mj-cs"/>
              </a:rPr>
              <a:t> (Site License).</a:t>
            </a:r>
          </a:p>
          <a:p>
            <a:pPr marL="406400" indent="-406400">
              <a:lnSpc>
                <a:spcPct val="110000"/>
              </a:lnSpc>
              <a:spcBef>
                <a:spcPct val="0"/>
              </a:spcBef>
              <a:buSzPct val="78000"/>
              <a:buFont typeface="Wingdings" pitchFamily="2" charset="2"/>
              <a:buChar char="q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sz="2400" b="1" i="1" dirty="0" smtClean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1842</TotalTime>
  <Words>1710</Words>
  <Application>Microsoft Office PowerPoint</Application>
  <PresentationFormat>On-screen Show (4:3)</PresentationFormat>
  <Paragraphs>175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SOSIOTEKNOLOGI INFORMASI Nurdin Bahtiar</vt:lpstr>
      <vt:lpstr>Bab 5 Etika Menggunakan Komputer  (bagian 2)</vt:lpstr>
      <vt:lpstr>Perguruan Tinggi</vt:lpstr>
      <vt:lpstr>Perguruan Tinggi</vt:lpstr>
      <vt:lpstr>Perguruan Tinggi</vt:lpstr>
      <vt:lpstr>Perguruan Tinggi</vt:lpstr>
      <vt:lpstr>Perguruan Tinggi</vt:lpstr>
      <vt:lpstr>Penggunaan Terbatas untuk Materi yang Memiliki Hak Cipta</vt:lpstr>
      <vt:lpstr>Pekerjaan</vt:lpstr>
      <vt:lpstr>Pekerjaan</vt:lpstr>
      <vt:lpstr>Kehidupan Masyarakat dan Rumah Tangga</vt:lpstr>
      <vt:lpstr>Kehidupan Masyarakat dan Rumah Tangga</vt:lpstr>
      <vt:lpstr>Kehidupan Masyarakat dan Rumah Tangga</vt:lpstr>
      <vt:lpstr>Kehidupan Masyarakat dan Rumah Tangga</vt:lpstr>
      <vt:lpstr>Kehidupan Masyarakat dan Rumah Tangga</vt:lpstr>
      <vt:lpstr>End Of File</vt:lpstr>
      <vt:lpstr>Diskusi</vt:lpstr>
      <vt:lpstr>Diskusi</vt:lpstr>
      <vt:lpstr>Diskusi</vt:lpstr>
      <vt:lpstr>Diskusi</vt:lpstr>
      <vt:lpstr>Diskusi</vt:lpstr>
      <vt:lpstr>Diskusi</vt:lpstr>
      <vt:lpstr>Diskusi</vt:lpstr>
      <vt:lpstr>Diskusi</vt:lpstr>
      <vt:lpstr>Diskusi</vt:lpstr>
      <vt:lpstr>Diskusi</vt:lpstr>
      <vt:lpstr>Diskusi</vt:lpstr>
      <vt:lpstr>Diskusi</vt:lpstr>
      <vt:lpstr>End Of File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bachtiariano</cp:lastModifiedBy>
  <cp:revision>140</cp:revision>
  <dcterms:created xsi:type="dcterms:W3CDTF">2011-10-22T23:04:41Z</dcterms:created>
  <dcterms:modified xsi:type="dcterms:W3CDTF">2012-05-15T06:04:46Z</dcterms:modified>
</cp:coreProperties>
</file>