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handoutMasterIdLst>
    <p:handoutMasterId r:id="rId99"/>
  </p:handoutMasterIdLst>
  <p:sldIdLst>
    <p:sldId id="451" r:id="rId2"/>
    <p:sldId id="369" r:id="rId3"/>
    <p:sldId id="359" r:id="rId4"/>
    <p:sldId id="289" r:id="rId5"/>
    <p:sldId id="290" r:id="rId6"/>
    <p:sldId id="355" r:id="rId7"/>
    <p:sldId id="360" r:id="rId8"/>
    <p:sldId id="361" r:id="rId9"/>
    <p:sldId id="346" r:id="rId10"/>
    <p:sldId id="296" r:id="rId11"/>
    <p:sldId id="347" r:id="rId12"/>
    <p:sldId id="348" r:id="rId13"/>
    <p:sldId id="362" r:id="rId14"/>
    <p:sldId id="363" r:id="rId15"/>
    <p:sldId id="349" r:id="rId16"/>
    <p:sldId id="364" r:id="rId17"/>
    <p:sldId id="365" r:id="rId18"/>
    <p:sldId id="366" r:id="rId19"/>
    <p:sldId id="367" r:id="rId20"/>
    <p:sldId id="370" r:id="rId21"/>
    <p:sldId id="371" r:id="rId22"/>
    <p:sldId id="372" r:id="rId23"/>
    <p:sldId id="373" r:id="rId24"/>
    <p:sldId id="374" r:id="rId25"/>
    <p:sldId id="375" r:id="rId26"/>
    <p:sldId id="376" r:id="rId27"/>
    <p:sldId id="377" r:id="rId28"/>
    <p:sldId id="378" r:id="rId29"/>
    <p:sldId id="379" r:id="rId30"/>
    <p:sldId id="380" r:id="rId31"/>
    <p:sldId id="381" r:id="rId32"/>
    <p:sldId id="382" r:id="rId33"/>
    <p:sldId id="383" r:id="rId34"/>
    <p:sldId id="384" r:id="rId35"/>
    <p:sldId id="386" r:id="rId36"/>
    <p:sldId id="387" r:id="rId37"/>
    <p:sldId id="388" r:id="rId38"/>
    <p:sldId id="389" r:id="rId39"/>
    <p:sldId id="390" r:id="rId40"/>
    <p:sldId id="391" r:id="rId41"/>
    <p:sldId id="392" r:id="rId42"/>
    <p:sldId id="393" r:id="rId43"/>
    <p:sldId id="394" r:id="rId44"/>
    <p:sldId id="395" r:id="rId45"/>
    <p:sldId id="396" r:id="rId46"/>
    <p:sldId id="397" r:id="rId47"/>
    <p:sldId id="398" r:id="rId48"/>
    <p:sldId id="399" r:id="rId49"/>
    <p:sldId id="400" r:id="rId50"/>
    <p:sldId id="401" r:id="rId51"/>
    <p:sldId id="402" r:id="rId52"/>
    <p:sldId id="403" r:id="rId53"/>
    <p:sldId id="404" r:id="rId54"/>
    <p:sldId id="405" r:id="rId55"/>
    <p:sldId id="406" r:id="rId56"/>
    <p:sldId id="407" r:id="rId57"/>
    <p:sldId id="408" r:id="rId58"/>
    <p:sldId id="409" r:id="rId59"/>
    <p:sldId id="410" r:id="rId60"/>
    <p:sldId id="411" r:id="rId61"/>
    <p:sldId id="412" r:id="rId62"/>
    <p:sldId id="413" r:id="rId63"/>
    <p:sldId id="414" r:id="rId64"/>
    <p:sldId id="415" r:id="rId65"/>
    <p:sldId id="416" r:id="rId66"/>
    <p:sldId id="417" r:id="rId67"/>
    <p:sldId id="418" r:id="rId68"/>
    <p:sldId id="419" r:id="rId69"/>
    <p:sldId id="420" r:id="rId70"/>
    <p:sldId id="421" r:id="rId71"/>
    <p:sldId id="422" r:id="rId72"/>
    <p:sldId id="423" r:id="rId73"/>
    <p:sldId id="425" r:id="rId74"/>
    <p:sldId id="427" r:id="rId75"/>
    <p:sldId id="428" r:id="rId76"/>
    <p:sldId id="429" r:id="rId77"/>
    <p:sldId id="430" r:id="rId78"/>
    <p:sldId id="431" r:id="rId79"/>
    <p:sldId id="432" r:id="rId80"/>
    <p:sldId id="433" r:id="rId81"/>
    <p:sldId id="434" r:id="rId82"/>
    <p:sldId id="435" r:id="rId83"/>
    <p:sldId id="436" r:id="rId84"/>
    <p:sldId id="437" r:id="rId85"/>
    <p:sldId id="438" r:id="rId86"/>
    <p:sldId id="440" r:id="rId87"/>
    <p:sldId id="441" r:id="rId88"/>
    <p:sldId id="442" r:id="rId89"/>
    <p:sldId id="443" r:id="rId90"/>
    <p:sldId id="444" r:id="rId91"/>
    <p:sldId id="445" r:id="rId92"/>
    <p:sldId id="446" r:id="rId93"/>
    <p:sldId id="447" r:id="rId94"/>
    <p:sldId id="448" r:id="rId95"/>
    <p:sldId id="449" r:id="rId96"/>
    <p:sldId id="450" r:id="rId9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yachi adlene" initials="la"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E269D01E-BC32-4049-B463-5C60D7B0CCD2}" styleName="Style à thème 2 - Accentuation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Style léger 2 - Accentuation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0941" autoAdjust="0"/>
  </p:normalViewPr>
  <p:slideViewPr>
    <p:cSldViewPr snapToGrid="0">
      <p:cViewPr>
        <p:scale>
          <a:sx n="50" d="100"/>
          <a:sy n="50" d="100"/>
        </p:scale>
        <p:origin x="-1506" y="-456"/>
      </p:cViewPr>
      <p:guideLst>
        <p:guide orient="horz" pos="2160"/>
        <p:guide pos="3840"/>
      </p:guideLst>
    </p:cSldViewPr>
  </p:slideViewPr>
  <p:notesTextViewPr>
    <p:cViewPr>
      <p:scale>
        <a:sx n="3" d="2"/>
        <a:sy n="3" d="2"/>
      </p:scale>
      <p:origin x="0" y="0"/>
    </p:cViewPr>
  </p:notesTextViewPr>
  <p:notesViewPr>
    <p:cSldViewPr snapToGrid="0">
      <p:cViewPr varScale="1">
        <p:scale>
          <a:sx n="38" d="100"/>
          <a:sy n="38" d="100"/>
        </p:scale>
        <p:origin x="-157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108"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BBADEB8-FAC8-4D45-9097-37D543E27F2A}" type="datetimeFigureOut">
              <a:rPr lang="fr-FR" smtClean="0"/>
              <a:t>08/07/2018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F0207E-5435-425C-993D-1C6E8AF0B107}" type="slidenum">
              <a:rPr lang="fr-FR" smtClean="0"/>
              <a:t>‹N°›</a:t>
            </a:fld>
            <a:endParaRPr lang="fr-FR"/>
          </a:p>
        </p:txBody>
      </p:sp>
    </p:spTree>
    <p:extLst>
      <p:ext uri="{BB962C8B-B14F-4D97-AF65-F5344CB8AC3E}">
        <p14:creationId xmlns:p14="http://schemas.microsoft.com/office/powerpoint/2010/main" val="165493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41939F-6AD5-451E-A1C0-BE92919215DD}" type="datetimeFigureOut">
              <a:rPr lang="fr-FR" smtClean="0"/>
              <a:pPr/>
              <a:t>08/07/2018</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92EE4A-7770-4592-8565-56FAD5F41541}" type="slidenum">
              <a:rPr lang="fr-FR" smtClean="0"/>
              <a:pPr/>
              <a:t>‹N°›</a:t>
            </a:fld>
            <a:endParaRPr lang="fr-FR"/>
          </a:p>
        </p:txBody>
      </p:sp>
    </p:spTree>
    <p:extLst>
      <p:ext uri="{BB962C8B-B14F-4D97-AF65-F5344CB8AC3E}">
        <p14:creationId xmlns:p14="http://schemas.microsoft.com/office/powerpoint/2010/main" val="3428116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6092EE4A-7770-4592-8565-56FAD5F41541}" type="slidenum">
              <a:rPr lang="fr-FR" smtClean="0"/>
              <a:pPr/>
              <a:t>2</a:t>
            </a:fld>
            <a:endParaRPr lang="fr-FR"/>
          </a:p>
        </p:txBody>
      </p:sp>
    </p:spTree>
    <p:extLst>
      <p:ext uri="{BB962C8B-B14F-4D97-AF65-F5344CB8AC3E}">
        <p14:creationId xmlns:p14="http://schemas.microsoft.com/office/powerpoint/2010/main" val="1351690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19</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lnSpc>
                <a:spcPct val="150000"/>
              </a:lnSpc>
            </a:pPr>
            <a:r>
              <a:rPr lang="ar-DZ" sz="1200" b="1" dirty="0">
                <a:solidFill>
                  <a:srgbClr val="FF0000"/>
                </a:solidFill>
              </a:rPr>
              <a:t>مدته: </a:t>
            </a:r>
            <a:r>
              <a:rPr lang="en-US" sz="1200" b="1" dirty="0">
                <a:solidFill>
                  <a:srgbClr val="FF0000"/>
                </a:solidFill>
              </a:rPr>
              <a:t>15</a:t>
            </a:r>
            <a:r>
              <a:rPr lang="ar-DZ" sz="1200" b="1" dirty="0"/>
              <a:t>د</a:t>
            </a:r>
            <a:endParaRPr lang="ar-SA" sz="1200" b="1" dirty="0"/>
          </a:p>
          <a:p>
            <a:pPr algn="just" rtl="1">
              <a:lnSpc>
                <a:spcPct val="150000"/>
              </a:lnSpc>
              <a:buFontTx/>
              <a:buBlip>
                <a:blip r:embed="rId3"/>
              </a:buBlip>
            </a:pPr>
            <a:r>
              <a:rPr lang="ar-DZ" sz="1200" b="1" dirty="0"/>
              <a:t> </a:t>
            </a:r>
            <a:r>
              <a:rPr lang="ar-DZ" sz="1200" b="1" dirty="0">
                <a:solidFill>
                  <a:srgbClr val="FF0000"/>
                </a:solidFill>
              </a:rPr>
              <a:t>الهدف: </a:t>
            </a:r>
            <a:r>
              <a:rPr lang="ar-DZ" sz="1200" b="1" dirty="0"/>
              <a:t>جمع التصورات القبلية الخاصة  بتكنولوجيا الاعلام</a:t>
            </a:r>
            <a:r>
              <a:rPr lang="ar-DZ" sz="1200" b="1" baseline="0" dirty="0"/>
              <a:t> و الاتصال </a:t>
            </a:r>
          </a:p>
          <a:p>
            <a:pPr algn="just" rtl="1">
              <a:lnSpc>
                <a:spcPct val="150000"/>
              </a:lnSpc>
              <a:buFontTx/>
              <a:buBlip>
                <a:blip r:embed="rId3"/>
              </a:buBlip>
            </a:pPr>
            <a:r>
              <a:rPr lang="ar-DZ" sz="1200" b="1" dirty="0">
                <a:solidFill>
                  <a:srgbClr val="FF0000"/>
                </a:solidFill>
              </a:rPr>
              <a:t>ورقة عمل المتدرب: </a:t>
            </a:r>
            <a:r>
              <a:rPr lang="ar-DZ" sz="1200" b="1" dirty="0"/>
              <a:t>ورقة عمل بشكل فردي  </a:t>
            </a:r>
            <a:endParaRPr lang="ar-SA" sz="1200" b="1" dirty="0"/>
          </a:p>
          <a:p>
            <a:pPr algn="just" rtl="1">
              <a:lnSpc>
                <a:spcPct val="150000"/>
              </a:lnSpc>
              <a:buFontTx/>
              <a:buBlip>
                <a:blip r:embed="rId3"/>
              </a:buBlip>
            </a:pPr>
            <a:r>
              <a:rPr lang="ar-DZ" sz="1200" b="1" dirty="0"/>
              <a:t> </a:t>
            </a:r>
            <a:r>
              <a:rPr lang="ar-DZ" sz="1200" b="1" dirty="0">
                <a:solidFill>
                  <a:srgbClr val="FF0000"/>
                </a:solidFill>
              </a:rPr>
              <a:t>المهمة: </a:t>
            </a:r>
            <a:r>
              <a:rPr lang="ar-DZ" sz="1200" b="1" dirty="0"/>
              <a:t>من خلال</a:t>
            </a:r>
            <a:r>
              <a:rPr lang="ar-DZ" sz="1200" b="1" baseline="0" dirty="0"/>
              <a:t> الوثيقة التي أمامك يحاول كل متكون ان يذك </a:t>
            </a:r>
            <a:r>
              <a:rPr lang="ar-DZ" sz="1200" b="1" baseline="0" dirty="0" err="1"/>
              <a:t>مايعرف</a:t>
            </a:r>
            <a:r>
              <a:rPr lang="ar-DZ" sz="1200" b="1" baseline="0" dirty="0"/>
              <a:t> عن </a:t>
            </a:r>
            <a:r>
              <a:rPr lang="ar-DZ" sz="1200" b="1" baseline="0" dirty="0" err="1"/>
              <a:t>تكنولجيا</a:t>
            </a:r>
            <a:r>
              <a:rPr lang="ar-DZ" sz="1200" b="1" baseline="0" dirty="0"/>
              <a:t> الاعلام و الاتصال</a:t>
            </a:r>
            <a:endParaRPr lang="ar-DZ" sz="1200" b="1" dirty="0"/>
          </a:p>
          <a:p>
            <a:pPr algn="just" rtl="1">
              <a:lnSpc>
                <a:spcPct val="150000"/>
              </a:lnSpc>
              <a:buFontTx/>
              <a:buBlip>
                <a:blip r:embed="rId3"/>
              </a:buBlip>
            </a:pPr>
            <a:r>
              <a:rPr lang="ar-DZ" sz="1200" b="1" dirty="0"/>
              <a:t> </a:t>
            </a:r>
            <a:r>
              <a:rPr lang="ar-DZ" sz="1200" b="1" dirty="0">
                <a:solidFill>
                  <a:srgbClr val="FF0000"/>
                </a:solidFill>
              </a:rPr>
              <a:t>التعليمة 1: </a:t>
            </a:r>
            <a:r>
              <a:rPr lang="ar-DZ" sz="1200" b="1" dirty="0"/>
              <a:t>ماذا تعرف عن تكنلوجيا الاعلام و الاتصال وماذا تريد أن تعرف؟</a:t>
            </a:r>
          </a:p>
          <a:p>
            <a:pPr algn="just" rtl="1">
              <a:lnSpc>
                <a:spcPct val="150000"/>
              </a:lnSpc>
              <a:buFontTx/>
              <a:buBlip>
                <a:blip r:embed="rId3"/>
              </a:buBlip>
            </a:pPr>
            <a:r>
              <a:rPr lang="ar-DZ" sz="1200" b="1" dirty="0"/>
              <a:t> </a:t>
            </a:r>
            <a:r>
              <a:rPr lang="ar-DZ" sz="1200" b="1" dirty="0">
                <a:solidFill>
                  <a:srgbClr val="FF0000"/>
                </a:solidFill>
              </a:rPr>
              <a:t>الاستراتيجية المطبقة: </a:t>
            </a:r>
            <a:r>
              <a:rPr lang="en-US" sz="1200" b="1" dirty="0">
                <a:solidFill>
                  <a:schemeClr val="tx1"/>
                </a:solidFill>
              </a:rPr>
              <a:t>KWL</a:t>
            </a:r>
            <a:endParaRPr lang="ar-DZ" sz="1200" b="1" dirty="0"/>
          </a:p>
          <a:p>
            <a:pPr algn="just" rtl="1">
              <a:lnSpc>
                <a:spcPct val="150000"/>
              </a:lnSpc>
              <a:buFontTx/>
              <a:buBlip>
                <a:blip r:embed="rId3"/>
              </a:buBlip>
            </a:pPr>
            <a:r>
              <a:rPr lang="ar-DZ" sz="1200" b="1" dirty="0"/>
              <a:t> </a:t>
            </a:r>
            <a:r>
              <a:rPr lang="ar-DZ" sz="1200" b="1" dirty="0">
                <a:solidFill>
                  <a:srgbClr val="FF0000"/>
                </a:solidFill>
              </a:rPr>
              <a:t>إغلاق النشاط:</a:t>
            </a:r>
            <a:r>
              <a:rPr lang="fr-FR" sz="1200" b="1" dirty="0">
                <a:solidFill>
                  <a:srgbClr val="FF0000"/>
                </a:solidFill>
              </a:rPr>
              <a:t> </a:t>
            </a:r>
            <a:r>
              <a:rPr lang="ar-DZ" sz="1200" b="1" dirty="0"/>
              <a:t>قراءة ما كتبه بعض المتدربين</a:t>
            </a:r>
          </a:p>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25</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26</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التقديم</a:t>
            </a:r>
            <a:r>
              <a:rPr lang="ar-SA" baseline="0" dirty="0"/>
              <a:t> : فيديوهات توضح استخدام السبورة الذكية ( التفاعلية ) في تقديم مختلف الأنشطة التي تركز على الاستاذ و المتعلم</a:t>
            </a:r>
          </a:p>
          <a:p>
            <a:pPr algn="r" rtl="1"/>
            <a:r>
              <a:rPr lang="ar-SA" baseline="0" dirty="0"/>
              <a:t>الحوصلة: أهمية ادراج الوسائط التكنولوجية في العملية التعليمية  التعلمية</a:t>
            </a:r>
          </a:p>
          <a:p>
            <a:pPr algn="r" rtl="1"/>
            <a:r>
              <a:rPr lang="ar-SA" baseline="0" dirty="0"/>
              <a:t>ا</a:t>
            </a:r>
          </a:p>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27</a:t>
            </a:fld>
            <a:endParaRPr lang="fr-FR"/>
          </a:p>
        </p:txBody>
      </p:sp>
    </p:spTree>
    <p:extLst>
      <p:ext uri="{BB962C8B-B14F-4D97-AF65-F5344CB8AC3E}">
        <p14:creationId xmlns:p14="http://schemas.microsoft.com/office/powerpoint/2010/main" val="2773741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28</a:t>
            </a:fld>
            <a:endParaRPr lang="fr-FR"/>
          </a:p>
        </p:txBody>
      </p:sp>
    </p:spTree>
    <p:extLst>
      <p:ext uri="{BB962C8B-B14F-4D97-AF65-F5344CB8AC3E}">
        <p14:creationId xmlns:p14="http://schemas.microsoft.com/office/powerpoint/2010/main" val="2229330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29</a:t>
            </a:fld>
            <a:endParaRPr lang="fr-FR"/>
          </a:p>
        </p:txBody>
      </p:sp>
    </p:spTree>
    <p:extLst>
      <p:ext uri="{BB962C8B-B14F-4D97-AF65-F5344CB8AC3E}">
        <p14:creationId xmlns:p14="http://schemas.microsoft.com/office/powerpoint/2010/main" val="2229330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30</a:t>
            </a:fld>
            <a:endParaRPr lang="fr-FR"/>
          </a:p>
        </p:txBody>
      </p:sp>
    </p:spTree>
    <p:extLst>
      <p:ext uri="{BB962C8B-B14F-4D97-AF65-F5344CB8AC3E}">
        <p14:creationId xmlns:p14="http://schemas.microsoft.com/office/powerpoint/2010/main" val="2641797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31</a:t>
            </a:fld>
            <a:endParaRPr lang="fr-FR"/>
          </a:p>
        </p:txBody>
      </p:sp>
    </p:spTree>
    <p:extLst>
      <p:ext uri="{BB962C8B-B14F-4D97-AF65-F5344CB8AC3E}">
        <p14:creationId xmlns:p14="http://schemas.microsoft.com/office/powerpoint/2010/main" val="1021087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التقديم: يتضمن الفيديو المبادئ الأولية لاستغلال نظام </a:t>
            </a:r>
            <a:r>
              <a:rPr lang="ar-SA" dirty="0" err="1"/>
              <a:t>الوينداوز</a:t>
            </a:r>
            <a:r>
              <a:rPr lang="ar-SA" baseline="0" dirty="0"/>
              <a:t> </a:t>
            </a:r>
          </a:p>
          <a:p>
            <a:pPr algn="r" rtl="1"/>
            <a:r>
              <a:rPr lang="ar-SA" baseline="0" dirty="0"/>
              <a:t>الحوصلة :تطبيق فعلي ميداني في المخابر لما تم التعرف عليه</a:t>
            </a:r>
            <a:r>
              <a:rPr lang="ar-SA" dirty="0"/>
              <a:t> </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32</a:t>
            </a:fld>
            <a:endParaRPr lang="fr-FR"/>
          </a:p>
        </p:txBody>
      </p:sp>
    </p:spTree>
    <p:extLst>
      <p:ext uri="{BB962C8B-B14F-4D97-AF65-F5344CB8AC3E}">
        <p14:creationId xmlns:p14="http://schemas.microsoft.com/office/powerpoint/2010/main" val="2589088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solidFill>
                  <a:prstClr val="black"/>
                </a:solidFill>
              </a:rPr>
              <a:pPr/>
              <a:t>33</a:t>
            </a:fld>
            <a:endParaRPr lang="fr-FR">
              <a:solidFill>
                <a:prstClr val="black"/>
              </a:solidFill>
            </a:endParaRPr>
          </a:p>
        </p:txBody>
      </p:sp>
    </p:spTree>
    <p:extLst>
      <p:ext uri="{BB962C8B-B14F-4D97-AF65-F5344CB8AC3E}">
        <p14:creationId xmlns:p14="http://schemas.microsoft.com/office/powerpoint/2010/main" val="1270828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lnSpc>
                <a:spcPct val="150000"/>
              </a:lnSpc>
            </a:pPr>
            <a:r>
              <a:rPr lang="ar-DZ" sz="1200" b="1" dirty="0">
                <a:solidFill>
                  <a:srgbClr val="FF0000"/>
                </a:solidFill>
              </a:rPr>
              <a:t>مدته: </a:t>
            </a:r>
            <a:r>
              <a:rPr lang="ar-DZ" sz="1200" b="1" dirty="0"/>
              <a:t>د</a:t>
            </a:r>
            <a:endParaRPr lang="ar-SA" sz="1200" b="1" dirty="0"/>
          </a:p>
          <a:p>
            <a:pPr algn="just" rtl="1">
              <a:lnSpc>
                <a:spcPct val="150000"/>
              </a:lnSpc>
              <a:buFontTx/>
              <a:buBlip>
                <a:blip r:embed="rId3"/>
              </a:buBlip>
            </a:pPr>
            <a:r>
              <a:rPr lang="ar-DZ" sz="1200" b="1" dirty="0"/>
              <a:t> </a:t>
            </a:r>
            <a:r>
              <a:rPr lang="ar-DZ" sz="1200" b="1" dirty="0">
                <a:solidFill>
                  <a:srgbClr val="FF0000"/>
                </a:solidFill>
              </a:rPr>
              <a:t>الهدف: </a:t>
            </a:r>
            <a:r>
              <a:rPr lang="ar-DZ" sz="1200" b="1" dirty="0"/>
              <a:t>جمع التصورات القبلية الخاصة  بتكنولوجيا الاعلام</a:t>
            </a:r>
            <a:r>
              <a:rPr lang="ar-DZ" sz="1200" b="1" baseline="0" dirty="0"/>
              <a:t> و الاتصال </a:t>
            </a:r>
          </a:p>
          <a:p>
            <a:pPr algn="just" rtl="1">
              <a:lnSpc>
                <a:spcPct val="150000"/>
              </a:lnSpc>
              <a:buFontTx/>
              <a:buBlip>
                <a:blip r:embed="rId3"/>
              </a:buBlip>
            </a:pPr>
            <a:r>
              <a:rPr lang="ar-DZ" sz="1200" b="1" dirty="0">
                <a:solidFill>
                  <a:srgbClr val="FF0000"/>
                </a:solidFill>
              </a:rPr>
              <a:t>ورقة عمل المتدرب: </a:t>
            </a:r>
            <a:r>
              <a:rPr lang="ar-DZ" sz="1200" b="1" dirty="0"/>
              <a:t>ورقة عمل بشكل فردي  </a:t>
            </a:r>
            <a:endParaRPr lang="ar-SA" sz="1200" b="1" dirty="0"/>
          </a:p>
          <a:p>
            <a:pPr algn="just" rtl="1">
              <a:lnSpc>
                <a:spcPct val="150000"/>
              </a:lnSpc>
              <a:buFontTx/>
              <a:buBlip>
                <a:blip r:embed="rId3"/>
              </a:buBlip>
            </a:pPr>
            <a:r>
              <a:rPr lang="ar-DZ" sz="1200" b="1" dirty="0"/>
              <a:t> </a:t>
            </a:r>
            <a:r>
              <a:rPr lang="ar-DZ" sz="1200" b="1" dirty="0">
                <a:solidFill>
                  <a:srgbClr val="FF0000"/>
                </a:solidFill>
              </a:rPr>
              <a:t>المهمة: </a:t>
            </a:r>
            <a:r>
              <a:rPr lang="ar-DZ" sz="1200" b="1" dirty="0"/>
              <a:t>من خلال</a:t>
            </a:r>
            <a:r>
              <a:rPr lang="ar-DZ" sz="1200" b="1" baseline="0" dirty="0"/>
              <a:t> الوثيقة التي أمامك يحاول كل متكون ان يذك </a:t>
            </a:r>
            <a:r>
              <a:rPr lang="ar-DZ" sz="1200" b="1" baseline="0" dirty="0" err="1"/>
              <a:t>مايعرف</a:t>
            </a:r>
            <a:r>
              <a:rPr lang="ar-DZ" sz="1200" b="1" baseline="0" dirty="0"/>
              <a:t> عن </a:t>
            </a:r>
            <a:r>
              <a:rPr lang="ar-DZ" sz="1200" b="1" baseline="0" dirty="0" err="1"/>
              <a:t>تكنولجيا</a:t>
            </a:r>
            <a:r>
              <a:rPr lang="ar-DZ" sz="1200" b="1" baseline="0" dirty="0"/>
              <a:t> الاعلام و الاتصال</a:t>
            </a:r>
            <a:endParaRPr lang="ar-DZ" sz="1200" b="1" dirty="0"/>
          </a:p>
          <a:p>
            <a:pPr algn="just" rtl="1">
              <a:lnSpc>
                <a:spcPct val="150000"/>
              </a:lnSpc>
              <a:buFontTx/>
              <a:buBlip>
                <a:blip r:embed="rId3"/>
              </a:buBlip>
            </a:pPr>
            <a:r>
              <a:rPr lang="ar-DZ" sz="1200" b="1" dirty="0"/>
              <a:t> </a:t>
            </a:r>
            <a:r>
              <a:rPr lang="ar-DZ" sz="1200" b="1" dirty="0">
                <a:solidFill>
                  <a:srgbClr val="FF0000"/>
                </a:solidFill>
              </a:rPr>
              <a:t>التعليمة 1: </a:t>
            </a:r>
            <a:r>
              <a:rPr lang="ar-DZ" sz="1200" b="1" dirty="0"/>
              <a:t>ماذا تعرف عن تكنلوجيا الاعلام و الاتصال وماذا تريد أن تعرف؟</a:t>
            </a:r>
          </a:p>
          <a:p>
            <a:pPr algn="just" rtl="1">
              <a:lnSpc>
                <a:spcPct val="150000"/>
              </a:lnSpc>
              <a:buFontTx/>
              <a:buBlip>
                <a:blip r:embed="rId3"/>
              </a:buBlip>
            </a:pPr>
            <a:r>
              <a:rPr lang="ar-DZ" sz="1200" b="1" dirty="0"/>
              <a:t> </a:t>
            </a:r>
            <a:r>
              <a:rPr lang="ar-DZ" sz="1200" b="1" dirty="0">
                <a:solidFill>
                  <a:srgbClr val="FF0000"/>
                </a:solidFill>
              </a:rPr>
              <a:t>الاستراتيجية المطبقة: </a:t>
            </a:r>
            <a:r>
              <a:rPr lang="en-US" sz="1200" b="1" dirty="0">
                <a:solidFill>
                  <a:schemeClr val="tx1"/>
                </a:solidFill>
              </a:rPr>
              <a:t>KWL</a:t>
            </a:r>
            <a:endParaRPr lang="ar-DZ" sz="1200" b="1" dirty="0"/>
          </a:p>
          <a:p>
            <a:pPr algn="just" rtl="1">
              <a:lnSpc>
                <a:spcPct val="150000"/>
              </a:lnSpc>
              <a:buFontTx/>
              <a:buBlip>
                <a:blip r:embed="rId3"/>
              </a:buBlip>
            </a:pPr>
            <a:r>
              <a:rPr lang="ar-DZ" sz="1200" b="1" dirty="0"/>
              <a:t> </a:t>
            </a:r>
            <a:r>
              <a:rPr lang="ar-DZ" sz="1200" b="1" dirty="0">
                <a:solidFill>
                  <a:srgbClr val="FF0000"/>
                </a:solidFill>
              </a:rPr>
              <a:t>إغلاق النشاط:</a:t>
            </a:r>
            <a:r>
              <a:rPr lang="fr-FR" sz="1200" b="1" dirty="0">
                <a:solidFill>
                  <a:srgbClr val="FF0000"/>
                </a:solidFill>
              </a:rPr>
              <a:t> </a:t>
            </a:r>
            <a:r>
              <a:rPr lang="ar-DZ" sz="1200" b="1" dirty="0"/>
              <a:t>قراءة ما كتبه بعض المتدربين</a:t>
            </a:r>
          </a:p>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9</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38</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39</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 التقديم : الفيديو يتضمن تقنيات كتابة نص</a:t>
            </a:r>
            <a:r>
              <a:rPr lang="ar-SA" baseline="0" dirty="0"/>
              <a:t> و إدراج صور في برنامج وورد</a:t>
            </a:r>
          </a:p>
          <a:p>
            <a:pPr algn="r" rtl="1"/>
            <a:r>
              <a:rPr lang="ar-SA" baseline="0" dirty="0"/>
              <a:t>الحوصلة: عمل تطبيقي في الورشات في مخابر الاعلام الآلي بالاستعانة بالمعلومات اللاحقة</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46</a:t>
            </a:fld>
            <a:endParaRPr lang="fr-FR"/>
          </a:p>
        </p:txBody>
      </p:sp>
    </p:spTree>
    <p:extLst>
      <p:ext uri="{BB962C8B-B14F-4D97-AF65-F5344CB8AC3E}">
        <p14:creationId xmlns:p14="http://schemas.microsoft.com/office/powerpoint/2010/main" val="33303837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solidFill>
                  <a:prstClr val="black"/>
                </a:solidFill>
              </a:rPr>
              <a:pPr/>
              <a:t>49</a:t>
            </a:fld>
            <a:endParaRPr lang="fr-FR">
              <a:solidFill>
                <a:prstClr val="black"/>
              </a:solidFill>
            </a:endParaRPr>
          </a:p>
        </p:txBody>
      </p:sp>
    </p:spTree>
    <p:extLst>
      <p:ext uri="{BB962C8B-B14F-4D97-AF65-F5344CB8AC3E}">
        <p14:creationId xmlns:p14="http://schemas.microsoft.com/office/powerpoint/2010/main" val="1270828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55</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56</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تقديم :</a:t>
            </a:r>
          </a:p>
          <a:p>
            <a:pPr algn="r" rtl="1"/>
            <a:r>
              <a:rPr lang="ar-SA" dirty="0"/>
              <a:t>فيديو يشرح طريقة البحث و الابحار في شبكة الانترنت باستغلال محركات البحث المختلفة </a:t>
            </a:r>
          </a:p>
          <a:p>
            <a:pPr algn="r" rtl="1"/>
            <a:r>
              <a:rPr lang="ar-SA" dirty="0"/>
              <a:t>ورقة عمل تتضمن تسجيل</a:t>
            </a:r>
            <a:r>
              <a:rPr lang="ar-SA" baseline="0" dirty="0"/>
              <a:t> ملخص عن طريقة البحث و الابحار في شبكة الانترنت عن طريق محركات البحث</a:t>
            </a:r>
            <a:endParaRPr lang="ar-SA" dirty="0"/>
          </a:p>
          <a:p>
            <a:pPr algn="r" rtl="1"/>
            <a:r>
              <a:rPr lang="ar-SA" dirty="0"/>
              <a:t>الحوصلة :تطبيق عملي في المخبر والتزويد بالتغذية الراجعة العملية و تقنيات</a:t>
            </a:r>
            <a:r>
              <a:rPr lang="ar-SA" baseline="0" dirty="0"/>
              <a:t> البحث المتقدم</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63</a:t>
            </a:fld>
            <a:endParaRPr lang="fr-FR"/>
          </a:p>
        </p:txBody>
      </p:sp>
    </p:spTree>
    <p:extLst>
      <p:ext uri="{BB962C8B-B14F-4D97-AF65-F5344CB8AC3E}">
        <p14:creationId xmlns:p14="http://schemas.microsoft.com/office/powerpoint/2010/main" val="535550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solidFill>
                  <a:prstClr val="black"/>
                </a:solidFill>
              </a:rPr>
              <a:pPr/>
              <a:t>70</a:t>
            </a:fld>
            <a:endParaRPr lang="fr-FR">
              <a:solidFill>
                <a:prstClr val="black"/>
              </a:solidFill>
            </a:endParaRPr>
          </a:p>
        </p:txBody>
      </p:sp>
    </p:spTree>
    <p:extLst>
      <p:ext uri="{BB962C8B-B14F-4D97-AF65-F5344CB8AC3E}">
        <p14:creationId xmlns:p14="http://schemas.microsoft.com/office/powerpoint/2010/main" val="1270828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الهدف:</a:t>
            </a:r>
            <a:r>
              <a:rPr lang="ar-SA" baseline="0" dirty="0"/>
              <a:t> التنشيط وتنمية قوة الملاحظة لدى المتكونين / تنويع أدوات المكافأة </a:t>
            </a:r>
          </a:p>
          <a:p>
            <a:pPr algn="r" rtl="1"/>
            <a:r>
              <a:rPr lang="ar-SA" baseline="0" dirty="0"/>
              <a:t>الفوج الفائز : يجيب عن السؤال الموالي</a:t>
            </a:r>
          </a:p>
          <a:p>
            <a:pPr algn="r" rtl="1"/>
            <a:r>
              <a:rPr lang="ar-SA" baseline="0" dirty="0"/>
              <a:t>الحوصلة : التذكير بأهمية هاته النشاطات في الاثارة والتشويق وزيادة التحصيل في القسم</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74</a:t>
            </a:fld>
            <a:endParaRPr lang="fr-FR"/>
          </a:p>
        </p:txBody>
      </p:sp>
    </p:spTree>
    <p:extLst>
      <p:ext uri="{BB962C8B-B14F-4D97-AF65-F5344CB8AC3E}">
        <p14:creationId xmlns:p14="http://schemas.microsoft.com/office/powerpoint/2010/main" val="2383343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75</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10</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76</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التقديم: الفيديو يقدم كيفية انشاء حساب بريدي الكتروني</a:t>
            </a:r>
            <a:r>
              <a:rPr lang="ar-SA" baseline="0" dirty="0"/>
              <a:t> وطريقة توظيفه </a:t>
            </a:r>
            <a:r>
              <a:rPr lang="ar-SA" baseline="0" dirty="0" err="1"/>
              <a:t>لارسال</a:t>
            </a:r>
            <a:r>
              <a:rPr lang="ar-SA" baseline="0" dirty="0"/>
              <a:t> ملفات واستقبالها</a:t>
            </a:r>
          </a:p>
          <a:p>
            <a:pPr algn="r" rtl="1"/>
            <a:r>
              <a:rPr lang="ar-SA" baseline="0" dirty="0"/>
              <a:t>ورقة العمل : توظيف تقنية الصحن الدوار في اجراء تطبيق نظري حول مراحل تكوين بريد الكتروني</a:t>
            </a:r>
          </a:p>
          <a:p>
            <a:pPr algn="r" rtl="1"/>
            <a:r>
              <a:rPr lang="ar-SA" baseline="0" dirty="0"/>
              <a:t>الحوصلة :تطبيق عملي  في الورشات لإنشاء بريد الكتروني وتوظيفه </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80</a:t>
            </a:fld>
            <a:endParaRPr lang="fr-FR"/>
          </a:p>
        </p:txBody>
      </p:sp>
    </p:spTree>
    <p:extLst>
      <p:ext uri="{BB962C8B-B14F-4D97-AF65-F5344CB8AC3E}">
        <p14:creationId xmlns:p14="http://schemas.microsoft.com/office/powerpoint/2010/main" val="1664468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solidFill>
                  <a:prstClr val="black"/>
                </a:solidFill>
              </a:rPr>
              <a:pPr/>
              <a:t>83</a:t>
            </a:fld>
            <a:endParaRPr lang="fr-FR">
              <a:solidFill>
                <a:prstClr val="black"/>
              </a:solidFill>
            </a:endParaRPr>
          </a:p>
        </p:txBody>
      </p:sp>
    </p:spTree>
    <p:extLst>
      <p:ext uri="{BB962C8B-B14F-4D97-AF65-F5344CB8AC3E}">
        <p14:creationId xmlns:p14="http://schemas.microsoft.com/office/powerpoint/2010/main" val="12708281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DZ" dirty="0" smtClean="0"/>
              <a:t>كلّ</a:t>
            </a:r>
            <a:r>
              <a:rPr lang="ar-DZ" baseline="0" dirty="0" smtClean="0"/>
              <a:t> رقمين متقابلين مجموعهما : 44</a:t>
            </a:r>
          </a:p>
          <a:p>
            <a:pPr algn="r" rtl="1"/>
            <a:r>
              <a:rPr lang="ar-DZ" baseline="0" dirty="0" smtClean="0"/>
              <a:t>والرقم المقابل للعدد 35 هو 9</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88</a:t>
            </a:fld>
            <a:endParaRPr lang="fr-FR"/>
          </a:p>
        </p:txBody>
      </p:sp>
    </p:spTree>
    <p:extLst>
      <p:ext uri="{BB962C8B-B14F-4D97-AF65-F5344CB8AC3E}">
        <p14:creationId xmlns:p14="http://schemas.microsoft.com/office/powerpoint/2010/main" val="29963433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89</a:t>
            </a:fld>
            <a:endParaRPr lang="fr-FR"/>
          </a:p>
        </p:txBody>
      </p:sp>
    </p:spTree>
    <p:extLst>
      <p:ext uri="{BB962C8B-B14F-4D97-AF65-F5344CB8AC3E}">
        <p14:creationId xmlns:p14="http://schemas.microsoft.com/office/powerpoint/2010/main" val="3856125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90</a:t>
            </a:fld>
            <a:endParaRPr lang="fr-FR"/>
          </a:p>
        </p:txBody>
      </p:sp>
    </p:spTree>
    <p:extLst>
      <p:ext uri="{BB962C8B-B14F-4D97-AF65-F5344CB8AC3E}">
        <p14:creationId xmlns:p14="http://schemas.microsoft.com/office/powerpoint/2010/main" val="12708281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A" dirty="0"/>
              <a:t>التقديم : الفيديو يتضمن تقنيات استعمال </a:t>
            </a:r>
            <a:r>
              <a:rPr lang="ar-SA" baseline="0" dirty="0"/>
              <a:t> برنامج اكسال</a:t>
            </a:r>
          </a:p>
          <a:p>
            <a:pPr algn="r" rtl="1"/>
            <a:r>
              <a:rPr lang="ar-SA" baseline="0" dirty="0"/>
              <a:t>الحوصلة: عمل تطبيقي في الورشات في مخابر الاعلام الآلي بالاستعانة بورقة العمل والمعارف اللاحقة</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91</a:t>
            </a:fld>
            <a:endParaRPr lang="fr-FR"/>
          </a:p>
        </p:txBody>
      </p:sp>
    </p:spTree>
    <p:extLst>
      <p:ext uri="{BB962C8B-B14F-4D97-AF65-F5344CB8AC3E}">
        <p14:creationId xmlns:p14="http://schemas.microsoft.com/office/powerpoint/2010/main" val="2233595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ar-SA" dirty="0"/>
          </a:p>
          <a:p>
            <a:pPr algn="r" rtl="1"/>
            <a:r>
              <a:rPr lang="ar-SA" dirty="0"/>
              <a:t>التقديم </a:t>
            </a:r>
            <a:r>
              <a:rPr lang="ar-SA" dirty="0" err="1"/>
              <a:t>للفيديو:يقدم</a:t>
            </a:r>
            <a:r>
              <a:rPr lang="ar-SA" dirty="0"/>
              <a:t> طرق استخدام برنامج </a:t>
            </a:r>
            <a:r>
              <a:rPr lang="ar-SA" dirty="0" err="1"/>
              <a:t>الاكسل</a:t>
            </a:r>
            <a:r>
              <a:rPr lang="ar-SA" dirty="0"/>
              <a:t> في تحليل نتائج الاختبار التحصيلي</a:t>
            </a:r>
          </a:p>
          <a:p>
            <a:pPr algn="r" rtl="1"/>
            <a:r>
              <a:rPr lang="ar-SA" dirty="0"/>
              <a:t>ورقة</a:t>
            </a:r>
            <a:r>
              <a:rPr lang="ar-SA" baseline="0" dirty="0"/>
              <a:t> العمل : اقتراح طرق تحليل أداء المتعلمين  </a:t>
            </a:r>
          </a:p>
          <a:p>
            <a:pPr algn="r" rtl="1"/>
            <a:r>
              <a:rPr lang="ar-SA" baseline="0" dirty="0"/>
              <a:t>الحوصلة التطبيق العملي في ورشة مخبر الاعلام الآلي لتحليل نتائج الاختبار</a:t>
            </a:r>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95</a:t>
            </a:fld>
            <a:endParaRPr lang="fr-FR"/>
          </a:p>
        </p:txBody>
      </p:sp>
    </p:spTree>
    <p:extLst>
      <p:ext uri="{BB962C8B-B14F-4D97-AF65-F5344CB8AC3E}">
        <p14:creationId xmlns:p14="http://schemas.microsoft.com/office/powerpoint/2010/main" val="25088396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solidFill>
                  <a:prstClr val="black"/>
                </a:solidFill>
              </a:rPr>
              <a:pPr/>
              <a:t>96</a:t>
            </a:fld>
            <a:endParaRPr lang="fr-FR">
              <a:solidFill>
                <a:prstClr val="black"/>
              </a:solidFill>
            </a:endParaRPr>
          </a:p>
        </p:txBody>
      </p:sp>
    </p:spTree>
    <p:extLst>
      <p:ext uri="{BB962C8B-B14F-4D97-AF65-F5344CB8AC3E}">
        <p14:creationId xmlns:p14="http://schemas.microsoft.com/office/powerpoint/2010/main" val="1270828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11</a:t>
            </a:fld>
            <a:endParaRPr lang="fr-FR"/>
          </a:p>
        </p:txBody>
      </p:sp>
    </p:spTree>
    <p:extLst>
      <p:ext uri="{BB962C8B-B14F-4D97-AF65-F5344CB8AC3E}">
        <p14:creationId xmlns:p14="http://schemas.microsoft.com/office/powerpoint/2010/main" val="1021087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sz="600" dirty="0">
              <a:cs typeface="Al-Mothnna" pitchFamily="2" charset="-78"/>
            </a:endParaRPr>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12</a:t>
            </a:fld>
            <a:endParaRPr lang="fr-FR"/>
          </a:p>
        </p:txBody>
      </p:sp>
    </p:spTree>
    <p:extLst>
      <p:ext uri="{BB962C8B-B14F-4D97-AF65-F5344CB8AC3E}">
        <p14:creationId xmlns:p14="http://schemas.microsoft.com/office/powerpoint/2010/main" val="3873790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ar-SA" dirty="0"/>
          </a:p>
        </p:txBody>
      </p:sp>
      <p:sp>
        <p:nvSpPr>
          <p:cNvPr id="4" name="Espace réservé du numéro de diapositive 3"/>
          <p:cNvSpPr>
            <a:spLocks noGrp="1"/>
          </p:cNvSpPr>
          <p:nvPr>
            <p:ph type="sldNum" sz="quarter" idx="10"/>
          </p:nvPr>
        </p:nvSpPr>
        <p:spPr/>
        <p:txBody>
          <a:bodyPr/>
          <a:lstStyle/>
          <a:p>
            <a:fld id="{6C1766A1-44D0-4938-B3B3-17A72B726F91}" type="slidenum">
              <a:rPr lang="fr-FR" smtClean="0"/>
              <a:t>15</a:t>
            </a:fld>
            <a:endParaRPr lang="fr-FR"/>
          </a:p>
        </p:txBody>
      </p:sp>
    </p:spTree>
    <p:extLst>
      <p:ext uri="{BB962C8B-B14F-4D97-AF65-F5344CB8AC3E}">
        <p14:creationId xmlns:p14="http://schemas.microsoft.com/office/powerpoint/2010/main" val="778441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ar-SA" dirty="0"/>
          </a:p>
        </p:txBody>
      </p:sp>
      <p:sp>
        <p:nvSpPr>
          <p:cNvPr id="4" name="Espace réservé du numéro de diapositive 3"/>
          <p:cNvSpPr>
            <a:spLocks noGrp="1"/>
          </p:cNvSpPr>
          <p:nvPr>
            <p:ph type="sldNum" sz="quarter" idx="10"/>
          </p:nvPr>
        </p:nvSpPr>
        <p:spPr/>
        <p:txBody>
          <a:bodyPr/>
          <a:lstStyle/>
          <a:p>
            <a:fld id="{6C1766A1-44D0-4938-B3B3-17A72B726F91}" type="slidenum">
              <a:rPr lang="fr-FR" smtClean="0"/>
              <a:t>16</a:t>
            </a:fld>
            <a:endParaRPr lang="fr-FR"/>
          </a:p>
        </p:txBody>
      </p:sp>
    </p:spTree>
    <p:extLst>
      <p:ext uri="{BB962C8B-B14F-4D97-AF65-F5344CB8AC3E}">
        <p14:creationId xmlns:p14="http://schemas.microsoft.com/office/powerpoint/2010/main" val="778441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ar-SA" dirty="0"/>
          </a:p>
        </p:txBody>
      </p:sp>
      <p:sp>
        <p:nvSpPr>
          <p:cNvPr id="4" name="Espace réservé du numéro de diapositive 3"/>
          <p:cNvSpPr>
            <a:spLocks noGrp="1"/>
          </p:cNvSpPr>
          <p:nvPr>
            <p:ph type="sldNum" sz="quarter" idx="10"/>
          </p:nvPr>
        </p:nvSpPr>
        <p:spPr/>
        <p:txBody>
          <a:bodyPr/>
          <a:lstStyle/>
          <a:p>
            <a:fld id="{6C1766A1-44D0-4938-B3B3-17A72B726F91}" type="slidenum">
              <a:rPr lang="fr-FR" smtClean="0"/>
              <a:t>17</a:t>
            </a:fld>
            <a:endParaRPr lang="fr-FR"/>
          </a:p>
        </p:txBody>
      </p:sp>
    </p:spTree>
    <p:extLst>
      <p:ext uri="{BB962C8B-B14F-4D97-AF65-F5344CB8AC3E}">
        <p14:creationId xmlns:p14="http://schemas.microsoft.com/office/powerpoint/2010/main" val="778441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endParaRPr lang="fr-FR" dirty="0"/>
          </a:p>
        </p:txBody>
      </p:sp>
      <p:sp>
        <p:nvSpPr>
          <p:cNvPr id="4" name="Espace réservé du numéro de diapositive 3"/>
          <p:cNvSpPr>
            <a:spLocks noGrp="1"/>
          </p:cNvSpPr>
          <p:nvPr>
            <p:ph type="sldNum" sz="quarter" idx="10"/>
          </p:nvPr>
        </p:nvSpPr>
        <p:spPr/>
        <p:txBody>
          <a:bodyPr/>
          <a:lstStyle/>
          <a:p>
            <a:fld id="{6092EE4A-7770-4592-8565-56FAD5F41541}" type="slidenum">
              <a:rPr lang="fr-FR" smtClean="0"/>
              <a:pPr/>
              <a:t>18</a:t>
            </a:fld>
            <a:endParaRPr lang="fr-FR"/>
          </a:p>
        </p:txBody>
      </p:sp>
    </p:spTree>
    <p:extLst>
      <p:ext uri="{BB962C8B-B14F-4D97-AF65-F5344CB8AC3E}">
        <p14:creationId xmlns:p14="http://schemas.microsoft.com/office/powerpoint/2010/main" val="385612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A087D69F-A128-430A-9E06-BA3EB0A4F830}"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62405934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9A11F5B-77FD-4EB0-9D0A-E3615CE7CE82}"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710003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0A8D1197-6F83-42E2-96F3-F07F2E907697}"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2673014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9526586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06400" y="152401"/>
            <a:ext cx="11277600" cy="563563"/>
          </a:xfrm>
        </p:spPr>
        <p:txBody>
          <a:bodyPr/>
          <a:lstStyle/>
          <a:p>
            <a:r>
              <a:rPr lang="fr-FR"/>
              <a:t>Modifiez le style du titre</a:t>
            </a:r>
          </a:p>
        </p:txBody>
      </p:sp>
      <p:sp>
        <p:nvSpPr>
          <p:cNvPr id="3" name="Espace réservé du tableau 2"/>
          <p:cNvSpPr>
            <a:spLocks noGrp="1"/>
          </p:cNvSpPr>
          <p:nvPr>
            <p:ph type="tbl" idx="1"/>
          </p:nvPr>
        </p:nvSpPr>
        <p:spPr>
          <a:xfrm>
            <a:off x="609600" y="1152526"/>
            <a:ext cx="10972800" cy="5248275"/>
          </a:xfrm>
        </p:spPr>
        <p:txBody>
          <a:bodyPr/>
          <a:lstStyle/>
          <a:p>
            <a:r>
              <a:rPr lang="fr-FR"/>
              <a:t>Cliquez sur l'icône pour ajouter un tableau</a:t>
            </a:r>
          </a:p>
        </p:txBody>
      </p:sp>
      <p:sp>
        <p:nvSpPr>
          <p:cNvPr id="4" name="Espace réservé du pied de page 3"/>
          <p:cNvSpPr>
            <a:spLocks noGrp="1"/>
          </p:cNvSpPr>
          <p:nvPr>
            <p:ph type="ftr" sz="quarter" idx="10"/>
          </p:nvPr>
        </p:nvSpPr>
        <p:spPr>
          <a:xfrm>
            <a:off x="7823200" y="6461126"/>
            <a:ext cx="3860800" cy="320675"/>
          </a:xfrm>
        </p:spPr>
        <p:txBody>
          <a:bodyPr/>
          <a:lstStyle>
            <a:lvl1pPr>
              <a:defRPr/>
            </a:lvl1pPr>
          </a:lstStyle>
          <a:p>
            <a:r>
              <a:rPr lang="en-US"/>
              <a:t>Company Logo</a:t>
            </a:r>
          </a:p>
        </p:txBody>
      </p:sp>
      <p:sp>
        <p:nvSpPr>
          <p:cNvPr id="5" name="Espace réservé du numéro de diapositive 4"/>
          <p:cNvSpPr>
            <a:spLocks noGrp="1"/>
          </p:cNvSpPr>
          <p:nvPr>
            <p:ph type="sldNum" sz="quarter" idx="11"/>
          </p:nvPr>
        </p:nvSpPr>
        <p:spPr>
          <a:xfrm>
            <a:off x="4673600" y="6461126"/>
            <a:ext cx="2844800" cy="320675"/>
          </a:xfrm>
        </p:spPr>
        <p:txBody>
          <a:bodyPr/>
          <a:lstStyle>
            <a:lvl1pPr>
              <a:defRPr/>
            </a:lvl1pPr>
          </a:lstStyle>
          <a:p>
            <a:fld id="{23F3C782-2E2E-47DA-9718-742FDDAE3033}" type="slidenum">
              <a:rPr lang="en-US"/>
              <a:pPr/>
              <a:t>‹N°›</a:t>
            </a:fld>
            <a:endParaRPr lang="en-US"/>
          </a:p>
        </p:txBody>
      </p:sp>
      <p:sp>
        <p:nvSpPr>
          <p:cNvPr id="6" name="Espace réservé de la date 5"/>
          <p:cNvSpPr>
            <a:spLocks noGrp="1"/>
          </p:cNvSpPr>
          <p:nvPr>
            <p:ph type="dt" sz="half" idx="12"/>
          </p:nvPr>
        </p:nvSpPr>
        <p:spPr>
          <a:xfrm>
            <a:off x="19051" y="838200"/>
            <a:ext cx="11277600" cy="228600"/>
          </a:xfrm>
        </p:spPr>
        <p:txBody>
          <a:bodyPr/>
          <a:lstStyle>
            <a:lvl1pPr>
              <a:defRPr/>
            </a:lvl1pPr>
          </a:lstStyle>
          <a:p>
            <a:r>
              <a:rPr lang="en-US"/>
              <a:t>www.themegallery.com</a:t>
            </a:r>
          </a:p>
        </p:txBody>
      </p:sp>
    </p:spTree>
    <p:extLst>
      <p:ext uri="{BB962C8B-B14F-4D97-AF65-F5344CB8AC3E}">
        <p14:creationId xmlns:p14="http://schemas.microsoft.com/office/powerpoint/2010/main" val="1085785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282849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91717C54-F777-4EF2-86AA-B08E3AFC0B84}"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3458719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848B490F-FDDF-4E33-A2C8-7EEBBCE24BC6}" type="datetime1">
              <a:rPr lang="fr-FR" smtClean="0"/>
              <a:t>08/07/2018</a:t>
            </a:fld>
            <a:endParaRPr lang="fr-FR"/>
          </a:p>
        </p:txBody>
      </p:sp>
      <p:sp>
        <p:nvSpPr>
          <p:cNvPr id="6" name="Espace réservé du pied de page 5"/>
          <p:cNvSpPr>
            <a:spLocks noGrp="1"/>
          </p:cNvSpPr>
          <p:nvPr>
            <p:ph type="ftr" sz="quarter" idx="11"/>
          </p:nvPr>
        </p:nvSpPr>
        <p:spPr/>
        <p:txBody>
          <a:bodyPr/>
          <a:lstStyle/>
          <a:p>
            <a:r>
              <a:rPr lang="ar-DZ"/>
              <a:t>الإعلام الآلي</a:t>
            </a:r>
            <a:endParaRPr lang="fr-FR"/>
          </a:p>
        </p:txBody>
      </p:sp>
      <p:sp>
        <p:nvSpPr>
          <p:cNvPr id="7" name="Espace réservé du numéro de diapositive 6"/>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54015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7412B92-7643-4072-ADF1-3182D1D5D7FD}" type="datetime1">
              <a:rPr lang="fr-FR" smtClean="0"/>
              <a:t>08/07/2018</a:t>
            </a:fld>
            <a:endParaRPr lang="fr-FR"/>
          </a:p>
        </p:txBody>
      </p:sp>
      <p:sp>
        <p:nvSpPr>
          <p:cNvPr id="8" name="Espace réservé du pied de page 7"/>
          <p:cNvSpPr>
            <a:spLocks noGrp="1"/>
          </p:cNvSpPr>
          <p:nvPr>
            <p:ph type="ftr" sz="quarter" idx="11"/>
          </p:nvPr>
        </p:nvSpPr>
        <p:spPr/>
        <p:txBody>
          <a:bodyPr/>
          <a:lstStyle/>
          <a:p>
            <a:r>
              <a:rPr lang="ar-DZ"/>
              <a:t>الإعلام الآلي</a:t>
            </a:r>
            <a:endParaRPr lang="fr-FR"/>
          </a:p>
        </p:txBody>
      </p:sp>
      <p:sp>
        <p:nvSpPr>
          <p:cNvPr id="9" name="Espace réservé du numéro de diapositive 8"/>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3999090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521B2CF-F9D8-4427-9720-9C240CE9344E}" type="datetime1">
              <a:rPr lang="fr-FR" smtClean="0"/>
              <a:t>08/07/2018</a:t>
            </a:fld>
            <a:endParaRPr lang="fr-FR"/>
          </a:p>
        </p:txBody>
      </p:sp>
      <p:sp>
        <p:nvSpPr>
          <p:cNvPr id="4" name="Espace réservé du pied de page 3"/>
          <p:cNvSpPr>
            <a:spLocks noGrp="1"/>
          </p:cNvSpPr>
          <p:nvPr>
            <p:ph type="ftr" sz="quarter" idx="11"/>
          </p:nvPr>
        </p:nvSpPr>
        <p:spPr/>
        <p:txBody>
          <a:bodyPr/>
          <a:lstStyle/>
          <a:p>
            <a:r>
              <a:rPr lang="ar-DZ"/>
              <a:t>الإعلام الآلي</a:t>
            </a:r>
            <a:endParaRPr lang="fr-FR"/>
          </a:p>
        </p:txBody>
      </p:sp>
      <p:sp>
        <p:nvSpPr>
          <p:cNvPr id="5" name="Espace réservé du numéro de diapositive 4"/>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538189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58F81C8-CE05-408A-9CEC-AD7B25896418}" type="datetime1">
              <a:rPr lang="fr-FR" smtClean="0"/>
              <a:t>08/07/2018</a:t>
            </a:fld>
            <a:endParaRPr lang="fr-FR"/>
          </a:p>
        </p:txBody>
      </p:sp>
      <p:sp>
        <p:nvSpPr>
          <p:cNvPr id="3" name="Espace réservé du pied de page 2"/>
          <p:cNvSpPr>
            <a:spLocks noGrp="1"/>
          </p:cNvSpPr>
          <p:nvPr>
            <p:ph type="ftr" sz="quarter" idx="11"/>
          </p:nvPr>
        </p:nvSpPr>
        <p:spPr/>
        <p:txBody>
          <a:bodyPr/>
          <a:lstStyle/>
          <a:p>
            <a:r>
              <a:rPr lang="ar-DZ"/>
              <a:t>الإعلام الآلي</a:t>
            </a:r>
            <a:endParaRPr lang="fr-F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1691794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1A3D6C0-73F5-41C3-9482-CF1BAA60970E}" type="datetime1">
              <a:rPr lang="fr-FR" smtClean="0"/>
              <a:t>08/07/2018</a:t>
            </a:fld>
            <a:endParaRPr lang="fr-FR"/>
          </a:p>
        </p:txBody>
      </p:sp>
      <p:sp>
        <p:nvSpPr>
          <p:cNvPr id="6" name="Espace réservé du pied de page 5"/>
          <p:cNvSpPr>
            <a:spLocks noGrp="1"/>
          </p:cNvSpPr>
          <p:nvPr>
            <p:ph type="ftr" sz="quarter" idx="11"/>
          </p:nvPr>
        </p:nvSpPr>
        <p:spPr/>
        <p:txBody>
          <a:bodyPr/>
          <a:lstStyle/>
          <a:p>
            <a:r>
              <a:rPr lang="ar-DZ"/>
              <a:t>الإعلام الآلي</a:t>
            </a:r>
            <a:endParaRPr lang="fr-FR"/>
          </a:p>
        </p:txBody>
      </p:sp>
      <p:sp>
        <p:nvSpPr>
          <p:cNvPr id="7" name="Espace réservé du numéro de diapositive 6"/>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4101593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4DE15C6-96DB-4A3B-AE9F-144EF3912A60}" type="datetime1">
              <a:rPr lang="fr-FR" smtClean="0"/>
              <a:t>08/07/2018</a:t>
            </a:fld>
            <a:endParaRPr lang="fr-FR"/>
          </a:p>
        </p:txBody>
      </p:sp>
      <p:sp>
        <p:nvSpPr>
          <p:cNvPr id="6" name="Espace réservé du pied de page 5"/>
          <p:cNvSpPr>
            <a:spLocks noGrp="1"/>
          </p:cNvSpPr>
          <p:nvPr>
            <p:ph type="ftr" sz="quarter" idx="11"/>
          </p:nvPr>
        </p:nvSpPr>
        <p:spPr/>
        <p:txBody>
          <a:bodyPr/>
          <a:lstStyle/>
          <a:p>
            <a:r>
              <a:rPr lang="ar-DZ"/>
              <a:t>الإعلام الآلي</a:t>
            </a:r>
            <a:endParaRPr lang="fr-FR"/>
          </a:p>
        </p:txBody>
      </p:sp>
      <p:sp>
        <p:nvSpPr>
          <p:cNvPr id="7" name="Espace réservé du numéro de diapositive 6"/>
          <p:cNvSpPr>
            <a:spLocks noGrp="1"/>
          </p:cNvSpPr>
          <p:nvPr>
            <p:ph type="sldNum" sz="quarter" idx="12"/>
          </p:nvPr>
        </p:nvSpPr>
        <p:spPr/>
        <p:txBody>
          <a:bodyPr/>
          <a:lstStyle/>
          <a:p>
            <a:fld id="{786DE1AD-AE59-4827-9DC2-C56B7902DFA7}" type="slidenum">
              <a:rPr lang="fr-FR" smtClean="0"/>
              <a:pPr/>
              <a:t>‹N°›</a:t>
            </a:fld>
            <a:endParaRPr lang="fr-FR"/>
          </a:p>
        </p:txBody>
      </p:sp>
    </p:spTree>
    <p:extLst>
      <p:ext uri="{BB962C8B-B14F-4D97-AF65-F5344CB8AC3E}">
        <p14:creationId xmlns:p14="http://schemas.microsoft.com/office/powerpoint/2010/main" val="3667272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16BB1D-77D2-4DBA-917E-2776B66B383E}" type="datetime1">
              <a:rPr lang="fr-FR" smtClean="0"/>
              <a:t>08/07/2018</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ar-DZ"/>
              <a:t>الإعلام الآلي</a:t>
            </a:r>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6DE1AD-AE59-4827-9DC2-C56B7902DFA7}" type="slidenum">
              <a:rPr lang="fr-FR" smtClean="0"/>
              <a:pPr/>
              <a:t>‹N°›</a:t>
            </a:fld>
            <a:endParaRPr lang="fr-FR"/>
          </a:p>
        </p:txBody>
      </p:sp>
      <p:sp>
        <p:nvSpPr>
          <p:cNvPr id="7" name="Ellipse 6"/>
          <p:cNvSpPr/>
          <p:nvPr userDrawn="1"/>
        </p:nvSpPr>
        <p:spPr>
          <a:xfrm>
            <a:off x="10287000" y="476250"/>
            <a:ext cx="146685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5494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3.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3.pdf" TargetMode="External"/><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hyperlink" Target="&#1608;&#1585;&#1602;&#1577;%20&#1575;&#1604;&#1593;&#1605;&#1604;%204.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4.pdf" TargetMode="External"/><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5.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1571;&#1608;&#1585;&#1575;&#1602;%20&#1575;&#1604;&#1593;&#1605;&#1604;/&#1608;&#1585;&#1602;&#1577;%20&#1575;&#1604;&#1593;&#1605;&#1604;%206.pdf"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2.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3.xml"/><Relationship Id="rId7" Type="http://schemas.openxmlformats.org/officeDocument/2006/relationships/slide" Target="slide7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34.xml"/><Relationship Id="rId4" Type="http://schemas.openxmlformats.org/officeDocument/2006/relationships/slide" Target="slide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7.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1575;&#1604;&#1587;&#1576;&#1608;&#1585;&#1577;%20&#1575;&#1604;&#1578;&#1601;&#1575;&#1593;&#1604;&#1610;&#1577;%201.avi"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1571;&#1608;&#1585;&#1575;&#1602;%20&#1575;&#1604;&#1593;&#1605;&#1604;/&#1608;&#1585;&#1602;&#1577;%20&#1575;&#1604;&#1593;&#1605;&#1604;%208.pdf" TargetMode="External"/><Relationship Id="rId5" Type="http://schemas.openxmlformats.org/officeDocument/2006/relationships/hyperlink" Target="&#1571;&#1608;&#1585;&#1575;&#1602;%20&#1575;&#1604;&#1593;&#1605;&#1604;/&#1605;&#1604;&#1601;&#1575;&#1578;%20&#1605;&#1604;&#1581;&#1602;&#1577;/&#1575;&#1604;&#1587;&#1576;&#1608;&#1585;&#1577;%20&#1575;&#1604;&#1578;&#1601;&#1575;&#1593;&#1604;&#1610;&#1577;%202.avi" TargetMode="Externa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hyperlink" Target="&#1571;&#1608;&#1585;&#1575;&#1602;%20&#1575;&#1604;&#1593;&#1605;&#1604;/&#1608;&#1585;&#1602;&#1577;%20&#1575;&#1604;&#1593;&#1605;&#1604;%209.pdf"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10.pdf"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7.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11.pdf"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hyperlink" Target="&#1571;&#1608;&#1585;&#1575;&#1602;%20&#1575;&#1604;&#1593;&#1605;&#1604;/&#1605;&#1604;&#1601;&#1575;&#1578;%20&#1605;&#1604;&#1581;&#1602;&#1577;/win7.avi"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93;&#1605;&#1604;%2012.pd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1571;&#1608;&#1585;&#1575;&#1602;%20&#1575;&#1604;&#1593;&#1605;&#1604;/&#1608;&#1585;&#1602;&#1577;%20&#1593;&#1605;&#1604;%2013.pdf"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word.avi"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14.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15.pdf"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1608;&#1585;&#1602;&#1577;%20&#1575;&#1604;&#1593;&#1605;&#1604;%2021.pdf" TargetMode="Externa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hyperlink" Target="&#1571;&#1608;&#1585;&#1575;&#1602;%20&#1575;&#1604;&#1593;&#1605;&#1604;/&#1608;&#1585;&#1602;&#1577;%20&#1575;&#1604;&#1593;&#1605;&#1604;%2016.pdf"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1571;&#1608;&#1585;&#1575;&#1602;%20&#1575;&#1604;&#1593;&#1605;&#1604;/&#1608;&#1585;&#1602;&#1577;%20&#1575;&#1604;&#1593;&#1605;&#1604;%2016.pdf"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1608;&#1585;&#1602;&#1577;%20&#1575;&#1604;&#1593;&#1605;&#1604;%2021.pdf" TargetMode="Externa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3.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1575;&#1604;&#1576;&#1581;&#1579;%20&#1601;&#1610;%20&#1605;&#1581;&#1585;&#1603;%20&#1575;&#1604;&#1576;&#1581;&#1579;.avi"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1571;&#1608;&#1585;&#1575;&#1602;%20&#1575;&#1604;&#1593;&#1605;&#1604;/&#1608;&#1585;&#1602;&#1577;%20&#1575;&#1604;&#1593;&#1605;&#1604;%2017.pdf" TargetMode="Externa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1571;&#1608;&#1585;&#1575;&#1602;%20&#1575;&#1604;&#1593;&#1605;&#1604;/&#1608;&#1585;&#1602;&#1577;%20&#1575;&#1604;&#1593;&#1605;&#1604;%20%201.pdf"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0.r.bat.bing.com/?ld=d3nIRLc-HKVicwR2BELpvOGjVUCUy5lwTA_nePQ6qYo74BtOuQ__Y3YqiI2NI_vfU93-1IaE2HnyOqTtb0UIiXlXGnA22_Mlg3EZ4Eh8qIuqPnlqW5H4UlQFumcthgx8uEnkZVZuTNpEBpI8VpsxMYt6dRu7SfiuwKVQ6k3TcXmsXVu6c4&amp;u=http://clickserve.dartsearch.net/link/click?lid=43700007198756968&amp;ds_s_kwgid=58700000511360583&amp;ds_e_adid=8801472459&amp;ds_url_v=2&amp;ds_dest_url=https://gsuite.google.com/intl/fr/products/drive/?utm_source=bing&amp;utm_medium=cpc&amp;utm_campaign=emea-fr-all-fr-dr-bkws-all-all-trial-e-bing&amp;utm_content=text-ad-none-any-DEV_c-CRE_8801472459-ADGP_%5b*Adgroup*%5d-KWID_%5b*TrackerID*%5d&amp;utm_term=KW_google%20drive-ST_%5b*searchterm*%5d" TargetMode="Externa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1575;&#1604;&#1578;&#1581;&#1601;&#1610;&#1586;httpyoutube.comwatchv=yl2pKUrIDV0&#1573;&#1584;&#1575;%20&#1593;&#1585;&#1601;&#1578;%20&#1575;&#1604;&#1581;&#1604;%20&#1582;&#1604;&#1575;&#1604;%2015%20&#1579;&#1575;&#1606;&#1610;&#1577;%20-%20&#1601;&#1571;&#1606;&#1578;%20&#1593;&#1576;&#1602;&#1585;&#1610;%20!%20#3.mp4"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75.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93;&#1605;&#1604;%2018.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1571;&#1608;&#1585;&#1575;&#1602;%20&#1575;&#1604;&#1593;&#1605;&#1604;/&#1608;&#1585;&#1602;&#1577;%20&#1575;&#1604;&#1593;&#1605;&#1604;%2019.pdf"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1575;&#1606;&#1588;&#1575;&#1569;%20&#1581;&#1587;&#1575;&#1576;%20Gmail.avi"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1571;&#1608;&#1585;&#1575;&#1602;%20&#1575;&#1604;&#1593;&#1605;&#1604;/&#1608;&#1585;&#1602;&#1577;%20&#1575;&#1604;&#1593;&#1605;&#1604;%2020.pdf" TargetMode="External"/><Relationship Id="rId4" Type="http://schemas.openxmlformats.org/officeDocument/2006/relationships/image" Target="../media/image57.png"/></Relationships>
</file>

<file path=ppt/slides/_rels/slide8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4vector.com/free-vector/time-temps-100179" TargetMode="External"/></Relationships>
</file>

<file path=ppt/slides/_rels/slide8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1571;&#1608;&#1585;&#1575;&#1602;%20&#1575;&#1604;&#1593;&#1605;&#1604;/&#1608;&#1585;&#1602;&#1577;%20&#1575;&#1604;&#1593;&#1605;&#1604;%202.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1608;&#1585;&#1602;&#1577;%20&#1575;&#1604;&#1593;&#1605;&#1604;%202%20-%20KWL.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1571;&#1608;&#1585;&#1575;&#1602;%20&#1575;&#1604;&#1593;&#1605;&#1604;/&#1608;&#1585;&#1602;&#1577;%20&#1575;&#1604;&#1593;&#1605;&#1604;%202.pdf" TargetMode="Externa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1608;&#1579;&#1610;&#1602;&#1577;%20&#1593;&#1605;&#1604;%20&#1605;&#1604;&#1581;&#1602;&#1577;%20&#1581;%206.pps"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1571;&#1608;&#1585;&#1575;&#1602;%20&#1575;&#1604;&#1593;&#1605;&#1604;/&#1608;&#1585;&#1602;&#1577;%20&#1575;&#1604;&#1593;&#1605;&#1604;%2021.pdf" TargetMode="Externa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1571;&#1608;&#1585;&#1575;&#1602;%20&#1575;&#1604;&#1593;&#1605;&#1604;/&#1605;&#1604;&#1601;&#1575;&#1578;%20&#1605;&#1604;&#1581;&#1602;&#1577;/excel.avi"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1571;&#1608;&#1585;&#1575;&#1602;%20&#1575;&#1604;&#1593;&#1605;&#1604;/&#1608;&#1585;&#1602;&#1577;%20&#1575;&#1604;&#1593;&#1605;&#1604;%2022.pdf" TargetMode="External"/><Relationship Id="rId4" Type="http://schemas.openxmlformats.org/officeDocument/2006/relationships/image" Target="../media/image57.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a16="http://schemas.microsoft.com/office/drawing/2014/main" xmlns="" id="{E901D3E9-7B94-41D2-B313-FCB9AF29355F}"/>
              </a:ext>
            </a:extLst>
          </p:cNvPr>
          <p:cNvSpPr/>
          <p:nvPr/>
        </p:nvSpPr>
        <p:spPr>
          <a:xfrm>
            <a:off x="3189189" y="4800600"/>
            <a:ext cx="6620933" cy="1409700"/>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rtl="1"/>
            <a:r>
              <a:rPr lang="ar-DZ" sz="4800" b="1" dirty="0" smtClean="0">
                <a:solidFill>
                  <a:schemeClr val="tx1"/>
                </a:solidFill>
              </a:rPr>
              <a:t>مجال :  الممارسة </a:t>
            </a:r>
            <a:r>
              <a:rPr lang="ar-DZ" sz="4800" b="1" dirty="0" smtClean="0">
                <a:solidFill>
                  <a:schemeClr val="tx1"/>
                </a:solidFill>
              </a:rPr>
              <a:t>المهنيّة</a:t>
            </a:r>
            <a:endParaRPr lang="fr-FR" sz="4800" b="1" dirty="0" smtClean="0">
              <a:solidFill>
                <a:schemeClr val="tx1"/>
              </a:solidFill>
            </a:endParaRPr>
          </a:p>
          <a:p>
            <a:pPr algn="ctr" rtl="1"/>
            <a:r>
              <a:rPr lang="ar-DZ" sz="4800" b="1" dirty="0" smtClean="0">
                <a:solidFill>
                  <a:schemeClr val="tx1"/>
                </a:solidFill>
              </a:rPr>
              <a:t> </a:t>
            </a:r>
            <a:r>
              <a:rPr lang="ar-DZ" sz="4800" b="1" dirty="0">
                <a:solidFill>
                  <a:schemeClr val="tx1"/>
                </a:solidFill>
              </a:rPr>
              <a:t>مقياس: الإعلام الآلي</a:t>
            </a:r>
            <a:endParaRPr lang="fr-FR" sz="4800" b="1" dirty="0">
              <a:solidFill>
                <a:schemeClr val="tx1"/>
              </a:solidFill>
            </a:endParaRPr>
          </a:p>
        </p:txBody>
      </p:sp>
      <p:pic>
        <p:nvPicPr>
          <p:cNvPr id="1027" name="Picture 3"/>
          <p:cNvPicPr>
            <a:picLocks noChangeAspect="1" noChangeArrowheads="1"/>
          </p:cNvPicPr>
          <p:nvPr/>
        </p:nvPicPr>
        <p:blipFill>
          <a:blip r:embed="rId2"/>
          <a:srcRect/>
          <a:stretch>
            <a:fillRect/>
          </a:stretch>
        </p:blipFill>
        <p:spPr bwMode="auto">
          <a:xfrm>
            <a:off x="10069365" y="316148"/>
            <a:ext cx="1899116" cy="1512652"/>
          </a:xfrm>
          <a:prstGeom prst="rect">
            <a:avLst/>
          </a:prstGeom>
          <a:noFill/>
          <a:ln w="9525">
            <a:noFill/>
            <a:miter lim="800000"/>
            <a:headEnd/>
            <a:tailEnd/>
          </a:ln>
          <a:effectLst/>
        </p:spPr>
      </p:pic>
      <p:sp>
        <p:nvSpPr>
          <p:cNvPr id="26" name="Rectangle 25"/>
          <p:cNvSpPr/>
          <p:nvPr/>
        </p:nvSpPr>
        <p:spPr>
          <a:xfrm>
            <a:off x="2136051" y="243960"/>
            <a:ext cx="7674072" cy="1569660"/>
          </a:xfrm>
          <a:prstGeom prst="rect">
            <a:avLst/>
          </a:prstGeom>
          <a:solidFill>
            <a:schemeClr val="accent4">
              <a:lumMod val="20000"/>
              <a:lumOff val="80000"/>
            </a:schemeClr>
          </a:solidFill>
        </p:spPr>
        <p:txBody>
          <a:bodyPr wrap="square">
            <a:spAutoFit/>
          </a:bodyPr>
          <a:lstStyle/>
          <a:p>
            <a:pPr algn="ctr"/>
            <a:r>
              <a:rPr lang="ar-SA" sz="3200" b="1" dirty="0"/>
              <a:t>ا</a:t>
            </a:r>
            <a:r>
              <a:rPr lang="ar-SA" sz="3200" b="1" dirty="0">
                <a:latin typeface="MS Mincho" pitchFamily="49" charset="-128"/>
                <a:ea typeface="MS Mincho" pitchFamily="49" charset="-128"/>
              </a:rPr>
              <a:t>لجمهورية الجزائرية الديمقراطية الشعبية</a:t>
            </a:r>
          </a:p>
          <a:p>
            <a:pPr algn="ctr" rtl="1"/>
            <a:r>
              <a:rPr lang="ar-SA" sz="3200" b="1" dirty="0" smtClean="0">
                <a:latin typeface="MS Mincho" pitchFamily="49" charset="-128"/>
                <a:ea typeface="MS Mincho" pitchFamily="49" charset="-128"/>
              </a:rPr>
              <a:t>وزارة </a:t>
            </a:r>
            <a:r>
              <a:rPr lang="ar-SA" sz="3200" b="1" dirty="0">
                <a:latin typeface="MS Mincho" pitchFamily="49" charset="-128"/>
                <a:ea typeface="MS Mincho" pitchFamily="49" charset="-128"/>
              </a:rPr>
              <a:t>التربية </a:t>
            </a:r>
            <a:r>
              <a:rPr lang="ar-SA" sz="3200" b="1" dirty="0" smtClean="0">
                <a:latin typeface="MS Mincho" pitchFamily="49" charset="-128"/>
                <a:ea typeface="MS Mincho" pitchFamily="49" charset="-128"/>
              </a:rPr>
              <a:t>الوطنية</a:t>
            </a:r>
            <a:endParaRPr lang="ar-DZ" sz="3200" b="1" dirty="0" smtClean="0">
              <a:latin typeface="MS Mincho" pitchFamily="49" charset="-128"/>
              <a:ea typeface="MS Mincho" pitchFamily="49" charset="-128"/>
            </a:endParaRPr>
          </a:p>
          <a:p>
            <a:pPr algn="ctr" rtl="1"/>
            <a:r>
              <a:rPr lang="ar-DZ" sz="3200" b="1" dirty="0" smtClean="0">
                <a:latin typeface="MS Mincho" pitchFamily="49" charset="-128"/>
                <a:ea typeface="MS Mincho" pitchFamily="49" charset="-128"/>
              </a:rPr>
              <a:t>المفتّشيّة العامّة للبيداغوجيا</a:t>
            </a:r>
            <a:endParaRPr lang="fr-FR" sz="3200" dirty="0"/>
          </a:p>
        </p:txBody>
      </p:sp>
      <p:pic>
        <p:nvPicPr>
          <p:cNvPr id="7" name="Picture 3"/>
          <p:cNvPicPr>
            <a:picLocks noChangeAspect="1" noChangeArrowheads="1"/>
          </p:cNvPicPr>
          <p:nvPr/>
        </p:nvPicPr>
        <p:blipFill>
          <a:blip r:embed="rId2"/>
          <a:srcRect/>
          <a:stretch>
            <a:fillRect/>
          </a:stretch>
        </p:blipFill>
        <p:spPr bwMode="auto">
          <a:xfrm>
            <a:off x="142241" y="259140"/>
            <a:ext cx="1899116" cy="1512652"/>
          </a:xfrm>
          <a:prstGeom prst="rect">
            <a:avLst/>
          </a:prstGeom>
          <a:noFill/>
          <a:ln w="9525">
            <a:noFill/>
            <a:miter lim="800000"/>
            <a:headEnd/>
            <a:tailEnd/>
          </a:ln>
          <a:effectLst/>
        </p:spPr>
      </p:pic>
      <p:sp>
        <p:nvSpPr>
          <p:cNvPr id="10" name="Rectangle : coins arrondis 2">
            <a:extLst>
              <a:ext uri="{FF2B5EF4-FFF2-40B4-BE49-F238E27FC236}">
                <a16:creationId xmlns:a16="http://schemas.microsoft.com/office/drawing/2014/main" xmlns="" id="{E901D3E9-7B94-41D2-B313-FCB9AF29355F}"/>
              </a:ext>
            </a:extLst>
          </p:cNvPr>
          <p:cNvSpPr/>
          <p:nvPr/>
        </p:nvSpPr>
        <p:spPr>
          <a:xfrm>
            <a:off x="993220" y="2209800"/>
            <a:ext cx="10405241" cy="2324100"/>
          </a:xfrm>
          <a:prstGeom prst="roundRect">
            <a:avLst/>
          </a:prstGeom>
          <a:ln w="762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rtl="1" fontAlgn="auto">
              <a:spcBef>
                <a:spcPts val="0"/>
              </a:spcBef>
              <a:spcAft>
                <a:spcPts val="0"/>
              </a:spcAft>
              <a:defRPr/>
            </a:pPr>
            <a:r>
              <a:rPr lang="ar-DZ" sz="4800" b="1" dirty="0" smtClean="0">
                <a:solidFill>
                  <a:schemeClr val="tx1"/>
                </a:solidFill>
              </a:rPr>
              <a:t>ح</a:t>
            </a:r>
          </a:p>
          <a:p>
            <a:pPr algn="ctr" rtl="1" fontAlgn="auto">
              <a:spcBef>
                <a:spcPts val="0"/>
              </a:spcBef>
              <a:spcAft>
                <a:spcPts val="0"/>
              </a:spcAft>
              <a:defRPr/>
            </a:pPr>
            <a:r>
              <a:rPr lang="ar-DZ" sz="4800" b="1" dirty="0" smtClean="0">
                <a:solidFill>
                  <a:schemeClr val="tx1"/>
                </a:solidFill>
              </a:rPr>
              <a:t>التّكوين </a:t>
            </a:r>
            <a:r>
              <a:rPr lang="ar-DZ" sz="4800" b="1" dirty="0">
                <a:solidFill>
                  <a:schemeClr val="tx1"/>
                </a:solidFill>
              </a:rPr>
              <a:t>البيداغوجي التحضيري </a:t>
            </a:r>
            <a:r>
              <a:rPr lang="ar-DZ" sz="4800" b="1" dirty="0" smtClean="0">
                <a:solidFill>
                  <a:schemeClr val="tx1"/>
                </a:solidFill>
              </a:rPr>
              <a:t>أثناء</a:t>
            </a:r>
          </a:p>
          <a:p>
            <a:pPr algn="ctr" rtl="1">
              <a:defRPr/>
            </a:pPr>
            <a:r>
              <a:rPr lang="ar-DZ" sz="4800" b="1" dirty="0" smtClean="0">
                <a:solidFill>
                  <a:schemeClr val="tx1"/>
                </a:solidFill>
              </a:rPr>
              <a:t> </a:t>
            </a:r>
            <a:r>
              <a:rPr lang="ar-DZ" sz="4800" b="1" dirty="0">
                <a:solidFill>
                  <a:schemeClr val="tx1"/>
                </a:solidFill>
              </a:rPr>
              <a:t>التربص التجريبي </a:t>
            </a:r>
            <a:r>
              <a:rPr lang="ar-DZ" sz="4800" b="1" dirty="0" smtClean="0">
                <a:solidFill>
                  <a:schemeClr val="tx1"/>
                </a:solidFill>
              </a:rPr>
              <a:t>للأساتذة</a:t>
            </a:r>
          </a:p>
          <a:p>
            <a:pPr algn="ctr" rtl="1">
              <a:defRPr/>
            </a:pPr>
            <a:r>
              <a:rPr lang="ar-DZ" sz="4800" b="1" dirty="0">
                <a:solidFill>
                  <a:schemeClr val="tx1"/>
                </a:solidFill>
              </a:rPr>
              <a:t>-</a:t>
            </a:r>
            <a:r>
              <a:rPr lang="ar-DZ" sz="4800" b="1" dirty="0" smtClean="0">
                <a:solidFill>
                  <a:schemeClr val="tx1"/>
                </a:solidFill>
              </a:rPr>
              <a:t>الدورة الأولى-</a:t>
            </a:r>
            <a:endParaRPr lang="fr-FR" sz="4800" b="1" dirty="0">
              <a:solidFill>
                <a:schemeClr val="tx1"/>
              </a:solidFill>
            </a:endParaRPr>
          </a:p>
          <a:p>
            <a:pPr algn="ctr" rtl="1" fontAlgn="auto">
              <a:spcBef>
                <a:spcPts val="0"/>
              </a:spcBef>
              <a:spcAft>
                <a:spcPts val="0"/>
              </a:spcAft>
              <a:defRPr/>
            </a:pPr>
            <a:endParaRPr lang="fr-FR" sz="4800" b="1" dirty="0">
              <a:solidFill>
                <a:schemeClr val="tx1"/>
              </a:solidFill>
            </a:endParaRPr>
          </a:p>
        </p:txBody>
      </p:sp>
    </p:spTree>
    <p:extLst>
      <p:ext uri="{BB962C8B-B14F-4D97-AF65-F5344CB8AC3E}">
        <p14:creationId xmlns:p14="http://schemas.microsoft.com/office/powerpoint/2010/main" val="1275215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10</a:t>
            </a:fld>
            <a:endParaRPr lang="fr-FR" dirty="0"/>
          </a:p>
        </p:txBody>
      </p:sp>
      <p:graphicFrame>
        <p:nvGraphicFramePr>
          <p:cNvPr id="7" name="Content Placeholder 3"/>
          <p:cNvGraphicFramePr>
            <a:graphicFrameLocks/>
          </p:cNvGraphicFramePr>
          <p:nvPr>
            <p:extLst>
              <p:ext uri="{D42A27DB-BD31-4B8C-83A1-F6EECF244321}">
                <p14:modId xmlns:p14="http://schemas.microsoft.com/office/powerpoint/2010/main" val="1129139257"/>
              </p:ext>
            </p:extLst>
          </p:nvPr>
        </p:nvGraphicFramePr>
        <p:xfrm>
          <a:off x="638629" y="1302626"/>
          <a:ext cx="10842171" cy="4880460"/>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ماذا أعرف </a:t>
                      </a:r>
                      <a:r>
                        <a:rPr lang="ar-DZ" sz="2000" dirty="0">
                          <a:solidFill>
                            <a:schemeClr val="tx1"/>
                          </a:solidFill>
                        </a:rPr>
                        <a:t>عن تكنولوجيات الاعلام و الاتصال</a:t>
                      </a:r>
                      <a:r>
                        <a:rPr lang="ar-AE" sz="2000" dirty="0">
                          <a:solidFill>
                            <a:schemeClr val="tx1"/>
                          </a:solidFill>
                        </a:rPr>
                        <a:t>؟</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8" name="Titre 1">
            <a:extLst>
              <a:ext uri="{FF2B5EF4-FFF2-40B4-BE49-F238E27FC236}">
                <a16:creationId xmlns="" xmlns:a16="http://schemas.microsoft.com/office/drawing/2014/main" id="{A42BB885-81ED-4CEB-AF5F-E2E5DF34A91A}"/>
              </a:ext>
            </a:extLst>
          </p:cNvPr>
          <p:cNvSpPr txBox="1">
            <a:spLocks/>
          </p:cNvSpPr>
          <p:nvPr/>
        </p:nvSpPr>
        <p:spPr>
          <a:xfrm>
            <a:off x="2859314" y="89355"/>
            <a:ext cx="5631543" cy="824750"/>
          </a:xfrm>
          <a:prstGeom prst="rect">
            <a:avLst/>
          </a:prstGeom>
          <a:solidFill>
            <a:schemeClr val="bg2">
              <a:lumMod val="9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a:t>
            </a:r>
            <a:r>
              <a:rPr lang="ar-DZ" b="1" dirty="0"/>
              <a:t>2</a:t>
            </a:r>
            <a:endParaRPr lang="fr-FR" b="1" dirty="0"/>
          </a:p>
        </p:txBody>
      </p:sp>
    </p:spTree>
    <p:extLst>
      <p:ext uri="{BB962C8B-B14F-4D97-AF65-F5344CB8AC3E}">
        <p14:creationId xmlns:p14="http://schemas.microsoft.com/office/powerpoint/2010/main" val="1960756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82250" y="2478124"/>
            <a:ext cx="11078028" cy="1008961"/>
          </a:xfrm>
        </p:spPr>
        <p:txBody>
          <a:bodyPr>
            <a:normAutofit/>
          </a:bodyPr>
          <a:lstStyle/>
          <a:p>
            <a:pPr algn="r" rtl="1"/>
            <a:r>
              <a:rPr lang="ar-DZ" sz="3500" b="1" dirty="0">
                <a:latin typeface="Times New Roman" pitchFamily="18" charset="0"/>
                <a:cs typeface="PT Bold Heading" pitchFamily="2" charset="-78"/>
                <a:hlinkClick r:id="rId3" action="ppaction://hlinkfile"/>
              </a:rPr>
              <a:t>السند القانوني </a:t>
            </a:r>
            <a:r>
              <a:rPr lang="ar-DZ" sz="3500" dirty="0">
                <a:latin typeface="Times New Roman" pitchFamily="18" charset="0"/>
                <a:cs typeface="PT Bold Heading" pitchFamily="2" charset="-78"/>
              </a:rPr>
              <a:t>الخاص بإدراج المعلوماتية في المنظومة التربوية</a:t>
            </a:r>
            <a:endParaRPr lang="en-US" sz="3500" dirty="0"/>
          </a:p>
        </p:txBody>
      </p:sp>
      <p:sp>
        <p:nvSpPr>
          <p:cNvPr id="5" name="Espace réservé du numéro de diapositive 4"/>
          <p:cNvSpPr>
            <a:spLocks noGrp="1"/>
          </p:cNvSpPr>
          <p:nvPr>
            <p:ph type="sldNum" sz="quarter" idx="12"/>
          </p:nvPr>
        </p:nvSpPr>
        <p:spPr/>
        <p:txBody>
          <a:bodyPr/>
          <a:lstStyle/>
          <a:p>
            <a:fld id="{786DE1AD-AE59-4827-9DC2-C56B7902DFA7}" type="slidenum">
              <a:rPr lang="fr-FR" smtClean="0"/>
              <a:pPr/>
              <a:t>11</a:t>
            </a:fld>
            <a:endParaRPr lang="fr-FR"/>
          </a:p>
        </p:txBody>
      </p:sp>
      <p:sp>
        <p:nvSpPr>
          <p:cNvPr id="19" name="Titre 1"/>
          <p:cNvSpPr txBox="1">
            <a:spLocks/>
          </p:cNvSpPr>
          <p:nvPr/>
        </p:nvSpPr>
        <p:spPr>
          <a:xfrm>
            <a:off x="9608457" y="145143"/>
            <a:ext cx="2347022" cy="609600"/>
          </a:xfrm>
          <a:prstGeom prst="rect">
            <a:avLst/>
          </a:prstGeom>
          <a:solidFill>
            <a:schemeClr val="bg1">
              <a:lumMod val="85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a:t>
            </a:r>
            <a:r>
              <a:rPr lang="ar-DZ" b="1" dirty="0"/>
              <a:t>3:</a:t>
            </a:r>
            <a:endParaRPr lang="fr-FR" b="1" dirty="0"/>
          </a:p>
        </p:txBody>
      </p:sp>
    </p:spTree>
    <p:extLst>
      <p:ext uri="{BB962C8B-B14F-4D97-AF65-F5344CB8AC3E}">
        <p14:creationId xmlns:p14="http://schemas.microsoft.com/office/powerpoint/2010/main" val="287501993"/>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7324" y="123301"/>
            <a:ext cx="9229111" cy="863374"/>
          </a:xfrm>
          <a:solidFill>
            <a:schemeClr val="accent4">
              <a:lumMod val="20000"/>
              <a:lumOff val="80000"/>
            </a:schemeClr>
          </a:solidFill>
        </p:spPr>
        <p:txBody>
          <a:bodyPr/>
          <a:lstStyle/>
          <a:p>
            <a:pPr algn="ctr"/>
            <a:r>
              <a:rPr lang="ar-DZ" sz="2400" b="1" dirty="0">
                <a:cs typeface="AL-Mateen" pitchFamily="2" charset="-78"/>
                <a:hlinkClick r:id="rId3" action="ppaction://hlinkfile"/>
              </a:rPr>
              <a:t>أهمية استخدام تكنولوجيا</a:t>
            </a:r>
            <a:r>
              <a:rPr lang="ar-DZ" sz="2400" b="1" dirty="0">
                <a:cs typeface="AL-Mateen" pitchFamily="2" charset="-78"/>
                <a:hlinkClick r:id="rId4" action="ppaction://hlinkfile"/>
              </a:rPr>
              <a:t> </a:t>
            </a:r>
            <a:r>
              <a:rPr lang="ar-DZ" sz="2400" b="1" dirty="0">
                <a:cs typeface="AL-Mateen" pitchFamily="2" charset="-78"/>
              </a:rPr>
              <a:t>الاعلام والاتصال  في التعليم و التعلم</a:t>
            </a:r>
            <a:endParaRPr lang="en-US" sz="2400" b="1" dirty="0"/>
          </a:p>
        </p:txBody>
      </p:sp>
      <p:sp>
        <p:nvSpPr>
          <p:cNvPr id="69635" name="AutoShape 3"/>
          <p:cNvSpPr>
            <a:spLocks noChangeArrowheads="1"/>
          </p:cNvSpPr>
          <p:nvPr/>
        </p:nvSpPr>
        <p:spPr bwMode="gray">
          <a:xfrm>
            <a:off x="3261649" y="1739379"/>
            <a:ext cx="5287265" cy="2638425"/>
          </a:xfrm>
          <a:prstGeom prst="upArrow">
            <a:avLst>
              <a:gd name="adj1" fmla="val 56944"/>
              <a:gd name="adj2" fmla="val 50782"/>
            </a:avLst>
          </a:prstGeom>
          <a:gradFill rotWithShape="1">
            <a:gsLst>
              <a:gs pos="0">
                <a:srgbClr val="BDBFB9"/>
              </a:gs>
              <a:gs pos="100000">
                <a:srgbClr val="ECF0FE"/>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fr-FR"/>
          </a:p>
        </p:txBody>
      </p:sp>
      <p:sp>
        <p:nvSpPr>
          <p:cNvPr id="69636" name="AutoShape 4"/>
          <p:cNvSpPr>
            <a:spLocks noChangeArrowheads="1"/>
          </p:cNvSpPr>
          <p:nvPr/>
        </p:nvSpPr>
        <p:spPr bwMode="gray">
          <a:xfrm>
            <a:off x="1753659" y="1078000"/>
            <a:ext cx="7721600" cy="574675"/>
          </a:xfrm>
          <a:prstGeom prst="roundRect">
            <a:avLst>
              <a:gd name="adj" fmla="val 50000"/>
            </a:avLst>
          </a:prstGeom>
          <a:solidFill>
            <a:schemeClr val="bg1">
              <a:lumMod val="85000"/>
            </a:schemeClr>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lstStyle/>
          <a:p>
            <a:pPr algn="ctr" rtl="1"/>
            <a:r>
              <a:rPr lang="ar-DZ" sz="3200" b="1" dirty="0">
                <a:solidFill>
                  <a:schemeClr val="tx1"/>
                </a:solidFill>
                <a:latin typeface="Verdana" pitchFamily="34" charset="0"/>
              </a:rPr>
              <a:t>من خلال السند القانوني</a:t>
            </a:r>
            <a:endParaRPr lang="en-US" sz="2800" b="1" dirty="0">
              <a:solidFill>
                <a:schemeClr val="tx1"/>
              </a:solidFill>
            </a:endParaRPr>
          </a:p>
        </p:txBody>
      </p:sp>
      <p:grpSp>
        <p:nvGrpSpPr>
          <p:cNvPr id="69645" name="Group 13"/>
          <p:cNvGrpSpPr>
            <a:grpSpLocks/>
          </p:cNvGrpSpPr>
          <p:nvPr/>
        </p:nvGrpSpPr>
        <p:grpSpPr bwMode="auto">
          <a:xfrm>
            <a:off x="315550" y="1899718"/>
            <a:ext cx="2059517" cy="1766887"/>
            <a:chOff x="3024" y="2823"/>
            <a:chExt cx="973" cy="1113"/>
          </a:xfrm>
        </p:grpSpPr>
        <p:sp>
          <p:nvSpPr>
            <p:cNvPr id="69646" name="Oval 14"/>
            <p:cNvSpPr>
              <a:spLocks noChangeArrowheads="1"/>
            </p:cNvSpPr>
            <p:nvPr/>
          </p:nvSpPr>
          <p:spPr bwMode="gray">
            <a:xfrm>
              <a:off x="3120" y="3744"/>
              <a:ext cx="816" cy="192"/>
            </a:xfrm>
            <a:prstGeom prst="ellipse">
              <a:avLst/>
            </a:prstGeom>
            <a:gradFill rotWithShape="1">
              <a:gsLst>
                <a:gs pos="0">
                  <a:srgbClr val="969696"/>
                </a:gs>
                <a:gs pos="100000">
                  <a:srgbClr val="FFFFFF"/>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69647" name="Oval 15"/>
            <p:cNvSpPr>
              <a:spLocks noChangeArrowheads="1"/>
            </p:cNvSpPr>
            <p:nvPr/>
          </p:nvSpPr>
          <p:spPr bwMode="gray">
            <a:xfrm>
              <a:off x="3024" y="2823"/>
              <a:ext cx="973" cy="973"/>
            </a:xfrm>
            <a:prstGeom prst="ellipse">
              <a:avLst/>
            </a:prstGeom>
            <a:gradFill rotWithShape="1">
              <a:gsLst>
                <a:gs pos="0">
                  <a:schemeClr val="accent1"/>
                </a:gs>
                <a:gs pos="100000">
                  <a:schemeClr val="accent1">
                    <a:gamma/>
                    <a:shade val="57255"/>
                    <a:invGamma/>
                  </a:scheme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fr-FR"/>
            </a:p>
          </p:txBody>
        </p:sp>
        <p:sp>
          <p:nvSpPr>
            <p:cNvPr id="69648" name="Oval 16"/>
            <p:cNvSpPr>
              <a:spLocks noChangeArrowheads="1"/>
            </p:cNvSpPr>
            <p:nvPr/>
          </p:nvSpPr>
          <p:spPr bwMode="gray">
            <a:xfrm>
              <a:off x="3045" y="2846"/>
              <a:ext cx="928" cy="929"/>
            </a:xfrm>
            <a:prstGeom prst="ellipse">
              <a:avLst/>
            </a:prstGeom>
            <a:solidFill>
              <a:srgbClr val="99CCFF"/>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fr-FR"/>
            </a:p>
          </p:txBody>
        </p:sp>
        <p:sp>
          <p:nvSpPr>
            <p:cNvPr id="69649" name="Oval 17"/>
            <p:cNvSpPr>
              <a:spLocks noChangeArrowheads="1"/>
            </p:cNvSpPr>
            <p:nvPr/>
          </p:nvSpPr>
          <p:spPr bwMode="gray">
            <a:xfrm>
              <a:off x="3081" y="2880"/>
              <a:ext cx="839" cy="839"/>
            </a:xfrm>
            <a:prstGeom prst="ellipse">
              <a:avLst/>
            </a:prstGeom>
            <a:ln/>
            <a:extLst/>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fr-FR"/>
            </a:p>
          </p:txBody>
        </p:sp>
        <p:pic>
          <p:nvPicPr>
            <p:cNvPr id="69650" name="Picture 18"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45" y="2880"/>
              <a:ext cx="616" cy="616"/>
            </a:xfrm>
            <a:prstGeom prst="rect">
              <a:avLst/>
            </a:prstGeom>
            <a:noFill/>
            <a:extLst>
              <a:ext uri="{909E8E84-426E-40DD-AFC4-6F175D3DCCD1}">
                <a14:hiddenFill xmlns:a14="http://schemas.microsoft.com/office/drawing/2010/main">
                  <a:solidFill>
                    <a:srgbClr val="FFFFFF"/>
                  </a:solidFill>
                </a14:hiddenFill>
              </a:ext>
            </a:extLst>
          </p:spPr>
        </p:pic>
        <p:sp>
          <p:nvSpPr>
            <p:cNvPr id="69651" name="Text Box 19"/>
            <p:cNvSpPr txBox="1">
              <a:spLocks noChangeArrowheads="1"/>
            </p:cNvSpPr>
            <p:nvPr/>
          </p:nvSpPr>
          <p:spPr bwMode="gray">
            <a:xfrm>
              <a:off x="3175" y="3213"/>
              <a:ext cx="649"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ar-DZ" sz="3200" b="1" dirty="0">
                  <a:latin typeface="Verdana" pitchFamily="34" charset="0"/>
                </a:rPr>
                <a:t>المادة36</a:t>
              </a:r>
              <a:endParaRPr lang="en-US" dirty="0"/>
            </a:p>
          </p:txBody>
        </p:sp>
      </p:grpSp>
      <p:grpSp>
        <p:nvGrpSpPr>
          <p:cNvPr id="69659" name="Group 27"/>
          <p:cNvGrpSpPr>
            <a:grpSpLocks/>
          </p:cNvGrpSpPr>
          <p:nvPr/>
        </p:nvGrpSpPr>
        <p:grpSpPr bwMode="auto">
          <a:xfrm>
            <a:off x="9546938" y="1819440"/>
            <a:ext cx="2059516" cy="1766887"/>
            <a:chOff x="555" y="2823"/>
            <a:chExt cx="973" cy="1113"/>
          </a:xfrm>
        </p:grpSpPr>
        <p:sp>
          <p:nvSpPr>
            <p:cNvPr id="69660" name="Oval 28"/>
            <p:cNvSpPr>
              <a:spLocks noChangeArrowheads="1"/>
            </p:cNvSpPr>
            <p:nvPr/>
          </p:nvSpPr>
          <p:spPr bwMode="gray">
            <a:xfrm>
              <a:off x="624" y="3744"/>
              <a:ext cx="816" cy="192"/>
            </a:xfrm>
            <a:prstGeom prst="ellipse">
              <a:avLst/>
            </a:prstGeom>
            <a:gradFill rotWithShape="1">
              <a:gsLst>
                <a:gs pos="0">
                  <a:srgbClr val="969696"/>
                </a:gs>
                <a:gs pos="100000">
                  <a:srgbClr val="E8EDFE"/>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69661" name="Oval 29"/>
            <p:cNvSpPr>
              <a:spLocks noChangeArrowheads="1"/>
            </p:cNvSpPr>
            <p:nvPr/>
          </p:nvSpPr>
          <p:spPr bwMode="gray">
            <a:xfrm>
              <a:off x="555" y="2823"/>
              <a:ext cx="973" cy="973"/>
            </a:xfrm>
            <a:prstGeom prst="ellipse">
              <a:avLst/>
            </a:prstGeom>
            <a:gradFill rotWithShape="1">
              <a:gsLst>
                <a:gs pos="0">
                  <a:schemeClr val="accent2"/>
                </a:gs>
                <a:gs pos="100000">
                  <a:schemeClr val="accent2">
                    <a:gamma/>
                    <a:shade val="57255"/>
                    <a:invGamma/>
                  </a:scheme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fr-FR"/>
            </a:p>
          </p:txBody>
        </p:sp>
        <p:sp>
          <p:nvSpPr>
            <p:cNvPr id="69662" name="Oval 30"/>
            <p:cNvSpPr>
              <a:spLocks noChangeArrowheads="1"/>
            </p:cNvSpPr>
            <p:nvPr/>
          </p:nvSpPr>
          <p:spPr bwMode="gray">
            <a:xfrm>
              <a:off x="576" y="2846"/>
              <a:ext cx="928" cy="929"/>
            </a:xfrm>
            <a:prstGeom prst="ellipse">
              <a:avLst/>
            </a:prstGeom>
            <a:gradFill rotWithShape="1">
              <a:gsLst>
                <a:gs pos="0">
                  <a:schemeClr val="accent2">
                    <a:alpha val="85001"/>
                  </a:schemeClr>
                </a:gs>
                <a:gs pos="100000">
                  <a:schemeClr val="accent2">
                    <a:gamma/>
                    <a:shade val="63529"/>
                    <a:invGamma/>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fr-FR"/>
            </a:p>
          </p:txBody>
        </p:sp>
        <p:sp>
          <p:nvSpPr>
            <p:cNvPr id="69663" name="Oval 31"/>
            <p:cNvSpPr>
              <a:spLocks noChangeArrowheads="1"/>
            </p:cNvSpPr>
            <p:nvPr/>
          </p:nvSpPr>
          <p:spPr bwMode="gray">
            <a:xfrm>
              <a:off x="612" y="2880"/>
              <a:ext cx="839" cy="839"/>
            </a:xfrm>
            <a:prstGeom prst="ellipse">
              <a:avLst/>
            </a:prstGeom>
            <a:ln/>
            <a:extLst/>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fr-FR"/>
            </a:p>
          </p:txBody>
        </p:sp>
        <p:pic>
          <p:nvPicPr>
            <p:cNvPr id="69664" name="Picture 32"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576" y="2880"/>
              <a:ext cx="616" cy="616"/>
            </a:xfrm>
            <a:prstGeom prst="rect">
              <a:avLst/>
            </a:prstGeom>
            <a:noFill/>
            <a:extLst>
              <a:ext uri="{909E8E84-426E-40DD-AFC4-6F175D3DCCD1}">
                <a14:hiddenFill xmlns:a14="http://schemas.microsoft.com/office/drawing/2010/main">
                  <a:solidFill>
                    <a:srgbClr val="FFFFFF"/>
                  </a:solidFill>
                </a14:hiddenFill>
              </a:ext>
            </a:extLst>
          </p:spPr>
        </p:pic>
        <p:sp>
          <p:nvSpPr>
            <p:cNvPr id="69665" name="Text Box 33"/>
            <p:cNvSpPr txBox="1">
              <a:spLocks noChangeArrowheads="1"/>
            </p:cNvSpPr>
            <p:nvPr/>
          </p:nvSpPr>
          <p:spPr bwMode="gray">
            <a:xfrm>
              <a:off x="732" y="3213"/>
              <a:ext cx="595"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ar-DZ" sz="3200" b="1" dirty="0">
                  <a:latin typeface="Verdana" pitchFamily="34" charset="0"/>
                </a:rPr>
                <a:t>المادة 4</a:t>
              </a:r>
              <a:endParaRPr lang="en-US" sz="3200" dirty="0"/>
            </a:p>
          </p:txBody>
        </p:sp>
      </p:gr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12</a:t>
            </a:fld>
            <a:endParaRPr lang="fr-F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3267" y="3871007"/>
            <a:ext cx="5366337" cy="1789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00" y="3978390"/>
            <a:ext cx="5210629" cy="1823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57146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ppt_x"/>
                                          </p:val>
                                        </p:tav>
                                        <p:tav tm="100000">
                                          <p:val>
                                            <p:strVal val="#ppt_x"/>
                                          </p:val>
                                        </p:tav>
                                      </p:tavLst>
                                    </p:anim>
                                    <p:anim calcmode="lin" valueType="num">
                                      <p:cBhvr additive="base">
                                        <p:cTn id="8" dur="500" fill="hold"/>
                                        <p:tgtEl>
                                          <p:spTgt spid="696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69659"/>
                                        </p:tgtEl>
                                        <p:attrNameLst>
                                          <p:attrName>style.visibility</p:attrName>
                                        </p:attrNameLst>
                                      </p:cBhvr>
                                      <p:to>
                                        <p:strVal val="visible"/>
                                      </p:to>
                                    </p:set>
                                    <p:animEffect transition="in" filter="wipe(down)">
                                      <p:cBhvr>
                                        <p:cTn id="12" dur="580">
                                          <p:stCondLst>
                                            <p:cond delay="0"/>
                                          </p:stCondLst>
                                        </p:cTn>
                                        <p:tgtEl>
                                          <p:spTgt spid="69659"/>
                                        </p:tgtEl>
                                      </p:cBhvr>
                                    </p:animEffect>
                                    <p:anim calcmode="lin" valueType="num">
                                      <p:cBhvr>
                                        <p:cTn id="13" dur="1822" tmFilter="0,0; 0.14,0.36; 0.43,0.73; 0.71,0.91; 1.0,1.0">
                                          <p:stCondLst>
                                            <p:cond delay="0"/>
                                          </p:stCondLst>
                                        </p:cTn>
                                        <p:tgtEl>
                                          <p:spTgt spid="6965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965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965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965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9659"/>
                                        </p:tgtEl>
                                        <p:attrNameLst>
                                          <p:attrName>ppt_y</p:attrName>
                                        </p:attrNameLst>
                                      </p:cBhvr>
                                      <p:tavLst>
                                        <p:tav tm="0" fmla="#ppt_y-sin(pi*$)/81">
                                          <p:val>
                                            <p:fltVal val="0"/>
                                          </p:val>
                                        </p:tav>
                                        <p:tav tm="100000">
                                          <p:val>
                                            <p:fltVal val="1"/>
                                          </p:val>
                                        </p:tav>
                                      </p:tavLst>
                                    </p:anim>
                                    <p:animScale>
                                      <p:cBhvr>
                                        <p:cTn id="18" dur="26">
                                          <p:stCondLst>
                                            <p:cond delay="650"/>
                                          </p:stCondLst>
                                        </p:cTn>
                                        <p:tgtEl>
                                          <p:spTgt spid="69659"/>
                                        </p:tgtEl>
                                      </p:cBhvr>
                                      <p:to x="100000" y="60000"/>
                                    </p:animScale>
                                    <p:animScale>
                                      <p:cBhvr>
                                        <p:cTn id="19" dur="166" decel="50000">
                                          <p:stCondLst>
                                            <p:cond delay="676"/>
                                          </p:stCondLst>
                                        </p:cTn>
                                        <p:tgtEl>
                                          <p:spTgt spid="69659"/>
                                        </p:tgtEl>
                                      </p:cBhvr>
                                      <p:to x="100000" y="100000"/>
                                    </p:animScale>
                                    <p:animScale>
                                      <p:cBhvr>
                                        <p:cTn id="20" dur="26">
                                          <p:stCondLst>
                                            <p:cond delay="1312"/>
                                          </p:stCondLst>
                                        </p:cTn>
                                        <p:tgtEl>
                                          <p:spTgt spid="69659"/>
                                        </p:tgtEl>
                                      </p:cBhvr>
                                      <p:to x="100000" y="80000"/>
                                    </p:animScale>
                                    <p:animScale>
                                      <p:cBhvr>
                                        <p:cTn id="21" dur="166" decel="50000">
                                          <p:stCondLst>
                                            <p:cond delay="1338"/>
                                          </p:stCondLst>
                                        </p:cTn>
                                        <p:tgtEl>
                                          <p:spTgt spid="69659"/>
                                        </p:tgtEl>
                                      </p:cBhvr>
                                      <p:to x="100000" y="100000"/>
                                    </p:animScale>
                                    <p:animScale>
                                      <p:cBhvr>
                                        <p:cTn id="22" dur="26">
                                          <p:stCondLst>
                                            <p:cond delay="1642"/>
                                          </p:stCondLst>
                                        </p:cTn>
                                        <p:tgtEl>
                                          <p:spTgt spid="69659"/>
                                        </p:tgtEl>
                                      </p:cBhvr>
                                      <p:to x="100000" y="90000"/>
                                    </p:animScale>
                                    <p:animScale>
                                      <p:cBhvr>
                                        <p:cTn id="23" dur="166" decel="50000">
                                          <p:stCondLst>
                                            <p:cond delay="1668"/>
                                          </p:stCondLst>
                                        </p:cTn>
                                        <p:tgtEl>
                                          <p:spTgt spid="69659"/>
                                        </p:tgtEl>
                                      </p:cBhvr>
                                      <p:to x="100000" y="100000"/>
                                    </p:animScale>
                                    <p:animScale>
                                      <p:cBhvr>
                                        <p:cTn id="24" dur="26">
                                          <p:stCondLst>
                                            <p:cond delay="1808"/>
                                          </p:stCondLst>
                                        </p:cTn>
                                        <p:tgtEl>
                                          <p:spTgt spid="69659"/>
                                        </p:tgtEl>
                                      </p:cBhvr>
                                      <p:to x="100000" y="95000"/>
                                    </p:animScale>
                                    <p:animScale>
                                      <p:cBhvr>
                                        <p:cTn id="25" dur="166" decel="50000">
                                          <p:stCondLst>
                                            <p:cond delay="1834"/>
                                          </p:stCondLst>
                                        </p:cTn>
                                        <p:tgtEl>
                                          <p:spTgt spid="69659"/>
                                        </p:tgtEl>
                                      </p:cBhvr>
                                      <p:to x="100000" y="100000"/>
                                    </p:animScale>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69645"/>
                                        </p:tgtEl>
                                        <p:attrNameLst>
                                          <p:attrName>style.visibility</p:attrName>
                                        </p:attrNameLst>
                                      </p:cBhvr>
                                      <p:to>
                                        <p:strVal val="visible"/>
                                      </p:to>
                                    </p:set>
                                    <p:anim calcmode="lin" valueType="num">
                                      <p:cBhvr additive="base">
                                        <p:cTn id="29" dur="1000" fill="hold"/>
                                        <p:tgtEl>
                                          <p:spTgt spid="69645"/>
                                        </p:tgtEl>
                                        <p:attrNameLst>
                                          <p:attrName>ppt_x</p:attrName>
                                        </p:attrNameLst>
                                      </p:cBhvr>
                                      <p:tavLst>
                                        <p:tav tm="0">
                                          <p:val>
                                            <p:strVal val="#ppt_x"/>
                                          </p:val>
                                        </p:tav>
                                        <p:tav tm="100000">
                                          <p:val>
                                            <p:strVal val="#ppt_x"/>
                                          </p:val>
                                        </p:tav>
                                      </p:tavLst>
                                    </p:anim>
                                    <p:anim calcmode="lin" valueType="num">
                                      <p:cBhvr additive="base">
                                        <p:cTn id="30" dur="1000" fill="hold"/>
                                        <p:tgtEl>
                                          <p:spTgt spid="69645"/>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6" presetClass="entr" presetSubtype="0" fill="hold" grpId="1" nodeType="afterEffect">
                                  <p:stCondLst>
                                    <p:cond delay="0"/>
                                  </p:stCondLst>
                                  <p:childTnLst>
                                    <p:set>
                                      <p:cBhvr>
                                        <p:cTn id="33" dur="1" fill="hold">
                                          <p:stCondLst>
                                            <p:cond delay="0"/>
                                          </p:stCondLst>
                                        </p:cTn>
                                        <p:tgtEl>
                                          <p:spTgt spid="69634"/>
                                        </p:tgtEl>
                                        <p:attrNameLst>
                                          <p:attrName>style.visibility</p:attrName>
                                        </p:attrNameLst>
                                      </p:cBhvr>
                                      <p:to>
                                        <p:strVal val="visible"/>
                                      </p:to>
                                    </p:set>
                                    <p:animEffect transition="in" filter="wipe(down)">
                                      <p:cBhvr>
                                        <p:cTn id="34" dur="580">
                                          <p:stCondLst>
                                            <p:cond delay="0"/>
                                          </p:stCondLst>
                                        </p:cTn>
                                        <p:tgtEl>
                                          <p:spTgt spid="69634"/>
                                        </p:tgtEl>
                                      </p:cBhvr>
                                    </p:animEffect>
                                    <p:anim calcmode="lin" valueType="num">
                                      <p:cBhvr>
                                        <p:cTn id="35" dur="1822" tmFilter="0,0; 0.14,0.36; 0.43,0.73; 0.71,0.91; 1.0,1.0">
                                          <p:stCondLst>
                                            <p:cond delay="0"/>
                                          </p:stCondLst>
                                        </p:cTn>
                                        <p:tgtEl>
                                          <p:spTgt spid="69634"/>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69634"/>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69634"/>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69634"/>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69634"/>
                                        </p:tgtEl>
                                        <p:attrNameLst>
                                          <p:attrName>ppt_y</p:attrName>
                                        </p:attrNameLst>
                                      </p:cBhvr>
                                      <p:tavLst>
                                        <p:tav tm="0" fmla="#ppt_y-sin(pi*$)/81">
                                          <p:val>
                                            <p:fltVal val="0"/>
                                          </p:val>
                                        </p:tav>
                                        <p:tav tm="100000">
                                          <p:val>
                                            <p:fltVal val="1"/>
                                          </p:val>
                                        </p:tav>
                                      </p:tavLst>
                                    </p:anim>
                                    <p:animScale>
                                      <p:cBhvr>
                                        <p:cTn id="40" dur="26">
                                          <p:stCondLst>
                                            <p:cond delay="650"/>
                                          </p:stCondLst>
                                        </p:cTn>
                                        <p:tgtEl>
                                          <p:spTgt spid="69634"/>
                                        </p:tgtEl>
                                      </p:cBhvr>
                                      <p:to x="100000" y="60000"/>
                                    </p:animScale>
                                    <p:animScale>
                                      <p:cBhvr>
                                        <p:cTn id="41" dur="166" decel="50000">
                                          <p:stCondLst>
                                            <p:cond delay="676"/>
                                          </p:stCondLst>
                                        </p:cTn>
                                        <p:tgtEl>
                                          <p:spTgt spid="69634"/>
                                        </p:tgtEl>
                                      </p:cBhvr>
                                      <p:to x="100000" y="100000"/>
                                    </p:animScale>
                                    <p:animScale>
                                      <p:cBhvr>
                                        <p:cTn id="42" dur="26">
                                          <p:stCondLst>
                                            <p:cond delay="1312"/>
                                          </p:stCondLst>
                                        </p:cTn>
                                        <p:tgtEl>
                                          <p:spTgt spid="69634"/>
                                        </p:tgtEl>
                                      </p:cBhvr>
                                      <p:to x="100000" y="80000"/>
                                    </p:animScale>
                                    <p:animScale>
                                      <p:cBhvr>
                                        <p:cTn id="43" dur="166" decel="50000">
                                          <p:stCondLst>
                                            <p:cond delay="1338"/>
                                          </p:stCondLst>
                                        </p:cTn>
                                        <p:tgtEl>
                                          <p:spTgt spid="69634"/>
                                        </p:tgtEl>
                                      </p:cBhvr>
                                      <p:to x="100000" y="100000"/>
                                    </p:animScale>
                                    <p:animScale>
                                      <p:cBhvr>
                                        <p:cTn id="44" dur="26">
                                          <p:stCondLst>
                                            <p:cond delay="1642"/>
                                          </p:stCondLst>
                                        </p:cTn>
                                        <p:tgtEl>
                                          <p:spTgt spid="69634"/>
                                        </p:tgtEl>
                                      </p:cBhvr>
                                      <p:to x="100000" y="90000"/>
                                    </p:animScale>
                                    <p:animScale>
                                      <p:cBhvr>
                                        <p:cTn id="45" dur="166" decel="50000">
                                          <p:stCondLst>
                                            <p:cond delay="1668"/>
                                          </p:stCondLst>
                                        </p:cTn>
                                        <p:tgtEl>
                                          <p:spTgt spid="69634"/>
                                        </p:tgtEl>
                                      </p:cBhvr>
                                      <p:to x="100000" y="100000"/>
                                    </p:animScale>
                                    <p:animScale>
                                      <p:cBhvr>
                                        <p:cTn id="46" dur="26">
                                          <p:stCondLst>
                                            <p:cond delay="1808"/>
                                          </p:stCondLst>
                                        </p:cTn>
                                        <p:tgtEl>
                                          <p:spTgt spid="69634"/>
                                        </p:tgtEl>
                                      </p:cBhvr>
                                      <p:to x="100000" y="95000"/>
                                    </p:animScale>
                                    <p:animScale>
                                      <p:cBhvr>
                                        <p:cTn id="47" dur="166" decel="50000">
                                          <p:stCondLst>
                                            <p:cond delay="1834"/>
                                          </p:stCondLst>
                                        </p:cTn>
                                        <p:tgtEl>
                                          <p:spTgt spid="696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animBg="1"/>
      <p:bldP spid="69634"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8153399" y="205469"/>
            <a:ext cx="3621313" cy="520245"/>
          </a:xfrm>
          <a:solidFill>
            <a:schemeClr val="bg1">
              <a:lumMod val="85000"/>
            </a:schemeClr>
          </a:solidFill>
        </p:spPr>
        <p:txBody>
          <a:bodyPr>
            <a:normAutofit fontScale="90000"/>
          </a:bodyPr>
          <a:lstStyle/>
          <a:p>
            <a:pPr algn="ctr" rtl="1"/>
            <a:r>
              <a:rPr lang="ar-SA" dirty="0"/>
              <a:t>ال</a:t>
            </a:r>
            <a:r>
              <a:rPr lang="ar-DZ" dirty="0"/>
              <a:t>نشاط 04</a:t>
            </a:r>
            <a:r>
              <a:rPr lang="ar-SA" dirty="0"/>
              <a:t>:</a:t>
            </a:r>
            <a:endParaRPr lang="fr-FR" dirty="0"/>
          </a:p>
        </p:txBody>
      </p:sp>
      <p:sp>
        <p:nvSpPr>
          <p:cNvPr id="5" name="Espace réservé du numéro de diapositive 4"/>
          <p:cNvSpPr>
            <a:spLocks noGrp="1"/>
          </p:cNvSpPr>
          <p:nvPr>
            <p:ph type="sldNum" sz="quarter" idx="12"/>
          </p:nvPr>
        </p:nvSpPr>
        <p:spPr/>
        <p:txBody>
          <a:bodyPr/>
          <a:lstStyle/>
          <a:p>
            <a:fld id="{786DE1AD-AE59-4827-9DC2-C56B7902DFA7}" type="slidenum">
              <a:rPr lang="fr-FR" smtClean="0"/>
              <a:pPr/>
              <a:t>13</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714" y="243795"/>
            <a:ext cx="4080329" cy="598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166587" y="1502286"/>
            <a:ext cx="6481261" cy="461665"/>
          </a:xfrm>
          <a:prstGeom prst="rect">
            <a:avLst/>
          </a:prstGeom>
        </p:spPr>
        <p:txBody>
          <a:bodyPr wrap="none">
            <a:spAutoFit/>
          </a:bodyPr>
          <a:lstStyle/>
          <a:p>
            <a:pPr algn="r" rtl="1"/>
            <a:r>
              <a:rPr lang="ar-DZ" sz="2400" b="1" dirty="0"/>
              <a:t>التعليمة 1</a:t>
            </a:r>
            <a:r>
              <a:rPr lang="ar-DZ" sz="2400" b="1" dirty="0">
                <a:solidFill>
                  <a:srgbClr val="FF0000"/>
                </a:solidFill>
              </a:rPr>
              <a:t>: </a:t>
            </a:r>
            <a:r>
              <a:rPr lang="ar-DZ" sz="2400" b="1" dirty="0"/>
              <a:t>قدّم تعريفا  لتكنولوجيا الإعلام و الاتصال و مكوناتها</a:t>
            </a:r>
            <a:endParaRPr lang="fr-FR" sz="2400" dirty="0"/>
          </a:p>
        </p:txBody>
      </p:sp>
      <p:sp>
        <p:nvSpPr>
          <p:cNvPr id="7" name="Rectangle 6"/>
          <p:cNvSpPr/>
          <p:nvPr/>
        </p:nvSpPr>
        <p:spPr>
          <a:xfrm>
            <a:off x="6154057" y="2213819"/>
            <a:ext cx="5493791" cy="646331"/>
          </a:xfrm>
          <a:prstGeom prst="rect">
            <a:avLst/>
          </a:prstGeom>
        </p:spPr>
        <p:txBody>
          <a:bodyPr wrap="square">
            <a:spAutoFit/>
          </a:bodyPr>
          <a:lstStyle/>
          <a:p>
            <a:pPr algn="r" rtl="1"/>
            <a:r>
              <a:rPr lang="ar-DZ" b="1" dirty="0"/>
              <a:t>  الاستراتيجية المطبقة</a:t>
            </a:r>
            <a:r>
              <a:rPr lang="ar-DZ" b="1" dirty="0">
                <a:solidFill>
                  <a:srgbClr val="FF0000"/>
                </a:solidFill>
              </a:rPr>
              <a:t>:  </a:t>
            </a:r>
            <a:r>
              <a:rPr lang="ar-DZ" b="1" dirty="0"/>
              <a:t>تفكير فردي – مناقشة ثنائية – عمل فوجي </a:t>
            </a:r>
          </a:p>
          <a:p>
            <a:pPr algn="r" rtl="1"/>
            <a:r>
              <a:rPr lang="ar-DZ" b="1" dirty="0"/>
              <a:t>كل فوج متكون من 4 متكونين</a:t>
            </a:r>
            <a:endParaRPr lang="fr-FR" dirty="0"/>
          </a:p>
        </p:txBody>
      </p:sp>
      <p:sp>
        <p:nvSpPr>
          <p:cNvPr id="9" name="Rectangle 8"/>
          <p:cNvSpPr/>
          <p:nvPr/>
        </p:nvSpPr>
        <p:spPr>
          <a:xfrm>
            <a:off x="8528895" y="3429000"/>
            <a:ext cx="1463862" cy="523220"/>
          </a:xfrm>
          <a:prstGeom prst="rect">
            <a:avLst/>
          </a:prstGeom>
        </p:spPr>
        <p:txBody>
          <a:bodyPr wrap="none">
            <a:spAutoFit/>
          </a:bodyPr>
          <a:lstStyle/>
          <a:p>
            <a:r>
              <a:rPr lang="ar-DZ" sz="2800" b="1" dirty="0">
                <a:hlinkClick r:id="rId3" action="ppaction://hlinkfile"/>
              </a:rPr>
              <a:t>ورقة العمل</a:t>
            </a:r>
            <a:endParaRPr lang="fr-FR" sz="2800" dirty="0"/>
          </a:p>
        </p:txBody>
      </p:sp>
      <p:pic>
        <p:nvPicPr>
          <p:cNvPr id="12" name="Picture 2">
            <a:extLst>
              <a:ext uri="{FF2B5EF4-FFF2-40B4-BE49-F238E27FC236}">
                <a16:creationId xmlns="" xmlns:a16="http://schemas.microsoft.com/office/drawing/2014/main" id="{0B2DCB32-FB87-4CAA-9C12-59F5F37C49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2860150"/>
            <a:ext cx="7800975"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5637659"/>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8723086" y="243795"/>
            <a:ext cx="2859314" cy="583520"/>
          </a:xfrm>
          <a:solidFill>
            <a:schemeClr val="bg1">
              <a:lumMod val="95000"/>
            </a:schemeClr>
          </a:solidFill>
        </p:spPr>
        <p:txBody>
          <a:bodyPr>
            <a:noAutofit/>
          </a:bodyPr>
          <a:lstStyle/>
          <a:p>
            <a:pPr algn="ctr" rtl="1"/>
            <a:r>
              <a:rPr lang="ar-DZ" sz="3700" b="1" dirty="0"/>
              <a:t>النشاط 04:</a:t>
            </a:r>
            <a:endParaRPr lang="fr-FR" sz="3700" b="1" dirty="0"/>
          </a:p>
        </p:txBody>
      </p:sp>
      <p:sp>
        <p:nvSpPr>
          <p:cNvPr id="5" name="Espace réservé du numéro de diapositive 4"/>
          <p:cNvSpPr>
            <a:spLocks noGrp="1"/>
          </p:cNvSpPr>
          <p:nvPr>
            <p:ph type="sldNum" sz="quarter" idx="12"/>
          </p:nvPr>
        </p:nvSpPr>
        <p:spPr/>
        <p:txBody>
          <a:bodyPr/>
          <a:lstStyle/>
          <a:p>
            <a:fld id="{786DE1AD-AE59-4827-9DC2-C56B7902DFA7}" type="slidenum">
              <a:rPr lang="fr-FR" smtClean="0"/>
              <a:pPr/>
              <a:t>14</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714" y="243795"/>
            <a:ext cx="4080329" cy="598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2109" y="989698"/>
            <a:ext cx="5092011" cy="2827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2109" y="3701148"/>
            <a:ext cx="5457825"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0224" y="4421417"/>
            <a:ext cx="4586514" cy="649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nvSpPr>
        <p:spPr>
          <a:xfrm>
            <a:off x="1640114" y="1016004"/>
            <a:ext cx="3875315" cy="461665"/>
          </a:xfrm>
          <a:prstGeom prst="rect">
            <a:avLst/>
          </a:prstGeom>
          <a:noFill/>
        </p:spPr>
        <p:txBody>
          <a:bodyPr wrap="square" rtlCol="0">
            <a:spAutoFit/>
          </a:bodyPr>
          <a:lstStyle/>
          <a:p>
            <a:pPr algn="ctr" rtl="1"/>
            <a:r>
              <a:rPr lang="ar-DZ" sz="2400" b="1" dirty="0"/>
              <a:t>مكوناتها :</a:t>
            </a:r>
            <a:endParaRPr lang="fr-FR" sz="2400" b="1" dirty="0"/>
          </a:p>
        </p:txBody>
      </p:sp>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7075" y="1477670"/>
            <a:ext cx="2828925" cy="501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3318" y="2008191"/>
            <a:ext cx="4238625"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3601" y="4249510"/>
            <a:ext cx="3904343" cy="1353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llipse 6"/>
          <p:cNvSpPr/>
          <p:nvPr/>
        </p:nvSpPr>
        <p:spPr>
          <a:xfrm>
            <a:off x="5072745" y="2915787"/>
            <a:ext cx="232229" cy="26125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5029201" y="2008191"/>
            <a:ext cx="232229" cy="26851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04478473"/>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027098" y="892968"/>
            <a:ext cx="6410517" cy="1325563"/>
          </a:xfrm>
        </p:spPr>
        <p:txBody>
          <a:bodyPr/>
          <a:lstStyle/>
          <a:p>
            <a:pPr rtl="1"/>
            <a:r>
              <a:rPr lang="ar-DZ" sz="2400" dirty="0"/>
              <a:t>أهمية استخدام تكنولوجيا الاعلام والاتصال  في التكوين الذاتي</a:t>
            </a:r>
            <a:endParaRPr lang="fr-FR" sz="2400" dirty="0"/>
          </a:p>
        </p:txBody>
      </p:sp>
      <p:sp>
        <p:nvSpPr>
          <p:cNvPr id="53251" name="Rectangle 3"/>
          <p:cNvSpPr>
            <a:spLocks noChangeArrowheads="1"/>
          </p:cNvSpPr>
          <p:nvPr/>
        </p:nvSpPr>
        <p:spPr bwMode="gray">
          <a:xfrm>
            <a:off x="0" y="2801939"/>
            <a:ext cx="12192000" cy="53975"/>
          </a:xfrm>
          <a:prstGeom prst="rect">
            <a:avLst/>
          </a:prstGeom>
          <a:gradFill rotWithShape="1">
            <a:gsLst>
              <a:gs pos="0">
                <a:srgbClr val="808080"/>
              </a:gs>
              <a:gs pos="100000">
                <a:srgbClr val="808080">
                  <a:gamma/>
                  <a:tint val="15294"/>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fr-FR"/>
          </a:p>
        </p:txBody>
      </p:sp>
      <p:sp>
        <p:nvSpPr>
          <p:cNvPr id="53252" name="Rectangle 4"/>
          <p:cNvSpPr>
            <a:spLocks noChangeArrowheads="1"/>
          </p:cNvSpPr>
          <p:nvPr/>
        </p:nvSpPr>
        <p:spPr bwMode="gray">
          <a:xfrm>
            <a:off x="0" y="2854326"/>
            <a:ext cx="12192000" cy="142875"/>
          </a:xfrm>
          <a:prstGeom prst="rect">
            <a:avLst/>
          </a:prstGeom>
          <a:gradFill rotWithShape="1">
            <a:gsLst>
              <a:gs pos="0">
                <a:srgbClr val="5F5F5F">
                  <a:gamma/>
                  <a:tint val="30196"/>
                  <a:invGamma/>
                </a:srgbClr>
              </a:gs>
              <a:gs pos="100000">
                <a:srgbClr val="5F5F5F"/>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fr-FR"/>
          </a:p>
        </p:txBody>
      </p:sp>
      <p:grpSp>
        <p:nvGrpSpPr>
          <p:cNvPr id="53288" name="Group 40"/>
          <p:cNvGrpSpPr>
            <a:grpSpLocks/>
          </p:cNvGrpSpPr>
          <p:nvPr/>
        </p:nvGrpSpPr>
        <p:grpSpPr bwMode="auto">
          <a:xfrm rot="3877067">
            <a:off x="7945050" y="3615555"/>
            <a:ext cx="2503487" cy="1299633"/>
            <a:chOff x="2290" y="2725"/>
            <a:chExt cx="1832" cy="713"/>
          </a:xfrm>
        </p:grpSpPr>
        <p:grpSp>
          <p:nvGrpSpPr>
            <p:cNvPr id="53289" name="Group 41"/>
            <p:cNvGrpSpPr>
              <a:grpSpLocks/>
            </p:cNvGrpSpPr>
            <p:nvPr/>
          </p:nvGrpSpPr>
          <p:grpSpPr bwMode="auto">
            <a:xfrm>
              <a:off x="2290" y="3030"/>
              <a:ext cx="1832" cy="408"/>
              <a:chOff x="2290" y="3030"/>
              <a:chExt cx="1832" cy="408"/>
            </a:xfrm>
          </p:grpSpPr>
          <p:sp>
            <p:nvSpPr>
              <p:cNvPr id="53290" name="Freeform 42"/>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92D05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291" name="Freeform 43"/>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nvGrpSpPr>
            <p:cNvPr id="53292" name="Group 44"/>
            <p:cNvGrpSpPr>
              <a:grpSpLocks/>
            </p:cNvGrpSpPr>
            <p:nvPr/>
          </p:nvGrpSpPr>
          <p:grpSpPr bwMode="auto">
            <a:xfrm flipV="1">
              <a:off x="2290" y="2725"/>
              <a:ext cx="1406" cy="313"/>
              <a:chOff x="2290" y="3030"/>
              <a:chExt cx="1832" cy="408"/>
            </a:xfrm>
          </p:grpSpPr>
          <p:sp>
            <p:nvSpPr>
              <p:cNvPr id="53293" name="Freeform 45"/>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00B05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294" name="Freeform 46"/>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grpSp>
        <p:nvGrpSpPr>
          <p:cNvPr id="53295" name="Group 47"/>
          <p:cNvGrpSpPr>
            <a:grpSpLocks/>
          </p:cNvGrpSpPr>
          <p:nvPr/>
        </p:nvGrpSpPr>
        <p:grpSpPr bwMode="auto">
          <a:xfrm rot="1076156">
            <a:off x="6800101" y="2255839"/>
            <a:ext cx="1792816" cy="1092200"/>
            <a:chOff x="2789" y="1735"/>
            <a:chExt cx="847" cy="688"/>
          </a:xfrm>
        </p:grpSpPr>
        <p:sp>
          <p:nvSpPr>
            <p:cNvPr id="53296" name="Oval 48"/>
            <p:cNvSpPr>
              <a:spLocks noChangeArrowheads="1"/>
            </p:cNvSpPr>
            <p:nvPr/>
          </p:nvSpPr>
          <p:spPr bwMode="gray">
            <a:xfrm>
              <a:off x="2789" y="1915"/>
              <a:ext cx="123" cy="327"/>
            </a:xfrm>
            <a:prstGeom prst="ellipse">
              <a:avLst/>
            </a:prstGeom>
            <a:gradFill rotWithShape="1">
              <a:gsLst>
                <a:gs pos="0">
                  <a:srgbClr val="83A6A7">
                    <a:gamma/>
                    <a:tint val="0"/>
                    <a:invGamma/>
                  </a:srgbClr>
                </a:gs>
                <a:gs pos="50000">
                  <a:srgbClr val="83A6A7"/>
                </a:gs>
                <a:gs pos="100000">
                  <a:srgbClr val="83A6A7">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297" name="Oval 49"/>
            <p:cNvSpPr>
              <a:spLocks noChangeArrowheads="1"/>
            </p:cNvSpPr>
            <p:nvPr/>
          </p:nvSpPr>
          <p:spPr bwMode="gray">
            <a:xfrm>
              <a:off x="2789" y="1915"/>
              <a:ext cx="123" cy="327"/>
            </a:xfrm>
            <a:prstGeom prst="ellipse">
              <a:avLst/>
            </a:prstGeom>
            <a:solidFill>
              <a:schemeClr val="accent2">
                <a:lumMod val="75000"/>
              </a:schemeClr>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298" name="Oval 50"/>
            <p:cNvSpPr>
              <a:spLocks noChangeArrowheads="1"/>
            </p:cNvSpPr>
            <p:nvPr/>
          </p:nvSpPr>
          <p:spPr bwMode="gray">
            <a:xfrm>
              <a:off x="2849" y="1914"/>
              <a:ext cx="787" cy="327"/>
            </a:xfrm>
            <a:prstGeom prst="ellipse">
              <a:avLst/>
            </a:prstGeom>
            <a:gradFill rotWithShape="1">
              <a:gsLst>
                <a:gs pos="0">
                  <a:srgbClr val="83A6A7">
                    <a:gamma/>
                    <a:shade val="54118"/>
                    <a:invGamma/>
                  </a:srgbClr>
                </a:gs>
                <a:gs pos="50000">
                  <a:srgbClr val="83A6A7"/>
                </a:gs>
                <a:gs pos="100000">
                  <a:srgbClr val="83A6A7">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299" name="Oval 51"/>
            <p:cNvSpPr>
              <a:spLocks noChangeArrowheads="1"/>
            </p:cNvSpPr>
            <p:nvPr/>
          </p:nvSpPr>
          <p:spPr bwMode="gray">
            <a:xfrm>
              <a:off x="2849" y="1916"/>
              <a:ext cx="787" cy="327"/>
            </a:xfrm>
            <a:prstGeom prst="ellipse">
              <a:avLst/>
            </a:prstGeom>
            <a:gradFill rotWithShape="1">
              <a:gsLst>
                <a:gs pos="0">
                  <a:srgbClr val="83A6A7">
                    <a:gamma/>
                    <a:shade val="63529"/>
                    <a:invGamma/>
                  </a:srgbClr>
                </a:gs>
                <a:gs pos="100000">
                  <a:srgbClr val="83A6A7">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00" name="Oval 52"/>
            <p:cNvSpPr>
              <a:spLocks noChangeArrowheads="1"/>
            </p:cNvSpPr>
            <p:nvPr/>
          </p:nvSpPr>
          <p:spPr bwMode="gray">
            <a:xfrm>
              <a:off x="2888" y="1915"/>
              <a:ext cx="709" cy="327"/>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grpSp>
          <p:nvGrpSpPr>
            <p:cNvPr id="53301" name="Group 53"/>
            <p:cNvGrpSpPr>
              <a:grpSpLocks/>
            </p:cNvGrpSpPr>
            <p:nvPr/>
          </p:nvGrpSpPr>
          <p:grpSpPr bwMode="auto">
            <a:xfrm>
              <a:off x="2899" y="1735"/>
              <a:ext cx="687" cy="688"/>
              <a:chOff x="4166" y="1706"/>
              <a:chExt cx="1252" cy="1252"/>
            </a:xfrm>
          </p:grpSpPr>
          <p:sp>
            <p:nvSpPr>
              <p:cNvPr id="53302" name="Oval 54"/>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3" name="Oval 55"/>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4" name="Oval 56"/>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5" name="Oval 57"/>
              <p:cNvSpPr>
                <a:spLocks noChangeArrowheads="1"/>
              </p:cNvSpPr>
              <p:nvPr/>
            </p:nvSpPr>
            <p:spPr bwMode="gray">
              <a:xfrm>
                <a:off x="4263" y="1757"/>
                <a:ext cx="1033" cy="926"/>
              </a:xfrm>
              <a:prstGeom prst="ellipse">
                <a:avLst/>
              </a:prstGeom>
              <a:solidFill>
                <a:schemeClr val="accent3">
                  <a:lumMod val="75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anchor="ctr"/>
              <a:lstStyle/>
              <a:p>
                <a:r>
                  <a:rPr lang="ar-DZ" sz="1600" b="1" dirty="0">
                    <a:cs typeface="Bader" pitchFamily="2" charset="-78"/>
                  </a:rPr>
                  <a:t>بالنسبة</a:t>
                </a:r>
                <a:endParaRPr lang="fr-FR" sz="1600" b="1" dirty="0">
                  <a:cs typeface="Bader" pitchFamily="2" charset="-78"/>
                </a:endParaRPr>
              </a:p>
            </p:txBody>
          </p:sp>
        </p:grpSp>
      </p:grpSp>
      <p:grpSp>
        <p:nvGrpSpPr>
          <p:cNvPr id="53306" name="Group 58"/>
          <p:cNvGrpSpPr>
            <a:grpSpLocks/>
          </p:cNvGrpSpPr>
          <p:nvPr/>
        </p:nvGrpSpPr>
        <p:grpSpPr bwMode="auto">
          <a:xfrm rot="3877067">
            <a:off x="2782444" y="3698346"/>
            <a:ext cx="2503487" cy="1299633"/>
            <a:chOff x="2290" y="2725"/>
            <a:chExt cx="1832" cy="713"/>
          </a:xfrm>
        </p:grpSpPr>
        <p:grpSp>
          <p:nvGrpSpPr>
            <p:cNvPr id="53307" name="Group 59"/>
            <p:cNvGrpSpPr>
              <a:grpSpLocks/>
            </p:cNvGrpSpPr>
            <p:nvPr/>
          </p:nvGrpSpPr>
          <p:grpSpPr bwMode="auto">
            <a:xfrm>
              <a:off x="2290" y="3030"/>
              <a:ext cx="1832" cy="408"/>
              <a:chOff x="2290" y="3030"/>
              <a:chExt cx="1832" cy="408"/>
            </a:xfrm>
          </p:grpSpPr>
          <p:sp>
            <p:nvSpPr>
              <p:cNvPr id="53308" name="Freeform 60"/>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608788"/>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309" name="Freeform 61"/>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nvGrpSpPr>
            <p:cNvPr id="53310" name="Group 62"/>
            <p:cNvGrpSpPr>
              <a:grpSpLocks/>
            </p:cNvGrpSpPr>
            <p:nvPr/>
          </p:nvGrpSpPr>
          <p:grpSpPr bwMode="auto">
            <a:xfrm flipV="1">
              <a:off x="2290" y="2725"/>
              <a:ext cx="1406" cy="313"/>
              <a:chOff x="2290" y="3030"/>
              <a:chExt cx="1832" cy="408"/>
            </a:xfrm>
          </p:grpSpPr>
          <p:sp>
            <p:nvSpPr>
              <p:cNvPr id="53311" name="Freeform 63"/>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98B5B6"/>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312" name="Freeform 64"/>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grpSp>
        <p:nvGrpSpPr>
          <p:cNvPr id="53313" name="Group 65"/>
          <p:cNvGrpSpPr>
            <a:grpSpLocks/>
          </p:cNvGrpSpPr>
          <p:nvPr/>
        </p:nvGrpSpPr>
        <p:grpSpPr bwMode="auto">
          <a:xfrm rot="1376696">
            <a:off x="1695350" y="2317611"/>
            <a:ext cx="1792817" cy="1092200"/>
            <a:chOff x="2789" y="1735"/>
            <a:chExt cx="847" cy="688"/>
          </a:xfrm>
        </p:grpSpPr>
        <p:sp>
          <p:nvSpPr>
            <p:cNvPr id="53314" name="Oval 66"/>
            <p:cNvSpPr>
              <a:spLocks noChangeArrowheads="1"/>
            </p:cNvSpPr>
            <p:nvPr/>
          </p:nvSpPr>
          <p:spPr bwMode="gray">
            <a:xfrm>
              <a:off x="2789" y="1915"/>
              <a:ext cx="123" cy="327"/>
            </a:xfrm>
            <a:prstGeom prst="ellipse">
              <a:avLst/>
            </a:prstGeom>
            <a:gradFill rotWithShape="1">
              <a:gsLst>
                <a:gs pos="0">
                  <a:srgbClr val="83A6A7">
                    <a:gamma/>
                    <a:tint val="0"/>
                    <a:invGamma/>
                  </a:srgbClr>
                </a:gs>
                <a:gs pos="50000">
                  <a:srgbClr val="83A6A7"/>
                </a:gs>
                <a:gs pos="100000">
                  <a:srgbClr val="83A6A7">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315" name="Oval 67"/>
            <p:cNvSpPr>
              <a:spLocks noChangeArrowheads="1"/>
            </p:cNvSpPr>
            <p:nvPr/>
          </p:nvSpPr>
          <p:spPr bwMode="gray">
            <a:xfrm>
              <a:off x="2789" y="1915"/>
              <a:ext cx="123" cy="327"/>
            </a:xfrm>
            <a:prstGeom prst="ellipse">
              <a:avLst/>
            </a:prstGeom>
            <a:solidFill>
              <a:srgbClr val="FF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316" name="Oval 68"/>
            <p:cNvSpPr>
              <a:spLocks noChangeArrowheads="1"/>
            </p:cNvSpPr>
            <p:nvPr/>
          </p:nvSpPr>
          <p:spPr bwMode="gray">
            <a:xfrm>
              <a:off x="2849" y="1914"/>
              <a:ext cx="787" cy="327"/>
            </a:xfrm>
            <a:prstGeom prst="ellipse">
              <a:avLst/>
            </a:prstGeom>
            <a:gradFill rotWithShape="1">
              <a:gsLst>
                <a:gs pos="0">
                  <a:srgbClr val="83A6A7">
                    <a:gamma/>
                    <a:shade val="54118"/>
                    <a:invGamma/>
                  </a:srgbClr>
                </a:gs>
                <a:gs pos="50000">
                  <a:srgbClr val="83A6A7"/>
                </a:gs>
                <a:gs pos="100000">
                  <a:srgbClr val="83A6A7">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17" name="Oval 69"/>
            <p:cNvSpPr>
              <a:spLocks noChangeArrowheads="1"/>
            </p:cNvSpPr>
            <p:nvPr/>
          </p:nvSpPr>
          <p:spPr bwMode="gray">
            <a:xfrm>
              <a:off x="2849" y="1916"/>
              <a:ext cx="787" cy="327"/>
            </a:xfrm>
            <a:prstGeom prst="ellipse">
              <a:avLst/>
            </a:prstGeom>
            <a:solidFill>
              <a:srgbClr val="92D05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18" name="Oval 70"/>
            <p:cNvSpPr>
              <a:spLocks noChangeArrowheads="1"/>
            </p:cNvSpPr>
            <p:nvPr/>
          </p:nvSpPr>
          <p:spPr bwMode="gray">
            <a:xfrm>
              <a:off x="2888" y="1915"/>
              <a:ext cx="709" cy="327"/>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grpSp>
          <p:nvGrpSpPr>
            <p:cNvPr id="53319" name="Group 71"/>
            <p:cNvGrpSpPr>
              <a:grpSpLocks/>
            </p:cNvGrpSpPr>
            <p:nvPr/>
          </p:nvGrpSpPr>
          <p:grpSpPr bwMode="auto">
            <a:xfrm>
              <a:off x="2899" y="1735"/>
              <a:ext cx="687" cy="688"/>
              <a:chOff x="4166" y="1706"/>
              <a:chExt cx="1252" cy="1252"/>
            </a:xfrm>
          </p:grpSpPr>
          <p:sp>
            <p:nvSpPr>
              <p:cNvPr id="53320" name="Oval 72"/>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21" name="Oval 73"/>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22" name="Oval 74"/>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anchor="ctr"/>
              <a:lstStyle/>
              <a:p>
                <a:r>
                  <a:rPr lang="ar-DZ" sz="2000" b="1" dirty="0">
                    <a:cs typeface="Al-Mothnna" pitchFamily="2" charset="-78"/>
                  </a:rPr>
                  <a:t>بالنسبة</a:t>
                </a:r>
                <a:endParaRPr lang="fr-FR" b="1" dirty="0">
                  <a:cs typeface="Al-Mothnna" pitchFamily="2" charset="-78"/>
                </a:endParaRPr>
              </a:p>
            </p:txBody>
          </p:sp>
          <p:sp>
            <p:nvSpPr>
              <p:cNvPr id="53323" name="Oval 75"/>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grpSp>
      </p:grpSp>
      <p:sp>
        <p:nvSpPr>
          <p:cNvPr id="53324" name="Text Box 76"/>
          <p:cNvSpPr txBox="1">
            <a:spLocks noChangeArrowheads="1"/>
          </p:cNvSpPr>
          <p:nvPr/>
        </p:nvSpPr>
        <p:spPr bwMode="gray">
          <a:xfrm rot="3925970">
            <a:off x="1886154" y="4111514"/>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dirty="0">
                <a:solidFill>
                  <a:schemeClr val="bg1"/>
                </a:solidFill>
              </a:rPr>
              <a:t>Your Text</a:t>
            </a:r>
          </a:p>
        </p:txBody>
      </p:sp>
      <p:sp>
        <p:nvSpPr>
          <p:cNvPr id="53325" name="Text Box 77"/>
          <p:cNvSpPr txBox="1">
            <a:spLocks noChangeArrowheads="1"/>
          </p:cNvSpPr>
          <p:nvPr/>
        </p:nvSpPr>
        <p:spPr bwMode="gray">
          <a:xfrm rot="3722429">
            <a:off x="3275333" y="4121538"/>
            <a:ext cx="9323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ar-DZ" sz="1600" b="1" dirty="0"/>
              <a:t>للمعلم</a:t>
            </a:r>
            <a:endParaRPr lang="en-US" sz="1600" b="1" dirty="0"/>
          </a:p>
        </p:txBody>
      </p:sp>
      <p:sp>
        <p:nvSpPr>
          <p:cNvPr id="53327" name="Text Box 79"/>
          <p:cNvSpPr txBox="1">
            <a:spLocks noChangeArrowheads="1"/>
          </p:cNvSpPr>
          <p:nvPr/>
        </p:nvSpPr>
        <p:spPr bwMode="gray">
          <a:xfrm rot="3750452">
            <a:off x="8309914" y="4036025"/>
            <a:ext cx="11320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eaLnBrk="0" hangingPunct="0"/>
            <a:r>
              <a:rPr lang="ar-DZ" b="1" dirty="0"/>
              <a:t>للمتعلم</a:t>
            </a:r>
            <a:endParaRPr lang="en-US" b="1" dirty="0"/>
          </a:p>
        </p:txBody>
      </p:sp>
      <p:sp>
        <p:nvSpPr>
          <p:cNvPr id="53330" name="Text Box 82"/>
          <p:cNvSpPr txBox="1">
            <a:spLocks noChangeArrowheads="1"/>
          </p:cNvSpPr>
          <p:nvPr/>
        </p:nvSpPr>
        <p:spPr bwMode="gray">
          <a:xfrm rot="3925970">
            <a:off x="9851481" y="4306858"/>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dirty="0">
                <a:solidFill>
                  <a:schemeClr val="bg1"/>
                </a:solidFill>
              </a:rPr>
              <a:t>Your Text</a:t>
            </a:r>
          </a:p>
        </p:txBody>
      </p:sp>
      <p:sp>
        <p:nvSpPr>
          <p:cNvPr id="53332" name="Text Box 84"/>
          <p:cNvSpPr txBox="1">
            <a:spLocks noChangeArrowheads="1"/>
          </p:cNvSpPr>
          <p:nvPr/>
        </p:nvSpPr>
        <p:spPr bwMode="gray">
          <a:xfrm>
            <a:off x="9948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3" name="Text Box 85"/>
          <p:cNvSpPr txBox="1">
            <a:spLocks noChangeArrowheads="1"/>
          </p:cNvSpPr>
          <p:nvPr/>
        </p:nvSpPr>
        <p:spPr bwMode="gray">
          <a:xfrm>
            <a:off x="36491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4" name="Text Box 86"/>
          <p:cNvSpPr txBox="1">
            <a:spLocks noChangeArrowheads="1"/>
          </p:cNvSpPr>
          <p:nvPr/>
        </p:nvSpPr>
        <p:spPr bwMode="gray">
          <a:xfrm>
            <a:off x="62907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5" name="Text Box 87"/>
          <p:cNvSpPr txBox="1">
            <a:spLocks noChangeArrowheads="1"/>
          </p:cNvSpPr>
          <p:nvPr/>
        </p:nvSpPr>
        <p:spPr bwMode="gray">
          <a:xfrm>
            <a:off x="8940801" y="151288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sz="2400" b="1" dirty="0">
              <a:latin typeface="Verdana" pitchFamily="34" charset="0"/>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15</a:t>
            </a:fld>
            <a:endParaRPr lang="fr-FR"/>
          </a:p>
        </p:txBody>
      </p:sp>
      <p:sp>
        <p:nvSpPr>
          <p:cNvPr id="54" name="Rectangle 53"/>
          <p:cNvSpPr/>
          <p:nvPr/>
        </p:nvSpPr>
        <p:spPr>
          <a:xfrm>
            <a:off x="6096000" y="4660132"/>
            <a:ext cx="1463862" cy="523220"/>
          </a:xfrm>
          <a:prstGeom prst="rect">
            <a:avLst/>
          </a:prstGeom>
        </p:spPr>
        <p:txBody>
          <a:bodyPr wrap="none">
            <a:spAutoFit/>
          </a:bodyPr>
          <a:lstStyle/>
          <a:p>
            <a:r>
              <a:rPr lang="ar-DZ" sz="2800" b="1" dirty="0">
                <a:hlinkClick r:id="rId3" action="ppaction://hlinkfile"/>
              </a:rPr>
              <a:t>ورقة العمل</a:t>
            </a:r>
            <a:endParaRPr lang="fr-FR" sz="2800" dirty="0"/>
          </a:p>
        </p:txBody>
      </p:sp>
      <p:sp>
        <p:nvSpPr>
          <p:cNvPr id="55" name="Titre 1">
            <a:extLst>
              <a:ext uri="{FF2B5EF4-FFF2-40B4-BE49-F238E27FC236}">
                <a16:creationId xmlns="" xmlns:a16="http://schemas.microsoft.com/office/drawing/2014/main" id="{B649F8EE-768B-48FE-B953-635793AF2004}"/>
              </a:ext>
            </a:extLst>
          </p:cNvPr>
          <p:cNvSpPr txBox="1">
            <a:spLocks/>
          </p:cNvSpPr>
          <p:nvPr/>
        </p:nvSpPr>
        <p:spPr>
          <a:xfrm>
            <a:off x="9608457" y="145143"/>
            <a:ext cx="2347022" cy="609600"/>
          </a:xfrm>
          <a:prstGeom prst="rect">
            <a:avLst/>
          </a:prstGeom>
          <a:solidFill>
            <a:schemeClr val="bg1">
              <a:lumMod val="85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05</a:t>
            </a:r>
            <a:r>
              <a:rPr lang="ar-DZ" b="1" dirty="0"/>
              <a:t>:</a:t>
            </a:r>
            <a:endParaRPr lang="fr-FR" b="1" dirty="0"/>
          </a:p>
        </p:txBody>
      </p:sp>
    </p:spTree>
    <p:extLst>
      <p:ext uri="{BB962C8B-B14F-4D97-AF65-F5344CB8AC3E}">
        <p14:creationId xmlns:p14="http://schemas.microsoft.com/office/powerpoint/2010/main" val="22671313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53250"/>
                                        </p:tgtEl>
                                      </p:cBhvr>
                                      <p:by x="150000" y="150000"/>
                                    </p:animScale>
                                  </p:childTnLst>
                                </p:cTn>
                              </p:par>
                            </p:childTnLst>
                          </p:cTn>
                        </p:par>
                        <p:par>
                          <p:cTn id="7" fill="hold">
                            <p:stCondLst>
                              <p:cond delay="2000"/>
                            </p:stCondLst>
                            <p:childTnLst>
                              <p:par>
                                <p:cTn id="8" presetID="45" presetClass="entr" presetSubtype="0" fill="hold" grpId="1" nodeType="afterEffect">
                                  <p:stCondLst>
                                    <p:cond delay="0"/>
                                  </p:stCondLst>
                                  <p:childTnLst>
                                    <p:set>
                                      <p:cBhvr>
                                        <p:cTn id="9" dur="1" fill="hold">
                                          <p:stCondLst>
                                            <p:cond delay="0"/>
                                          </p:stCondLst>
                                        </p:cTn>
                                        <p:tgtEl>
                                          <p:spTgt spid="53250"/>
                                        </p:tgtEl>
                                        <p:attrNameLst>
                                          <p:attrName>style.visibility</p:attrName>
                                        </p:attrNameLst>
                                      </p:cBhvr>
                                      <p:to>
                                        <p:strVal val="visible"/>
                                      </p:to>
                                    </p:set>
                                    <p:animEffect transition="in" filter="fade">
                                      <p:cBhvr>
                                        <p:cTn id="10" dur="2000"/>
                                        <p:tgtEl>
                                          <p:spTgt spid="53250"/>
                                        </p:tgtEl>
                                      </p:cBhvr>
                                    </p:animEffect>
                                    <p:anim calcmode="lin" valueType="num">
                                      <p:cBhvr>
                                        <p:cTn id="11" dur="2000" fill="hold"/>
                                        <p:tgtEl>
                                          <p:spTgt spid="53250"/>
                                        </p:tgtEl>
                                        <p:attrNameLst>
                                          <p:attrName>ppt_w</p:attrName>
                                        </p:attrNameLst>
                                      </p:cBhvr>
                                      <p:tavLst>
                                        <p:tav tm="0" fmla="#ppt_w*sin(2.5*pi*$)">
                                          <p:val>
                                            <p:fltVal val="0"/>
                                          </p:val>
                                        </p:tav>
                                        <p:tav tm="100000">
                                          <p:val>
                                            <p:fltVal val="1"/>
                                          </p:val>
                                        </p:tav>
                                      </p:tavLst>
                                    </p:anim>
                                    <p:anim calcmode="lin" valueType="num">
                                      <p:cBhvr>
                                        <p:cTn id="12" dur="2000" fill="hold"/>
                                        <p:tgtEl>
                                          <p:spTgt spid="53250"/>
                                        </p:tgtEl>
                                        <p:attrNameLst>
                                          <p:attrName>ppt_h</p:attrName>
                                        </p:attrNameLst>
                                      </p:cBhvr>
                                      <p:tavLst>
                                        <p:tav tm="0">
                                          <p:val>
                                            <p:strVal val="#ppt_h"/>
                                          </p:val>
                                        </p:tav>
                                        <p:tav tm="100000">
                                          <p:val>
                                            <p:strVal val="#ppt_h"/>
                                          </p:val>
                                        </p:tav>
                                      </p:tavLst>
                                    </p:anim>
                                  </p:childTnLst>
                                </p:cTn>
                              </p:par>
                            </p:childTnLst>
                          </p:cTn>
                        </p:par>
                        <p:par>
                          <p:cTn id="13" fill="hold">
                            <p:stCondLst>
                              <p:cond delay="4000"/>
                            </p:stCondLst>
                            <p:childTnLst>
                              <p:par>
                                <p:cTn id="14" presetID="21" presetClass="entr" presetSubtype="1" fill="hold" nodeType="afterEffect">
                                  <p:stCondLst>
                                    <p:cond delay="0"/>
                                  </p:stCondLst>
                                  <p:childTnLst>
                                    <p:set>
                                      <p:cBhvr>
                                        <p:cTn id="15" dur="1" fill="hold">
                                          <p:stCondLst>
                                            <p:cond delay="0"/>
                                          </p:stCondLst>
                                        </p:cTn>
                                        <p:tgtEl>
                                          <p:spTgt spid="53313"/>
                                        </p:tgtEl>
                                        <p:attrNameLst>
                                          <p:attrName>style.visibility</p:attrName>
                                        </p:attrNameLst>
                                      </p:cBhvr>
                                      <p:to>
                                        <p:strVal val="visible"/>
                                      </p:to>
                                    </p:set>
                                    <p:animEffect transition="in" filter="wheel(1)">
                                      <p:cBhvr>
                                        <p:cTn id="16" dur="2000"/>
                                        <p:tgtEl>
                                          <p:spTgt spid="53313"/>
                                        </p:tgtEl>
                                      </p:cBhvr>
                                    </p:animEffect>
                                  </p:childTnLst>
                                </p:cTn>
                              </p:par>
                            </p:childTnLst>
                          </p:cTn>
                        </p:par>
                        <p:par>
                          <p:cTn id="17" fill="hold">
                            <p:stCondLst>
                              <p:cond delay="6000"/>
                            </p:stCondLst>
                            <p:childTnLst>
                              <p:par>
                                <p:cTn id="18" presetID="45" presetClass="entr" presetSubtype="0" fill="hold" nodeType="afterEffect">
                                  <p:stCondLst>
                                    <p:cond delay="0"/>
                                  </p:stCondLst>
                                  <p:childTnLst>
                                    <p:set>
                                      <p:cBhvr>
                                        <p:cTn id="19" dur="1" fill="hold">
                                          <p:stCondLst>
                                            <p:cond delay="0"/>
                                          </p:stCondLst>
                                        </p:cTn>
                                        <p:tgtEl>
                                          <p:spTgt spid="53313"/>
                                        </p:tgtEl>
                                        <p:attrNameLst>
                                          <p:attrName>style.visibility</p:attrName>
                                        </p:attrNameLst>
                                      </p:cBhvr>
                                      <p:to>
                                        <p:strVal val="visible"/>
                                      </p:to>
                                    </p:set>
                                    <p:animEffect transition="in" filter="fade">
                                      <p:cBhvr>
                                        <p:cTn id="20" dur="2000"/>
                                        <p:tgtEl>
                                          <p:spTgt spid="53313"/>
                                        </p:tgtEl>
                                      </p:cBhvr>
                                    </p:animEffect>
                                    <p:anim calcmode="lin" valueType="num">
                                      <p:cBhvr>
                                        <p:cTn id="21" dur="2000" fill="hold"/>
                                        <p:tgtEl>
                                          <p:spTgt spid="53313"/>
                                        </p:tgtEl>
                                        <p:attrNameLst>
                                          <p:attrName>ppt_w</p:attrName>
                                        </p:attrNameLst>
                                      </p:cBhvr>
                                      <p:tavLst>
                                        <p:tav tm="0" fmla="#ppt_w*sin(2.5*pi*$)">
                                          <p:val>
                                            <p:fltVal val="0"/>
                                          </p:val>
                                        </p:tav>
                                        <p:tav tm="100000">
                                          <p:val>
                                            <p:fltVal val="1"/>
                                          </p:val>
                                        </p:tav>
                                      </p:tavLst>
                                    </p:anim>
                                    <p:anim calcmode="lin" valueType="num">
                                      <p:cBhvr>
                                        <p:cTn id="22" dur="2000" fill="hold"/>
                                        <p:tgtEl>
                                          <p:spTgt spid="53313"/>
                                        </p:tgtEl>
                                        <p:attrNameLst>
                                          <p:attrName>ppt_h</p:attrName>
                                        </p:attrNameLst>
                                      </p:cBhvr>
                                      <p:tavLst>
                                        <p:tav tm="0">
                                          <p:val>
                                            <p:strVal val="#ppt_h"/>
                                          </p:val>
                                        </p:tav>
                                        <p:tav tm="100000">
                                          <p:val>
                                            <p:strVal val="#ppt_h"/>
                                          </p:val>
                                        </p:tav>
                                      </p:tavLst>
                                    </p:anim>
                                  </p:childTnLst>
                                </p:cTn>
                              </p:par>
                            </p:childTnLst>
                          </p:cTn>
                        </p:par>
                        <p:par>
                          <p:cTn id="23" fill="hold">
                            <p:stCondLst>
                              <p:cond delay="8000"/>
                            </p:stCondLst>
                            <p:childTnLst>
                              <p:par>
                                <p:cTn id="24" presetID="31" presetClass="entr" presetSubtype="0" fill="hold" nodeType="afterEffect">
                                  <p:stCondLst>
                                    <p:cond delay="0"/>
                                  </p:stCondLst>
                                  <p:childTnLst>
                                    <p:set>
                                      <p:cBhvr>
                                        <p:cTn id="25" dur="1" fill="hold">
                                          <p:stCondLst>
                                            <p:cond delay="0"/>
                                          </p:stCondLst>
                                        </p:cTn>
                                        <p:tgtEl>
                                          <p:spTgt spid="53306"/>
                                        </p:tgtEl>
                                        <p:attrNameLst>
                                          <p:attrName>style.visibility</p:attrName>
                                        </p:attrNameLst>
                                      </p:cBhvr>
                                      <p:to>
                                        <p:strVal val="visible"/>
                                      </p:to>
                                    </p:set>
                                    <p:anim calcmode="lin" valueType="num">
                                      <p:cBhvr>
                                        <p:cTn id="26" dur="1000" fill="hold"/>
                                        <p:tgtEl>
                                          <p:spTgt spid="53306"/>
                                        </p:tgtEl>
                                        <p:attrNameLst>
                                          <p:attrName>ppt_w</p:attrName>
                                        </p:attrNameLst>
                                      </p:cBhvr>
                                      <p:tavLst>
                                        <p:tav tm="0">
                                          <p:val>
                                            <p:fltVal val="0"/>
                                          </p:val>
                                        </p:tav>
                                        <p:tav tm="100000">
                                          <p:val>
                                            <p:strVal val="#ppt_w"/>
                                          </p:val>
                                        </p:tav>
                                      </p:tavLst>
                                    </p:anim>
                                    <p:anim calcmode="lin" valueType="num">
                                      <p:cBhvr>
                                        <p:cTn id="27" dur="1000" fill="hold"/>
                                        <p:tgtEl>
                                          <p:spTgt spid="53306"/>
                                        </p:tgtEl>
                                        <p:attrNameLst>
                                          <p:attrName>ppt_h</p:attrName>
                                        </p:attrNameLst>
                                      </p:cBhvr>
                                      <p:tavLst>
                                        <p:tav tm="0">
                                          <p:val>
                                            <p:fltVal val="0"/>
                                          </p:val>
                                        </p:tav>
                                        <p:tav tm="100000">
                                          <p:val>
                                            <p:strVal val="#ppt_h"/>
                                          </p:val>
                                        </p:tav>
                                      </p:tavLst>
                                    </p:anim>
                                    <p:anim calcmode="lin" valueType="num">
                                      <p:cBhvr>
                                        <p:cTn id="28" dur="1000" fill="hold"/>
                                        <p:tgtEl>
                                          <p:spTgt spid="53306"/>
                                        </p:tgtEl>
                                        <p:attrNameLst>
                                          <p:attrName>style.rotation</p:attrName>
                                        </p:attrNameLst>
                                      </p:cBhvr>
                                      <p:tavLst>
                                        <p:tav tm="0">
                                          <p:val>
                                            <p:fltVal val="90"/>
                                          </p:val>
                                        </p:tav>
                                        <p:tav tm="100000">
                                          <p:val>
                                            <p:fltVal val="0"/>
                                          </p:val>
                                        </p:tav>
                                      </p:tavLst>
                                    </p:anim>
                                    <p:animEffect transition="in" filter="fade">
                                      <p:cBhvr>
                                        <p:cTn id="29" dur="1000"/>
                                        <p:tgtEl>
                                          <p:spTgt spid="53306"/>
                                        </p:tgtEl>
                                      </p:cBhvr>
                                    </p:animEffect>
                                  </p:childTnLst>
                                </p:cTn>
                              </p:par>
                            </p:childTnLst>
                          </p:cTn>
                        </p:par>
                        <p:par>
                          <p:cTn id="30" fill="hold">
                            <p:stCondLst>
                              <p:cond delay="9000"/>
                            </p:stCondLst>
                            <p:childTnLst>
                              <p:par>
                                <p:cTn id="31" presetID="42" presetClass="entr" presetSubtype="0" fill="hold" nodeType="afterEffect">
                                  <p:stCondLst>
                                    <p:cond delay="0"/>
                                  </p:stCondLst>
                                  <p:childTnLst>
                                    <p:set>
                                      <p:cBhvr>
                                        <p:cTn id="32" dur="1" fill="hold">
                                          <p:stCondLst>
                                            <p:cond delay="0"/>
                                          </p:stCondLst>
                                        </p:cTn>
                                        <p:tgtEl>
                                          <p:spTgt spid="53295"/>
                                        </p:tgtEl>
                                        <p:attrNameLst>
                                          <p:attrName>style.visibility</p:attrName>
                                        </p:attrNameLst>
                                      </p:cBhvr>
                                      <p:to>
                                        <p:strVal val="visible"/>
                                      </p:to>
                                    </p:set>
                                    <p:animEffect transition="in" filter="fade">
                                      <p:cBhvr>
                                        <p:cTn id="33" dur="1250"/>
                                        <p:tgtEl>
                                          <p:spTgt spid="53295"/>
                                        </p:tgtEl>
                                      </p:cBhvr>
                                    </p:animEffect>
                                    <p:anim calcmode="lin" valueType="num">
                                      <p:cBhvr>
                                        <p:cTn id="34" dur="1250" fill="hold"/>
                                        <p:tgtEl>
                                          <p:spTgt spid="53295"/>
                                        </p:tgtEl>
                                        <p:attrNameLst>
                                          <p:attrName>ppt_x</p:attrName>
                                        </p:attrNameLst>
                                      </p:cBhvr>
                                      <p:tavLst>
                                        <p:tav tm="0">
                                          <p:val>
                                            <p:strVal val="#ppt_x"/>
                                          </p:val>
                                        </p:tav>
                                        <p:tav tm="100000">
                                          <p:val>
                                            <p:strVal val="#ppt_x"/>
                                          </p:val>
                                        </p:tav>
                                      </p:tavLst>
                                    </p:anim>
                                    <p:anim calcmode="lin" valueType="num">
                                      <p:cBhvr>
                                        <p:cTn id="35" dur="1250" fill="hold"/>
                                        <p:tgtEl>
                                          <p:spTgt spid="53295"/>
                                        </p:tgtEl>
                                        <p:attrNameLst>
                                          <p:attrName>ppt_y</p:attrName>
                                        </p:attrNameLst>
                                      </p:cBhvr>
                                      <p:tavLst>
                                        <p:tav tm="0">
                                          <p:val>
                                            <p:strVal val="#ppt_y+.1"/>
                                          </p:val>
                                        </p:tav>
                                        <p:tav tm="100000">
                                          <p:val>
                                            <p:strVal val="#ppt_y"/>
                                          </p:val>
                                        </p:tav>
                                      </p:tavLst>
                                    </p:anim>
                                  </p:childTnLst>
                                </p:cTn>
                              </p:par>
                            </p:childTnLst>
                          </p:cTn>
                        </p:par>
                        <p:par>
                          <p:cTn id="36" fill="hold">
                            <p:stCondLst>
                              <p:cond delay="10250"/>
                            </p:stCondLst>
                            <p:childTnLst>
                              <p:par>
                                <p:cTn id="37" presetID="21" presetClass="entr" presetSubtype="1" fill="hold" nodeType="afterEffect">
                                  <p:stCondLst>
                                    <p:cond delay="0"/>
                                  </p:stCondLst>
                                  <p:childTnLst>
                                    <p:set>
                                      <p:cBhvr>
                                        <p:cTn id="38" dur="1" fill="hold">
                                          <p:stCondLst>
                                            <p:cond delay="0"/>
                                          </p:stCondLst>
                                        </p:cTn>
                                        <p:tgtEl>
                                          <p:spTgt spid="53288"/>
                                        </p:tgtEl>
                                        <p:attrNameLst>
                                          <p:attrName>style.visibility</p:attrName>
                                        </p:attrNameLst>
                                      </p:cBhvr>
                                      <p:to>
                                        <p:strVal val="visible"/>
                                      </p:to>
                                    </p:set>
                                    <p:animEffect transition="in" filter="wheel(1)">
                                      <p:cBhvr>
                                        <p:cTn id="39" dur="2000"/>
                                        <p:tgtEl>
                                          <p:spTgt spid="53288"/>
                                        </p:tgtEl>
                                      </p:cBhvr>
                                    </p:animEffect>
                                  </p:childTnLst>
                                </p:cTn>
                              </p:par>
                            </p:childTnLst>
                          </p:cTn>
                        </p:par>
                        <p:par>
                          <p:cTn id="40" fill="hold">
                            <p:stCondLst>
                              <p:cond delay="12250"/>
                            </p:stCondLst>
                            <p:childTnLst>
                              <p:par>
                                <p:cTn id="41" presetID="45" presetClass="entr" presetSubtype="0" fill="hold" nodeType="afterEffect">
                                  <p:stCondLst>
                                    <p:cond delay="0"/>
                                  </p:stCondLst>
                                  <p:childTnLst>
                                    <p:set>
                                      <p:cBhvr>
                                        <p:cTn id="42" dur="1" fill="hold">
                                          <p:stCondLst>
                                            <p:cond delay="0"/>
                                          </p:stCondLst>
                                        </p:cTn>
                                        <p:tgtEl>
                                          <p:spTgt spid="53288"/>
                                        </p:tgtEl>
                                        <p:attrNameLst>
                                          <p:attrName>style.visibility</p:attrName>
                                        </p:attrNameLst>
                                      </p:cBhvr>
                                      <p:to>
                                        <p:strVal val="visible"/>
                                      </p:to>
                                    </p:set>
                                    <p:animEffect transition="in" filter="fade">
                                      <p:cBhvr>
                                        <p:cTn id="43" dur="2000"/>
                                        <p:tgtEl>
                                          <p:spTgt spid="53288"/>
                                        </p:tgtEl>
                                      </p:cBhvr>
                                    </p:animEffect>
                                    <p:anim calcmode="lin" valueType="num">
                                      <p:cBhvr>
                                        <p:cTn id="44" dur="2000" fill="hold"/>
                                        <p:tgtEl>
                                          <p:spTgt spid="53288"/>
                                        </p:tgtEl>
                                        <p:attrNameLst>
                                          <p:attrName>ppt_w</p:attrName>
                                        </p:attrNameLst>
                                      </p:cBhvr>
                                      <p:tavLst>
                                        <p:tav tm="0" fmla="#ppt_w*sin(2.5*pi*$)">
                                          <p:val>
                                            <p:fltVal val="0"/>
                                          </p:val>
                                        </p:tav>
                                        <p:tav tm="100000">
                                          <p:val>
                                            <p:fltVal val="1"/>
                                          </p:val>
                                        </p:tav>
                                      </p:tavLst>
                                    </p:anim>
                                    <p:anim calcmode="lin" valueType="num">
                                      <p:cBhvr>
                                        <p:cTn id="45" dur="2000" fill="hold"/>
                                        <p:tgtEl>
                                          <p:spTgt spid="532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0"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219501" y="993247"/>
            <a:ext cx="6410517" cy="1325563"/>
          </a:xfrm>
        </p:spPr>
        <p:txBody>
          <a:bodyPr/>
          <a:lstStyle/>
          <a:p>
            <a:pPr rtl="1"/>
            <a:r>
              <a:rPr lang="ar-DZ" sz="2400" dirty="0"/>
              <a:t>أهمية استخدام تكنولوجيا الاعلام والاتصال  في التعليم و التعلم</a:t>
            </a:r>
            <a:endParaRPr lang="fr-FR" sz="2400" dirty="0"/>
          </a:p>
        </p:txBody>
      </p:sp>
      <p:sp>
        <p:nvSpPr>
          <p:cNvPr id="53251" name="Rectangle 3"/>
          <p:cNvSpPr>
            <a:spLocks noChangeArrowheads="1"/>
          </p:cNvSpPr>
          <p:nvPr/>
        </p:nvSpPr>
        <p:spPr bwMode="gray">
          <a:xfrm>
            <a:off x="0" y="2801939"/>
            <a:ext cx="12192000" cy="53975"/>
          </a:xfrm>
          <a:prstGeom prst="rect">
            <a:avLst/>
          </a:prstGeom>
          <a:gradFill rotWithShape="1">
            <a:gsLst>
              <a:gs pos="0">
                <a:srgbClr val="808080"/>
              </a:gs>
              <a:gs pos="100000">
                <a:srgbClr val="808080">
                  <a:gamma/>
                  <a:tint val="15294"/>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fr-FR"/>
          </a:p>
        </p:txBody>
      </p:sp>
      <p:sp>
        <p:nvSpPr>
          <p:cNvPr id="53252" name="Rectangle 4"/>
          <p:cNvSpPr>
            <a:spLocks noChangeArrowheads="1"/>
          </p:cNvSpPr>
          <p:nvPr/>
        </p:nvSpPr>
        <p:spPr bwMode="gray">
          <a:xfrm>
            <a:off x="0" y="2854326"/>
            <a:ext cx="12192000" cy="142875"/>
          </a:xfrm>
          <a:prstGeom prst="rect">
            <a:avLst/>
          </a:prstGeom>
          <a:gradFill rotWithShape="1">
            <a:gsLst>
              <a:gs pos="0">
                <a:srgbClr val="5F5F5F">
                  <a:gamma/>
                  <a:tint val="30196"/>
                  <a:invGamma/>
                </a:srgbClr>
              </a:gs>
              <a:gs pos="100000">
                <a:srgbClr val="5F5F5F"/>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fr-FR"/>
          </a:p>
        </p:txBody>
      </p:sp>
      <p:grpSp>
        <p:nvGrpSpPr>
          <p:cNvPr id="53288" name="Group 40"/>
          <p:cNvGrpSpPr>
            <a:grpSpLocks/>
          </p:cNvGrpSpPr>
          <p:nvPr/>
        </p:nvGrpSpPr>
        <p:grpSpPr bwMode="auto">
          <a:xfrm rot="3877067">
            <a:off x="7945050" y="3615555"/>
            <a:ext cx="2503487" cy="1299633"/>
            <a:chOff x="2290" y="2725"/>
            <a:chExt cx="1832" cy="713"/>
          </a:xfrm>
        </p:grpSpPr>
        <p:grpSp>
          <p:nvGrpSpPr>
            <p:cNvPr id="53289" name="Group 41"/>
            <p:cNvGrpSpPr>
              <a:grpSpLocks/>
            </p:cNvGrpSpPr>
            <p:nvPr/>
          </p:nvGrpSpPr>
          <p:grpSpPr bwMode="auto">
            <a:xfrm>
              <a:off x="2290" y="3030"/>
              <a:ext cx="1832" cy="408"/>
              <a:chOff x="2290" y="3030"/>
              <a:chExt cx="1832" cy="408"/>
            </a:xfrm>
          </p:grpSpPr>
          <p:sp>
            <p:nvSpPr>
              <p:cNvPr id="53290" name="Freeform 42"/>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92D05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291" name="Freeform 43"/>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nvGrpSpPr>
            <p:cNvPr id="53292" name="Group 44"/>
            <p:cNvGrpSpPr>
              <a:grpSpLocks/>
            </p:cNvGrpSpPr>
            <p:nvPr/>
          </p:nvGrpSpPr>
          <p:grpSpPr bwMode="auto">
            <a:xfrm flipV="1">
              <a:off x="2290" y="2725"/>
              <a:ext cx="1406" cy="313"/>
              <a:chOff x="2290" y="3030"/>
              <a:chExt cx="1832" cy="408"/>
            </a:xfrm>
          </p:grpSpPr>
          <p:sp>
            <p:nvSpPr>
              <p:cNvPr id="53293" name="Freeform 45"/>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00B05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294" name="Freeform 46"/>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grpSp>
        <p:nvGrpSpPr>
          <p:cNvPr id="53295" name="Group 47"/>
          <p:cNvGrpSpPr>
            <a:grpSpLocks/>
          </p:cNvGrpSpPr>
          <p:nvPr/>
        </p:nvGrpSpPr>
        <p:grpSpPr bwMode="auto">
          <a:xfrm rot="1076156">
            <a:off x="6800101" y="2255839"/>
            <a:ext cx="1792816" cy="1092200"/>
            <a:chOff x="2789" y="1735"/>
            <a:chExt cx="847" cy="688"/>
          </a:xfrm>
        </p:grpSpPr>
        <p:sp>
          <p:nvSpPr>
            <p:cNvPr id="53296" name="Oval 48"/>
            <p:cNvSpPr>
              <a:spLocks noChangeArrowheads="1"/>
            </p:cNvSpPr>
            <p:nvPr/>
          </p:nvSpPr>
          <p:spPr bwMode="gray">
            <a:xfrm>
              <a:off x="2789" y="1915"/>
              <a:ext cx="123" cy="327"/>
            </a:xfrm>
            <a:prstGeom prst="ellipse">
              <a:avLst/>
            </a:prstGeom>
            <a:gradFill rotWithShape="1">
              <a:gsLst>
                <a:gs pos="0">
                  <a:srgbClr val="83A6A7">
                    <a:gamma/>
                    <a:tint val="0"/>
                    <a:invGamma/>
                  </a:srgbClr>
                </a:gs>
                <a:gs pos="50000">
                  <a:srgbClr val="83A6A7"/>
                </a:gs>
                <a:gs pos="100000">
                  <a:srgbClr val="83A6A7">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297" name="Oval 49"/>
            <p:cNvSpPr>
              <a:spLocks noChangeArrowheads="1"/>
            </p:cNvSpPr>
            <p:nvPr/>
          </p:nvSpPr>
          <p:spPr bwMode="gray">
            <a:xfrm>
              <a:off x="2789" y="1915"/>
              <a:ext cx="123" cy="327"/>
            </a:xfrm>
            <a:prstGeom prst="ellipse">
              <a:avLst/>
            </a:prstGeom>
            <a:solidFill>
              <a:schemeClr val="accent2">
                <a:lumMod val="75000"/>
              </a:schemeClr>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298" name="Oval 50"/>
            <p:cNvSpPr>
              <a:spLocks noChangeArrowheads="1"/>
            </p:cNvSpPr>
            <p:nvPr/>
          </p:nvSpPr>
          <p:spPr bwMode="gray">
            <a:xfrm>
              <a:off x="2849" y="1914"/>
              <a:ext cx="787" cy="327"/>
            </a:xfrm>
            <a:prstGeom prst="ellipse">
              <a:avLst/>
            </a:prstGeom>
            <a:gradFill rotWithShape="1">
              <a:gsLst>
                <a:gs pos="0">
                  <a:srgbClr val="83A6A7">
                    <a:gamma/>
                    <a:shade val="54118"/>
                    <a:invGamma/>
                  </a:srgbClr>
                </a:gs>
                <a:gs pos="50000">
                  <a:srgbClr val="83A6A7"/>
                </a:gs>
                <a:gs pos="100000">
                  <a:srgbClr val="83A6A7">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299" name="Oval 51"/>
            <p:cNvSpPr>
              <a:spLocks noChangeArrowheads="1"/>
            </p:cNvSpPr>
            <p:nvPr/>
          </p:nvSpPr>
          <p:spPr bwMode="gray">
            <a:xfrm>
              <a:off x="2849" y="1916"/>
              <a:ext cx="787" cy="327"/>
            </a:xfrm>
            <a:prstGeom prst="ellipse">
              <a:avLst/>
            </a:prstGeom>
            <a:gradFill rotWithShape="1">
              <a:gsLst>
                <a:gs pos="0">
                  <a:srgbClr val="83A6A7">
                    <a:gamma/>
                    <a:shade val="63529"/>
                    <a:invGamma/>
                  </a:srgbClr>
                </a:gs>
                <a:gs pos="100000">
                  <a:srgbClr val="83A6A7">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00" name="Oval 52"/>
            <p:cNvSpPr>
              <a:spLocks noChangeArrowheads="1"/>
            </p:cNvSpPr>
            <p:nvPr/>
          </p:nvSpPr>
          <p:spPr bwMode="gray">
            <a:xfrm>
              <a:off x="2888" y="1915"/>
              <a:ext cx="709" cy="327"/>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grpSp>
          <p:nvGrpSpPr>
            <p:cNvPr id="53301" name="Group 53"/>
            <p:cNvGrpSpPr>
              <a:grpSpLocks/>
            </p:cNvGrpSpPr>
            <p:nvPr/>
          </p:nvGrpSpPr>
          <p:grpSpPr bwMode="auto">
            <a:xfrm>
              <a:off x="2899" y="1735"/>
              <a:ext cx="687" cy="688"/>
              <a:chOff x="4166" y="1706"/>
              <a:chExt cx="1252" cy="1252"/>
            </a:xfrm>
          </p:grpSpPr>
          <p:sp>
            <p:nvSpPr>
              <p:cNvPr id="53302" name="Oval 54"/>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3" name="Oval 55"/>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4" name="Oval 56"/>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05" name="Oval 57"/>
              <p:cNvSpPr>
                <a:spLocks noChangeArrowheads="1"/>
              </p:cNvSpPr>
              <p:nvPr/>
            </p:nvSpPr>
            <p:spPr bwMode="gray">
              <a:xfrm>
                <a:off x="4263" y="1757"/>
                <a:ext cx="1033" cy="926"/>
              </a:xfrm>
              <a:prstGeom prst="ellipse">
                <a:avLst/>
              </a:prstGeom>
              <a:solidFill>
                <a:schemeClr val="accent3">
                  <a:lumMod val="75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anchor="ctr"/>
              <a:lstStyle/>
              <a:p>
                <a:r>
                  <a:rPr lang="ar-DZ" sz="1600" b="1" dirty="0">
                    <a:cs typeface="Bader" pitchFamily="2" charset="-78"/>
                  </a:rPr>
                  <a:t>بالنسبة</a:t>
                </a:r>
                <a:endParaRPr lang="fr-FR" sz="1600" b="1" dirty="0">
                  <a:cs typeface="Bader" pitchFamily="2" charset="-78"/>
                </a:endParaRPr>
              </a:p>
            </p:txBody>
          </p:sp>
        </p:grpSp>
      </p:grpSp>
      <p:grpSp>
        <p:nvGrpSpPr>
          <p:cNvPr id="53306" name="Group 58"/>
          <p:cNvGrpSpPr>
            <a:grpSpLocks/>
          </p:cNvGrpSpPr>
          <p:nvPr/>
        </p:nvGrpSpPr>
        <p:grpSpPr bwMode="auto">
          <a:xfrm rot="3877067">
            <a:off x="2782444" y="3698346"/>
            <a:ext cx="2503487" cy="1299633"/>
            <a:chOff x="2290" y="2725"/>
            <a:chExt cx="1832" cy="713"/>
          </a:xfrm>
        </p:grpSpPr>
        <p:grpSp>
          <p:nvGrpSpPr>
            <p:cNvPr id="53307" name="Group 59"/>
            <p:cNvGrpSpPr>
              <a:grpSpLocks/>
            </p:cNvGrpSpPr>
            <p:nvPr/>
          </p:nvGrpSpPr>
          <p:grpSpPr bwMode="auto">
            <a:xfrm>
              <a:off x="2290" y="3030"/>
              <a:ext cx="1832" cy="408"/>
              <a:chOff x="2290" y="3030"/>
              <a:chExt cx="1832" cy="408"/>
            </a:xfrm>
          </p:grpSpPr>
          <p:sp>
            <p:nvSpPr>
              <p:cNvPr id="53308" name="Freeform 60"/>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608788"/>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309" name="Freeform 61"/>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nvGrpSpPr>
            <p:cNvPr id="53310" name="Group 62"/>
            <p:cNvGrpSpPr>
              <a:grpSpLocks/>
            </p:cNvGrpSpPr>
            <p:nvPr/>
          </p:nvGrpSpPr>
          <p:grpSpPr bwMode="auto">
            <a:xfrm flipV="1">
              <a:off x="2290" y="2725"/>
              <a:ext cx="1406" cy="313"/>
              <a:chOff x="2290" y="3030"/>
              <a:chExt cx="1832" cy="408"/>
            </a:xfrm>
          </p:grpSpPr>
          <p:sp>
            <p:nvSpPr>
              <p:cNvPr id="53311" name="Freeform 63"/>
              <p:cNvSpPr>
                <a:spLocks/>
              </p:cNvSpPr>
              <p:nvPr/>
            </p:nvSpPr>
            <p:spPr bwMode="gray">
              <a:xfrm>
                <a:off x="2290" y="3030"/>
                <a:ext cx="1832" cy="408"/>
              </a:xfrm>
              <a:custGeom>
                <a:avLst/>
                <a:gdLst>
                  <a:gd name="T0" fmla="*/ 1832 w 1832"/>
                  <a:gd name="T1" fmla="*/ 32 h 408"/>
                  <a:gd name="T2" fmla="*/ 1830 w 1832"/>
                  <a:gd name="T3" fmla="*/ 66 h 408"/>
                  <a:gd name="T4" fmla="*/ 1814 w 1832"/>
                  <a:gd name="T5" fmla="*/ 128 h 408"/>
                  <a:gd name="T6" fmla="*/ 1788 w 1832"/>
                  <a:gd name="T7" fmla="*/ 188 h 408"/>
                  <a:gd name="T8" fmla="*/ 1754 w 1832"/>
                  <a:gd name="T9" fmla="*/ 240 h 408"/>
                  <a:gd name="T10" fmla="*/ 1712 w 1832"/>
                  <a:gd name="T11" fmla="*/ 288 h 408"/>
                  <a:gd name="T12" fmla="*/ 1664 w 1832"/>
                  <a:gd name="T13" fmla="*/ 330 h 408"/>
                  <a:gd name="T14" fmla="*/ 1610 w 1832"/>
                  <a:gd name="T15" fmla="*/ 362 h 408"/>
                  <a:gd name="T16" fmla="*/ 1550 w 1832"/>
                  <a:gd name="T17" fmla="*/ 388 h 408"/>
                  <a:gd name="T18" fmla="*/ 1486 w 1832"/>
                  <a:gd name="T19" fmla="*/ 402 h 408"/>
                  <a:gd name="T20" fmla="*/ 1418 w 1832"/>
                  <a:gd name="T21" fmla="*/ 408 h 408"/>
                  <a:gd name="T22" fmla="*/ 0 w 1832"/>
                  <a:gd name="T23" fmla="*/ 408 h 408"/>
                  <a:gd name="T24" fmla="*/ 0 w 1832"/>
                  <a:gd name="T25" fmla="*/ 0 h 408"/>
                  <a:gd name="T26" fmla="*/ 1832 w 1832"/>
                  <a:gd name="T27" fmla="*/ 0 h 408"/>
                  <a:gd name="T28" fmla="*/ 1832 w 1832"/>
                  <a:gd name="T29" fmla="*/ 32 h 408"/>
                  <a:gd name="T30" fmla="*/ 1832 w 1832"/>
                  <a:gd name="T31"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2" h="408">
                    <a:moveTo>
                      <a:pt x="1832" y="32"/>
                    </a:moveTo>
                    <a:lnTo>
                      <a:pt x="1830" y="66"/>
                    </a:lnTo>
                    <a:lnTo>
                      <a:pt x="1814" y="128"/>
                    </a:lnTo>
                    <a:lnTo>
                      <a:pt x="1788" y="188"/>
                    </a:lnTo>
                    <a:lnTo>
                      <a:pt x="1754" y="240"/>
                    </a:lnTo>
                    <a:lnTo>
                      <a:pt x="1712" y="288"/>
                    </a:lnTo>
                    <a:lnTo>
                      <a:pt x="1664" y="330"/>
                    </a:lnTo>
                    <a:lnTo>
                      <a:pt x="1610" y="362"/>
                    </a:lnTo>
                    <a:lnTo>
                      <a:pt x="1550" y="388"/>
                    </a:lnTo>
                    <a:lnTo>
                      <a:pt x="1486" y="402"/>
                    </a:lnTo>
                    <a:lnTo>
                      <a:pt x="1418" y="408"/>
                    </a:lnTo>
                    <a:lnTo>
                      <a:pt x="0" y="408"/>
                    </a:lnTo>
                    <a:lnTo>
                      <a:pt x="0" y="0"/>
                    </a:lnTo>
                    <a:lnTo>
                      <a:pt x="1832" y="0"/>
                    </a:lnTo>
                    <a:lnTo>
                      <a:pt x="1832" y="32"/>
                    </a:lnTo>
                    <a:lnTo>
                      <a:pt x="1832" y="32"/>
                    </a:lnTo>
                    <a:close/>
                  </a:path>
                </a:pathLst>
              </a:custGeom>
              <a:solidFill>
                <a:srgbClr val="98B5B6"/>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lstStyle/>
              <a:p>
                <a:endParaRPr lang="fr-FR"/>
              </a:p>
            </p:txBody>
          </p:sp>
          <p:sp>
            <p:nvSpPr>
              <p:cNvPr id="53312" name="Freeform 64"/>
              <p:cNvSpPr>
                <a:spLocks/>
              </p:cNvSpPr>
              <p:nvPr/>
            </p:nvSpPr>
            <p:spPr bwMode="gray">
              <a:xfrm>
                <a:off x="3810" y="3058"/>
                <a:ext cx="288" cy="334"/>
              </a:xfrm>
              <a:custGeom>
                <a:avLst/>
                <a:gdLst>
                  <a:gd name="T0" fmla="*/ 288 w 288"/>
                  <a:gd name="T1" fmla="*/ 0 h 334"/>
                  <a:gd name="T2" fmla="*/ 284 w 288"/>
                  <a:gd name="T3" fmla="*/ 52 h 334"/>
                  <a:gd name="T4" fmla="*/ 272 w 288"/>
                  <a:gd name="T5" fmla="*/ 98 h 334"/>
                  <a:gd name="T6" fmla="*/ 254 w 288"/>
                  <a:gd name="T7" fmla="*/ 140 h 334"/>
                  <a:gd name="T8" fmla="*/ 230 w 288"/>
                  <a:gd name="T9" fmla="*/ 176 h 334"/>
                  <a:gd name="T10" fmla="*/ 204 w 288"/>
                  <a:gd name="T11" fmla="*/ 208 h 334"/>
                  <a:gd name="T12" fmla="*/ 174 w 288"/>
                  <a:gd name="T13" fmla="*/ 238 h 334"/>
                  <a:gd name="T14" fmla="*/ 144 w 288"/>
                  <a:gd name="T15" fmla="*/ 262 h 334"/>
                  <a:gd name="T16" fmla="*/ 112 w 288"/>
                  <a:gd name="T17" fmla="*/ 282 h 334"/>
                  <a:gd name="T18" fmla="*/ 84 w 288"/>
                  <a:gd name="T19" fmla="*/ 298 h 334"/>
                  <a:gd name="T20" fmla="*/ 56 w 288"/>
                  <a:gd name="T21" fmla="*/ 312 h 334"/>
                  <a:gd name="T22" fmla="*/ 34 w 288"/>
                  <a:gd name="T23" fmla="*/ 322 h 334"/>
                  <a:gd name="T24" fmla="*/ 16 w 288"/>
                  <a:gd name="T25" fmla="*/ 328 h 334"/>
                  <a:gd name="T26" fmla="*/ 4 w 288"/>
                  <a:gd name="T27" fmla="*/ 332 h 334"/>
                  <a:gd name="T28" fmla="*/ 0 w 288"/>
                  <a:gd name="T29" fmla="*/ 334 h 334"/>
                  <a:gd name="T30" fmla="*/ 4 w 288"/>
                  <a:gd name="T31" fmla="*/ 332 h 334"/>
                  <a:gd name="T32" fmla="*/ 16 w 288"/>
                  <a:gd name="T33" fmla="*/ 326 h 334"/>
                  <a:gd name="T34" fmla="*/ 34 w 288"/>
                  <a:gd name="T35" fmla="*/ 318 h 334"/>
                  <a:gd name="T36" fmla="*/ 56 w 288"/>
                  <a:gd name="T37" fmla="*/ 304 h 334"/>
                  <a:gd name="T38" fmla="*/ 84 w 288"/>
                  <a:gd name="T39" fmla="*/ 288 h 334"/>
                  <a:gd name="T40" fmla="*/ 112 w 288"/>
                  <a:gd name="T41" fmla="*/ 266 h 334"/>
                  <a:gd name="T42" fmla="*/ 142 w 288"/>
                  <a:gd name="T43" fmla="*/ 242 h 334"/>
                  <a:gd name="T44" fmla="*/ 170 w 288"/>
                  <a:gd name="T45" fmla="*/ 212 h 334"/>
                  <a:gd name="T46" fmla="*/ 196 w 288"/>
                  <a:gd name="T47" fmla="*/ 180 h 334"/>
                  <a:gd name="T48" fmla="*/ 220 w 288"/>
                  <a:gd name="T49" fmla="*/ 142 h 334"/>
                  <a:gd name="T50" fmla="*/ 238 w 288"/>
                  <a:gd name="T51" fmla="*/ 100 h 334"/>
                  <a:gd name="T52" fmla="*/ 250 w 288"/>
                  <a:gd name="T53" fmla="*/ 54 h 334"/>
                  <a:gd name="T54" fmla="*/ 254 w 288"/>
                  <a:gd name="T55" fmla="*/ 2 h 334"/>
                  <a:gd name="T56" fmla="*/ 288 w 288"/>
                  <a:gd name="T5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334">
                    <a:moveTo>
                      <a:pt x="288" y="0"/>
                    </a:moveTo>
                    <a:lnTo>
                      <a:pt x="284" y="52"/>
                    </a:lnTo>
                    <a:lnTo>
                      <a:pt x="272" y="98"/>
                    </a:lnTo>
                    <a:lnTo>
                      <a:pt x="254" y="140"/>
                    </a:lnTo>
                    <a:lnTo>
                      <a:pt x="230" y="176"/>
                    </a:lnTo>
                    <a:lnTo>
                      <a:pt x="204" y="208"/>
                    </a:lnTo>
                    <a:lnTo>
                      <a:pt x="174" y="238"/>
                    </a:lnTo>
                    <a:lnTo>
                      <a:pt x="144" y="262"/>
                    </a:lnTo>
                    <a:lnTo>
                      <a:pt x="112" y="282"/>
                    </a:lnTo>
                    <a:lnTo>
                      <a:pt x="84" y="298"/>
                    </a:lnTo>
                    <a:lnTo>
                      <a:pt x="56" y="312"/>
                    </a:lnTo>
                    <a:lnTo>
                      <a:pt x="34" y="322"/>
                    </a:lnTo>
                    <a:lnTo>
                      <a:pt x="16" y="328"/>
                    </a:lnTo>
                    <a:lnTo>
                      <a:pt x="4" y="332"/>
                    </a:lnTo>
                    <a:lnTo>
                      <a:pt x="0" y="334"/>
                    </a:lnTo>
                    <a:lnTo>
                      <a:pt x="4" y="332"/>
                    </a:lnTo>
                    <a:lnTo>
                      <a:pt x="16" y="326"/>
                    </a:lnTo>
                    <a:lnTo>
                      <a:pt x="34" y="318"/>
                    </a:lnTo>
                    <a:lnTo>
                      <a:pt x="56" y="304"/>
                    </a:lnTo>
                    <a:lnTo>
                      <a:pt x="84" y="288"/>
                    </a:lnTo>
                    <a:lnTo>
                      <a:pt x="112" y="266"/>
                    </a:lnTo>
                    <a:lnTo>
                      <a:pt x="142" y="242"/>
                    </a:lnTo>
                    <a:lnTo>
                      <a:pt x="170" y="212"/>
                    </a:lnTo>
                    <a:lnTo>
                      <a:pt x="196" y="180"/>
                    </a:lnTo>
                    <a:lnTo>
                      <a:pt x="220" y="142"/>
                    </a:lnTo>
                    <a:lnTo>
                      <a:pt x="238" y="100"/>
                    </a:lnTo>
                    <a:lnTo>
                      <a:pt x="250" y="54"/>
                    </a:lnTo>
                    <a:lnTo>
                      <a:pt x="254" y="2"/>
                    </a:lnTo>
                    <a:lnTo>
                      <a:pt x="288" y="0"/>
                    </a:lnTo>
                    <a:close/>
                  </a:path>
                </a:pathLst>
              </a:custGeom>
              <a:solidFill>
                <a:srgbClr val="FFFFFF">
                  <a:alpha val="49001"/>
                </a:srgbClr>
              </a:solidFill>
              <a:ln>
                <a:noFill/>
              </a:ln>
              <a:extLst>
                <a:ext uri="{91240B29-F687-4F45-9708-019B960494DF}">
                  <a14:hiddenLine xmlns:a14="http://schemas.microsoft.com/office/drawing/2010/main" w="0">
                    <a:solidFill>
                      <a:srgbClr val="FFFFFF"/>
                    </a:solidFill>
                    <a:prstDash val="solid"/>
                    <a:round/>
                    <a:headEnd/>
                    <a:tailEnd/>
                  </a14:hiddenLine>
                </a:ext>
              </a:extLst>
            </p:spPr>
            <p:txBody>
              <a:bodyPr/>
              <a:lstStyle/>
              <a:p>
                <a:endParaRPr lang="fr-FR"/>
              </a:p>
            </p:txBody>
          </p:sp>
        </p:grpSp>
      </p:grpSp>
      <p:grpSp>
        <p:nvGrpSpPr>
          <p:cNvPr id="53313" name="Group 65"/>
          <p:cNvGrpSpPr>
            <a:grpSpLocks/>
          </p:cNvGrpSpPr>
          <p:nvPr/>
        </p:nvGrpSpPr>
        <p:grpSpPr bwMode="auto">
          <a:xfrm rot="1376696">
            <a:off x="1695350" y="2317611"/>
            <a:ext cx="1792817" cy="1092200"/>
            <a:chOff x="2789" y="1735"/>
            <a:chExt cx="847" cy="688"/>
          </a:xfrm>
        </p:grpSpPr>
        <p:sp>
          <p:nvSpPr>
            <p:cNvPr id="53314" name="Oval 66"/>
            <p:cNvSpPr>
              <a:spLocks noChangeArrowheads="1"/>
            </p:cNvSpPr>
            <p:nvPr/>
          </p:nvSpPr>
          <p:spPr bwMode="gray">
            <a:xfrm>
              <a:off x="2789" y="1915"/>
              <a:ext cx="123" cy="327"/>
            </a:xfrm>
            <a:prstGeom prst="ellipse">
              <a:avLst/>
            </a:prstGeom>
            <a:gradFill rotWithShape="1">
              <a:gsLst>
                <a:gs pos="0">
                  <a:srgbClr val="83A6A7">
                    <a:gamma/>
                    <a:tint val="0"/>
                    <a:invGamma/>
                  </a:srgbClr>
                </a:gs>
                <a:gs pos="50000">
                  <a:srgbClr val="83A6A7"/>
                </a:gs>
                <a:gs pos="100000">
                  <a:srgbClr val="83A6A7">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315" name="Oval 67"/>
            <p:cNvSpPr>
              <a:spLocks noChangeArrowheads="1"/>
            </p:cNvSpPr>
            <p:nvPr/>
          </p:nvSpPr>
          <p:spPr bwMode="gray">
            <a:xfrm>
              <a:off x="2789" y="1915"/>
              <a:ext cx="123" cy="327"/>
            </a:xfrm>
            <a:prstGeom prst="ellipse">
              <a:avLst/>
            </a:prstGeom>
            <a:solidFill>
              <a:srgbClr val="FF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fr-FR"/>
            </a:p>
          </p:txBody>
        </p:sp>
        <p:sp>
          <p:nvSpPr>
            <p:cNvPr id="53316" name="Oval 68"/>
            <p:cNvSpPr>
              <a:spLocks noChangeArrowheads="1"/>
            </p:cNvSpPr>
            <p:nvPr/>
          </p:nvSpPr>
          <p:spPr bwMode="gray">
            <a:xfrm>
              <a:off x="2849" y="1914"/>
              <a:ext cx="787" cy="327"/>
            </a:xfrm>
            <a:prstGeom prst="ellipse">
              <a:avLst/>
            </a:prstGeom>
            <a:gradFill rotWithShape="1">
              <a:gsLst>
                <a:gs pos="0">
                  <a:srgbClr val="83A6A7">
                    <a:gamma/>
                    <a:shade val="54118"/>
                    <a:invGamma/>
                  </a:srgbClr>
                </a:gs>
                <a:gs pos="50000">
                  <a:srgbClr val="83A6A7"/>
                </a:gs>
                <a:gs pos="100000">
                  <a:srgbClr val="83A6A7">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17" name="Oval 69"/>
            <p:cNvSpPr>
              <a:spLocks noChangeArrowheads="1"/>
            </p:cNvSpPr>
            <p:nvPr/>
          </p:nvSpPr>
          <p:spPr bwMode="gray">
            <a:xfrm>
              <a:off x="2849" y="1916"/>
              <a:ext cx="787" cy="327"/>
            </a:xfrm>
            <a:prstGeom prst="ellipse">
              <a:avLst/>
            </a:prstGeom>
            <a:solidFill>
              <a:srgbClr val="92D05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sp>
          <p:nvSpPr>
            <p:cNvPr id="53318" name="Oval 70"/>
            <p:cNvSpPr>
              <a:spLocks noChangeArrowheads="1"/>
            </p:cNvSpPr>
            <p:nvPr/>
          </p:nvSpPr>
          <p:spPr bwMode="gray">
            <a:xfrm>
              <a:off x="2888" y="1915"/>
              <a:ext cx="709" cy="327"/>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fr-FR"/>
            </a:p>
          </p:txBody>
        </p:sp>
        <p:grpSp>
          <p:nvGrpSpPr>
            <p:cNvPr id="53319" name="Group 71"/>
            <p:cNvGrpSpPr>
              <a:grpSpLocks/>
            </p:cNvGrpSpPr>
            <p:nvPr/>
          </p:nvGrpSpPr>
          <p:grpSpPr bwMode="auto">
            <a:xfrm>
              <a:off x="2899" y="1735"/>
              <a:ext cx="687" cy="688"/>
              <a:chOff x="4166" y="1706"/>
              <a:chExt cx="1252" cy="1252"/>
            </a:xfrm>
          </p:grpSpPr>
          <p:sp>
            <p:nvSpPr>
              <p:cNvPr id="53320" name="Oval 72"/>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21" name="Oval 73"/>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53322" name="Oval 74"/>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anchor="ctr"/>
              <a:lstStyle/>
              <a:p>
                <a:r>
                  <a:rPr lang="ar-DZ" sz="2000" b="1" dirty="0">
                    <a:cs typeface="Al-Mothnna" pitchFamily="2" charset="-78"/>
                  </a:rPr>
                  <a:t>بالنسبة</a:t>
                </a:r>
                <a:endParaRPr lang="fr-FR" b="1" dirty="0">
                  <a:cs typeface="Al-Mothnna" pitchFamily="2" charset="-78"/>
                </a:endParaRPr>
              </a:p>
            </p:txBody>
          </p:sp>
          <p:sp>
            <p:nvSpPr>
              <p:cNvPr id="53323" name="Oval 75"/>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grpSp>
      </p:grpSp>
      <p:sp>
        <p:nvSpPr>
          <p:cNvPr id="53324" name="Text Box 76"/>
          <p:cNvSpPr txBox="1">
            <a:spLocks noChangeArrowheads="1"/>
          </p:cNvSpPr>
          <p:nvPr/>
        </p:nvSpPr>
        <p:spPr bwMode="gray">
          <a:xfrm rot="3925970">
            <a:off x="1886154" y="4111514"/>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dirty="0">
                <a:solidFill>
                  <a:schemeClr val="bg1"/>
                </a:solidFill>
              </a:rPr>
              <a:t>Your Text</a:t>
            </a:r>
          </a:p>
        </p:txBody>
      </p:sp>
      <p:sp>
        <p:nvSpPr>
          <p:cNvPr id="53325" name="Text Box 77"/>
          <p:cNvSpPr txBox="1">
            <a:spLocks noChangeArrowheads="1"/>
          </p:cNvSpPr>
          <p:nvPr/>
        </p:nvSpPr>
        <p:spPr bwMode="gray">
          <a:xfrm rot="3722429">
            <a:off x="3275333" y="4121538"/>
            <a:ext cx="9323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ar-DZ" sz="1600" b="1" dirty="0"/>
              <a:t>للمعلم</a:t>
            </a:r>
            <a:endParaRPr lang="en-US" sz="1600" b="1" dirty="0"/>
          </a:p>
        </p:txBody>
      </p:sp>
      <p:sp>
        <p:nvSpPr>
          <p:cNvPr id="53327" name="Text Box 79"/>
          <p:cNvSpPr txBox="1">
            <a:spLocks noChangeArrowheads="1"/>
          </p:cNvSpPr>
          <p:nvPr/>
        </p:nvSpPr>
        <p:spPr bwMode="gray">
          <a:xfrm rot="3750452">
            <a:off x="8309914" y="4036025"/>
            <a:ext cx="11320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eaLnBrk="0" hangingPunct="0"/>
            <a:r>
              <a:rPr lang="ar-DZ" b="1" dirty="0"/>
              <a:t>للمتعلم</a:t>
            </a:r>
            <a:endParaRPr lang="en-US" b="1" dirty="0"/>
          </a:p>
        </p:txBody>
      </p:sp>
      <p:sp>
        <p:nvSpPr>
          <p:cNvPr id="53330" name="Text Box 82"/>
          <p:cNvSpPr txBox="1">
            <a:spLocks noChangeArrowheads="1"/>
          </p:cNvSpPr>
          <p:nvPr/>
        </p:nvSpPr>
        <p:spPr bwMode="gray">
          <a:xfrm rot="3925970">
            <a:off x="9851481" y="4306858"/>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a:solidFill>
                  <a:schemeClr val="bg1"/>
                </a:solidFill>
              </a:rPr>
              <a:t>Your Text</a:t>
            </a:r>
          </a:p>
        </p:txBody>
      </p:sp>
      <p:sp>
        <p:nvSpPr>
          <p:cNvPr id="53332" name="Text Box 84"/>
          <p:cNvSpPr txBox="1">
            <a:spLocks noChangeArrowheads="1"/>
          </p:cNvSpPr>
          <p:nvPr/>
        </p:nvSpPr>
        <p:spPr bwMode="gray">
          <a:xfrm>
            <a:off x="9948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3" name="Text Box 85"/>
          <p:cNvSpPr txBox="1">
            <a:spLocks noChangeArrowheads="1"/>
          </p:cNvSpPr>
          <p:nvPr/>
        </p:nvSpPr>
        <p:spPr bwMode="gray">
          <a:xfrm>
            <a:off x="36491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4" name="Text Box 86"/>
          <p:cNvSpPr txBox="1">
            <a:spLocks noChangeArrowheads="1"/>
          </p:cNvSpPr>
          <p:nvPr/>
        </p:nvSpPr>
        <p:spPr bwMode="gray">
          <a:xfrm>
            <a:off x="62907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5" name="Text Box 87"/>
          <p:cNvSpPr txBox="1">
            <a:spLocks noChangeArrowheads="1"/>
          </p:cNvSpPr>
          <p:nvPr/>
        </p:nvSpPr>
        <p:spPr bwMode="gray">
          <a:xfrm>
            <a:off x="8940801" y="151288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sz="2400" b="1" dirty="0">
              <a:latin typeface="Verdana" pitchFamily="34" charset="0"/>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16</a:t>
            </a:fld>
            <a:endParaRPr lang="fr-FR"/>
          </a:p>
        </p:txBody>
      </p:sp>
      <p:sp>
        <p:nvSpPr>
          <p:cNvPr id="5" name="Rectangle 4"/>
          <p:cNvSpPr/>
          <p:nvPr/>
        </p:nvSpPr>
        <p:spPr>
          <a:xfrm>
            <a:off x="4811852" y="5674574"/>
            <a:ext cx="3586238" cy="369332"/>
          </a:xfrm>
          <a:prstGeom prst="rect">
            <a:avLst/>
          </a:prstGeom>
        </p:spPr>
        <p:txBody>
          <a:bodyPr wrap="none">
            <a:spAutoFit/>
          </a:bodyPr>
          <a:lstStyle/>
          <a:p>
            <a:r>
              <a:rPr lang="ar-DZ" dirty="0"/>
              <a:t>مناقشة أراء الأفواج و استخلاص أهم المميزات</a:t>
            </a:r>
            <a:endParaRPr lang="fr-FR" dirty="0"/>
          </a:p>
        </p:txBody>
      </p:sp>
      <p:sp>
        <p:nvSpPr>
          <p:cNvPr id="54" name="Titre 1">
            <a:extLst>
              <a:ext uri="{FF2B5EF4-FFF2-40B4-BE49-F238E27FC236}">
                <a16:creationId xmlns="" xmlns:a16="http://schemas.microsoft.com/office/drawing/2014/main" id="{E5A0873F-5203-4605-8522-17C720957AEA}"/>
              </a:ext>
            </a:extLst>
          </p:cNvPr>
          <p:cNvSpPr txBox="1">
            <a:spLocks/>
          </p:cNvSpPr>
          <p:nvPr/>
        </p:nvSpPr>
        <p:spPr>
          <a:xfrm>
            <a:off x="9608457" y="145143"/>
            <a:ext cx="2347022" cy="609600"/>
          </a:xfrm>
          <a:prstGeom prst="rect">
            <a:avLst/>
          </a:prstGeom>
          <a:solidFill>
            <a:schemeClr val="bg1">
              <a:lumMod val="85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05</a:t>
            </a:r>
            <a:r>
              <a:rPr lang="ar-DZ" b="1" dirty="0"/>
              <a:t>:</a:t>
            </a:r>
            <a:endParaRPr lang="fr-FR" b="1" dirty="0"/>
          </a:p>
        </p:txBody>
      </p:sp>
    </p:spTree>
    <p:extLst>
      <p:ext uri="{BB962C8B-B14F-4D97-AF65-F5344CB8AC3E}">
        <p14:creationId xmlns:p14="http://schemas.microsoft.com/office/powerpoint/2010/main" val="41350800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53250"/>
                                        </p:tgtEl>
                                      </p:cBhvr>
                                      <p:by x="150000" y="150000"/>
                                    </p:animScale>
                                  </p:childTnLst>
                                </p:cTn>
                              </p:par>
                            </p:childTnLst>
                          </p:cTn>
                        </p:par>
                        <p:par>
                          <p:cTn id="7" fill="hold">
                            <p:stCondLst>
                              <p:cond delay="2000"/>
                            </p:stCondLst>
                            <p:childTnLst>
                              <p:par>
                                <p:cTn id="8" presetID="45" presetClass="entr" presetSubtype="0" fill="hold" grpId="1" nodeType="afterEffect">
                                  <p:stCondLst>
                                    <p:cond delay="0"/>
                                  </p:stCondLst>
                                  <p:childTnLst>
                                    <p:set>
                                      <p:cBhvr>
                                        <p:cTn id="9" dur="1" fill="hold">
                                          <p:stCondLst>
                                            <p:cond delay="0"/>
                                          </p:stCondLst>
                                        </p:cTn>
                                        <p:tgtEl>
                                          <p:spTgt spid="53250"/>
                                        </p:tgtEl>
                                        <p:attrNameLst>
                                          <p:attrName>style.visibility</p:attrName>
                                        </p:attrNameLst>
                                      </p:cBhvr>
                                      <p:to>
                                        <p:strVal val="visible"/>
                                      </p:to>
                                    </p:set>
                                    <p:animEffect transition="in" filter="fade">
                                      <p:cBhvr>
                                        <p:cTn id="10" dur="2000"/>
                                        <p:tgtEl>
                                          <p:spTgt spid="53250"/>
                                        </p:tgtEl>
                                      </p:cBhvr>
                                    </p:animEffect>
                                    <p:anim calcmode="lin" valueType="num">
                                      <p:cBhvr>
                                        <p:cTn id="11" dur="2000" fill="hold"/>
                                        <p:tgtEl>
                                          <p:spTgt spid="53250"/>
                                        </p:tgtEl>
                                        <p:attrNameLst>
                                          <p:attrName>ppt_w</p:attrName>
                                        </p:attrNameLst>
                                      </p:cBhvr>
                                      <p:tavLst>
                                        <p:tav tm="0" fmla="#ppt_w*sin(2.5*pi*$)">
                                          <p:val>
                                            <p:fltVal val="0"/>
                                          </p:val>
                                        </p:tav>
                                        <p:tav tm="100000">
                                          <p:val>
                                            <p:fltVal val="1"/>
                                          </p:val>
                                        </p:tav>
                                      </p:tavLst>
                                    </p:anim>
                                    <p:anim calcmode="lin" valueType="num">
                                      <p:cBhvr>
                                        <p:cTn id="12" dur="2000" fill="hold"/>
                                        <p:tgtEl>
                                          <p:spTgt spid="53250"/>
                                        </p:tgtEl>
                                        <p:attrNameLst>
                                          <p:attrName>ppt_h</p:attrName>
                                        </p:attrNameLst>
                                      </p:cBhvr>
                                      <p:tavLst>
                                        <p:tav tm="0">
                                          <p:val>
                                            <p:strVal val="#ppt_h"/>
                                          </p:val>
                                        </p:tav>
                                        <p:tav tm="100000">
                                          <p:val>
                                            <p:strVal val="#ppt_h"/>
                                          </p:val>
                                        </p:tav>
                                      </p:tavLst>
                                    </p:anim>
                                  </p:childTnLst>
                                </p:cTn>
                              </p:par>
                            </p:childTnLst>
                          </p:cTn>
                        </p:par>
                        <p:par>
                          <p:cTn id="13" fill="hold">
                            <p:stCondLst>
                              <p:cond delay="4000"/>
                            </p:stCondLst>
                            <p:childTnLst>
                              <p:par>
                                <p:cTn id="14" presetID="21" presetClass="entr" presetSubtype="1" fill="hold" nodeType="afterEffect">
                                  <p:stCondLst>
                                    <p:cond delay="0"/>
                                  </p:stCondLst>
                                  <p:childTnLst>
                                    <p:set>
                                      <p:cBhvr>
                                        <p:cTn id="15" dur="1" fill="hold">
                                          <p:stCondLst>
                                            <p:cond delay="0"/>
                                          </p:stCondLst>
                                        </p:cTn>
                                        <p:tgtEl>
                                          <p:spTgt spid="53313"/>
                                        </p:tgtEl>
                                        <p:attrNameLst>
                                          <p:attrName>style.visibility</p:attrName>
                                        </p:attrNameLst>
                                      </p:cBhvr>
                                      <p:to>
                                        <p:strVal val="visible"/>
                                      </p:to>
                                    </p:set>
                                    <p:animEffect transition="in" filter="wheel(1)">
                                      <p:cBhvr>
                                        <p:cTn id="16" dur="2000"/>
                                        <p:tgtEl>
                                          <p:spTgt spid="53313"/>
                                        </p:tgtEl>
                                      </p:cBhvr>
                                    </p:animEffect>
                                  </p:childTnLst>
                                </p:cTn>
                              </p:par>
                            </p:childTnLst>
                          </p:cTn>
                        </p:par>
                        <p:par>
                          <p:cTn id="17" fill="hold">
                            <p:stCondLst>
                              <p:cond delay="6000"/>
                            </p:stCondLst>
                            <p:childTnLst>
                              <p:par>
                                <p:cTn id="18" presetID="45" presetClass="entr" presetSubtype="0" fill="hold" nodeType="afterEffect">
                                  <p:stCondLst>
                                    <p:cond delay="0"/>
                                  </p:stCondLst>
                                  <p:childTnLst>
                                    <p:set>
                                      <p:cBhvr>
                                        <p:cTn id="19" dur="1" fill="hold">
                                          <p:stCondLst>
                                            <p:cond delay="0"/>
                                          </p:stCondLst>
                                        </p:cTn>
                                        <p:tgtEl>
                                          <p:spTgt spid="53313"/>
                                        </p:tgtEl>
                                        <p:attrNameLst>
                                          <p:attrName>style.visibility</p:attrName>
                                        </p:attrNameLst>
                                      </p:cBhvr>
                                      <p:to>
                                        <p:strVal val="visible"/>
                                      </p:to>
                                    </p:set>
                                    <p:animEffect transition="in" filter="fade">
                                      <p:cBhvr>
                                        <p:cTn id="20" dur="2000"/>
                                        <p:tgtEl>
                                          <p:spTgt spid="53313"/>
                                        </p:tgtEl>
                                      </p:cBhvr>
                                    </p:animEffect>
                                    <p:anim calcmode="lin" valueType="num">
                                      <p:cBhvr>
                                        <p:cTn id="21" dur="2000" fill="hold"/>
                                        <p:tgtEl>
                                          <p:spTgt spid="53313"/>
                                        </p:tgtEl>
                                        <p:attrNameLst>
                                          <p:attrName>ppt_w</p:attrName>
                                        </p:attrNameLst>
                                      </p:cBhvr>
                                      <p:tavLst>
                                        <p:tav tm="0" fmla="#ppt_w*sin(2.5*pi*$)">
                                          <p:val>
                                            <p:fltVal val="0"/>
                                          </p:val>
                                        </p:tav>
                                        <p:tav tm="100000">
                                          <p:val>
                                            <p:fltVal val="1"/>
                                          </p:val>
                                        </p:tav>
                                      </p:tavLst>
                                    </p:anim>
                                    <p:anim calcmode="lin" valueType="num">
                                      <p:cBhvr>
                                        <p:cTn id="22" dur="2000" fill="hold"/>
                                        <p:tgtEl>
                                          <p:spTgt spid="53313"/>
                                        </p:tgtEl>
                                        <p:attrNameLst>
                                          <p:attrName>ppt_h</p:attrName>
                                        </p:attrNameLst>
                                      </p:cBhvr>
                                      <p:tavLst>
                                        <p:tav tm="0">
                                          <p:val>
                                            <p:strVal val="#ppt_h"/>
                                          </p:val>
                                        </p:tav>
                                        <p:tav tm="100000">
                                          <p:val>
                                            <p:strVal val="#ppt_h"/>
                                          </p:val>
                                        </p:tav>
                                      </p:tavLst>
                                    </p:anim>
                                  </p:childTnLst>
                                </p:cTn>
                              </p:par>
                            </p:childTnLst>
                          </p:cTn>
                        </p:par>
                        <p:par>
                          <p:cTn id="23" fill="hold">
                            <p:stCondLst>
                              <p:cond delay="8000"/>
                            </p:stCondLst>
                            <p:childTnLst>
                              <p:par>
                                <p:cTn id="24" presetID="31" presetClass="entr" presetSubtype="0" fill="hold" nodeType="afterEffect">
                                  <p:stCondLst>
                                    <p:cond delay="0"/>
                                  </p:stCondLst>
                                  <p:childTnLst>
                                    <p:set>
                                      <p:cBhvr>
                                        <p:cTn id="25" dur="1" fill="hold">
                                          <p:stCondLst>
                                            <p:cond delay="0"/>
                                          </p:stCondLst>
                                        </p:cTn>
                                        <p:tgtEl>
                                          <p:spTgt spid="53306"/>
                                        </p:tgtEl>
                                        <p:attrNameLst>
                                          <p:attrName>style.visibility</p:attrName>
                                        </p:attrNameLst>
                                      </p:cBhvr>
                                      <p:to>
                                        <p:strVal val="visible"/>
                                      </p:to>
                                    </p:set>
                                    <p:anim calcmode="lin" valueType="num">
                                      <p:cBhvr>
                                        <p:cTn id="26" dur="1000" fill="hold"/>
                                        <p:tgtEl>
                                          <p:spTgt spid="53306"/>
                                        </p:tgtEl>
                                        <p:attrNameLst>
                                          <p:attrName>ppt_w</p:attrName>
                                        </p:attrNameLst>
                                      </p:cBhvr>
                                      <p:tavLst>
                                        <p:tav tm="0">
                                          <p:val>
                                            <p:fltVal val="0"/>
                                          </p:val>
                                        </p:tav>
                                        <p:tav tm="100000">
                                          <p:val>
                                            <p:strVal val="#ppt_w"/>
                                          </p:val>
                                        </p:tav>
                                      </p:tavLst>
                                    </p:anim>
                                    <p:anim calcmode="lin" valueType="num">
                                      <p:cBhvr>
                                        <p:cTn id="27" dur="1000" fill="hold"/>
                                        <p:tgtEl>
                                          <p:spTgt spid="53306"/>
                                        </p:tgtEl>
                                        <p:attrNameLst>
                                          <p:attrName>ppt_h</p:attrName>
                                        </p:attrNameLst>
                                      </p:cBhvr>
                                      <p:tavLst>
                                        <p:tav tm="0">
                                          <p:val>
                                            <p:fltVal val="0"/>
                                          </p:val>
                                        </p:tav>
                                        <p:tav tm="100000">
                                          <p:val>
                                            <p:strVal val="#ppt_h"/>
                                          </p:val>
                                        </p:tav>
                                      </p:tavLst>
                                    </p:anim>
                                    <p:anim calcmode="lin" valueType="num">
                                      <p:cBhvr>
                                        <p:cTn id="28" dur="1000" fill="hold"/>
                                        <p:tgtEl>
                                          <p:spTgt spid="53306"/>
                                        </p:tgtEl>
                                        <p:attrNameLst>
                                          <p:attrName>style.rotation</p:attrName>
                                        </p:attrNameLst>
                                      </p:cBhvr>
                                      <p:tavLst>
                                        <p:tav tm="0">
                                          <p:val>
                                            <p:fltVal val="90"/>
                                          </p:val>
                                        </p:tav>
                                        <p:tav tm="100000">
                                          <p:val>
                                            <p:fltVal val="0"/>
                                          </p:val>
                                        </p:tav>
                                      </p:tavLst>
                                    </p:anim>
                                    <p:animEffect transition="in" filter="fade">
                                      <p:cBhvr>
                                        <p:cTn id="29" dur="1000"/>
                                        <p:tgtEl>
                                          <p:spTgt spid="53306"/>
                                        </p:tgtEl>
                                      </p:cBhvr>
                                    </p:animEffect>
                                  </p:childTnLst>
                                </p:cTn>
                              </p:par>
                            </p:childTnLst>
                          </p:cTn>
                        </p:par>
                        <p:par>
                          <p:cTn id="30" fill="hold">
                            <p:stCondLst>
                              <p:cond delay="9000"/>
                            </p:stCondLst>
                            <p:childTnLst>
                              <p:par>
                                <p:cTn id="31" presetID="42" presetClass="entr" presetSubtype="0" fill="hold" nodeType="afterEffect">
                                  <p:stCondLst>
                                    <p:cond delay="0"/>
                                  </p:stCondLst>
                                  <p:childTnLst>
                                    <p:set>
                                      <p:cBhvr>
                                        <p:cTn id="32" dur="1" fill="hold">
                                          <p:stCondLst>
                                            <p:cond delay="0"/>
                                          </p:stCondLst>
                                        </p:cTn>
                                        <p:tgtEl>
                                          <p:spTgt spid="53295"/>
                                        </p:tgtEl>
                                        <p:attrNameLst>
                                          <p:attrName>style.visibility</p:attrName>
                                        </p:attrNameLst>
                                      </p:cBhvr>
                                      <p:to>
                                        <p:strVal val="visible"/>
                                      </p:to>
                                    </p:set>
                                    <p:animEffect transition="in" filter="fade">
                                      <p:cBhvr>
                                        <p:cTn id="33" dur="1250"/>
                                        <p:tgtEl>
                                          <p:spTgt spid="53295"/>
                                        </p:tgtEl>
                                      </p:cBhvr>
                                    </p:animEffect>
                                    <p:anim calcmode="lin" valueType="num">
                                      <p:cBhvr>
                                        <p:cTn id="34" dur="1250" fill="hold"/>
                                        <p:tgtEl>
                                          <p:spTgt spid="53295"/>
                                        </p:tgtEl>
                                        <p:attrNameLst>
                                          <p:attrName>ppt_x</p:attrName>
                                        </p:attrNameLst>
                                      </p:cBhvr>
                                      <p:tavLst>
                                        <p:tav tm="0">
                                          <p:val>
                                            <p:strVal val="#ppt_x"/>
                                          </p:val>
                                        </p:tav>
                                        <p:tav tm="100000">
                                          <p:val>
                                            <p:strVal val="#ppt_x"/>
                                          </p:val>
                                        </p:tav>
                                      </p:tavLst>
                                    </p:anim>
                                    <p:anim calcmode="lin" valueType="num">
                                      <p:cBhvr>
                                        <p:cTn id="35" dur="1250" fill="hold"/>
                                        <p:tgtEl>
                                          <p:spTgt spid="53295"/>
                                        </p:tgtEl>
                                        <p:attrNameLst>
                                          <p:attrName>ppt_y</p:attrName>
                                        </p:attrNameLst>
                                      </p:cBhvr>
                                      <p:tavLst>
                                        <p:tav tm="0">
                                          <p:val>
                                            <p:strVal val="#ppt_y+.1"/>
                                          </p:val>
                                        </p:tav>
                                        <p:tav tm="100000">
                                          <p:val>
                                            <p:strVal val="#ppt_y"/>
                                          </p:val>
                                        </p:tav>
                                      </p:tavLst>
                                    </p:anim>
                                  </p:childTnLst>
                                </p:cTn>
                              </p:par>
                            </p:childTnLst>
                          </p:cTn>
                        </p:par>
                        <p:par>
                          <p:cTn id="36" fill="hold">
                            <p:stCondLst>
                              <p:cond delay="10250"/>
                            </p:stCondLst>
                            <p:childTnLst>
                              <p:par>
                                <p:cTn id="37" presetID="21" presetClass="entr" presetSubtype="1" fill="hold" nodeType="afterEffect">
                                  <p:stCondLst>
                                    <p:cond delay="0"/>
                                  </p:stCondLst>
                                  <p:childTnLst>
                                    <p:set>
                                      <p:cBhvr>
                                        <p:cTn id="38" dur="1" fill="hold">
                                          <p:stCondLst>
                                            <p:cond delay="0"/>
                                          </p:stCondLst>
                                        </p:cTn>
                                        <p:tgtEl>
                                          <p:spTgt spid="53288"/>
                                        </p:tgtEl>
                                        <p:attrNameLst>
                                          <p:attrName>style.visibility</p:attrName>
                                        </p:attrNameLst>
                                      </p:cBhvr>
                                      <p:to>
                                        <p:strVal val="visible"/>
                                      </p:to>
                                    </p:set>
                                    <p:animEffect transition="in" filter="wheel(1)">
                                      <p:cBhvr>
                                        <p:cTn id="39" dur="2000"/>
                                        <p:tgtEl>
                                          <p:spTgt spid="53288"/>
                                        </p:tgtEl>
                                      </p:cBhvr>
                                    </p:animEffect>
                                  </p:childTnLst>
                                </p:cTn>
                              </p:par>
                            </p:childTnLst>
                          </p:cTn>
                        </p:par>
                        <p:par>
                          <p:cTn id="40" fill="hold">
                            <p:stCondLst>
                              <p:cond delay="12250"/>
                            </p:stCondLst>
                            <p:childTnLst>
                              <p:par>
                                <p:cTn id="41" presetID="45" presetClass="entr" presetSubtype="0" fill="hold" nodeType="afterEffect">
                                  <p:stCondLst>
                                    <p:cond delay="0"/>
                                  </p:stCondLst>
                                  <p:childTnLst>
                                    <p:set>
                                      <p:cBhvr>
                                        <p:cTn id="42" dur="1" fill="hold">
                                          <p:stCondLst>
                                            <p:cond delay="0"/>
                                          </p:stCondLst>
                                        </p:cTn>
                                        <p:tgtEl>
                                          <p:spTgt spid="53288"/>
                                        </p:tgtEl>
                                        <p:attrNameLst>
                                          <p:attrName>style.visibility</p:attrName>
                                        </p:attrNameLst>
                                      </p:cBhvr>
                                      <p:to>
                                        <p:strVal val="visible"/>
                                      </p:to>
                                    </p:set>
                                    <p:animEffect transition="in" filter="fade">
                                      <p:cBhvr>
                                        <p:cTn id="43" dur="2000"/>
                                        <p:tgtEl>
                                          <p:spTgt spid="53288"/>
                                        </p:tgtEl>
                                      </p:cBhvr>
                                    </p:animEffect>
                                    <p:anim calcmode="lin" valueType="num">
                                      <p:cBhvr>
                                        <p:cTn id="44" dur="2000" fill="hold"/>
                                        <p:tgtEl>
                                          <p:spTgt spid="53288"/>
                                        </p:tgtEl>
                                        <p:attrNameLst>
                                          <p:attrName>ppt_w</p:attrName>
                                        </p:attrNameLst>
                                      </p:cBhvr>
                                      <p:tavLst>
                                        <p:tav tm="0" fmla="#ppt_w*sin(2.5*pi*$)">
                                          <p:val>
                                            <p:fltVal val="0"/>
                                          </p:val>
                                        </p:tav>
                                        <p:tav tm="100000">
                                          <p:val>
                                            <p:fltVal val="1"/>
                                          </p:val>
                                        </p:tav>
                                      </p:tavLst>
                                    </p:anim>
                                    <p:anim calcmode="lin" valueType="num">
                                      <p:cBhvr>
                                        <p:cTn id="45" dur="2000" fill="hold"/>
                                        <p:tgtEl>
                                          <p:spTgt spid="532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0"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027098" y="892968"/>
            <a:ext cx="6410517" cy="1325563"/>
          </a:xfrm>
        </p:spPr>
        <p:txBody>
          <a:bodyPr/>
          <a:lstStyle/>
          <a:p>
            <a:pPr algn="r" rtl="1"/>
            <a:r>
              <a:rPr lang="ar-DZ" sz="2400" b="1" dirty="0"/>
              <a:t>انطلاقا من ورقة العمل رقم 06 استخرج دور تكنولوجيا الاعلام والاتصال  في التعليم و التعلم و مزاياها ( عمل ثنائي)</a:t>
            </a:r>
            <a:endParaRPr lang="fr-FR" sz="2400" b="1" dirty="0"/>
          </a:p>
        </p:txBody>
      </p:sp>
      <p:sp>
        <p:nvSpPr>
          <p:cNvPr id="53324" name="Text Box 76"/>
          <p:cNvSpPr txBox="1">
            <a:spLocks noChangeArrowheads="1"/>
          </p:cNvSpPr>
          <p:nvPr/>
        </p:nvSpPr>
        <p:spPr bwMode="gray">
          <a:xfrm rot="3925970">
            <a:off x="1886154" y="4111514"/>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dirty="0">
                <a:solidFill>
                  <a:schemeClr val="bg1"/>
                </a:solidFill>
              </a:rPr>
              <a:t>Your Text</a:t>
            </a:r>
          </a:p>
        </p:txBody>
      </p:sp>
      <p:sp>
        <p:nvSpPr>
          <p:cNvPr id="53330" name="Text Box 82"/>
          <p:cNvSpPr txBox="1">
            <a:spLocks noChangeArrowheads="1"/>
          </p:cNvSpPr>
          <p:nvPr/>
        </p:nvSpPr>
        <p:spPr bwMode="gray">
          <a:xfrm rot="3925970">
            <a:off x="9851481" y="4306858"/>
            <a:ext cx="11589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b="1">
                <a:solidFill>
                  <a:schemeClr val="bg1"/>
                </a:solidFill>
              </a:rPr>
              <a:t>Your Text</a:t>
            </a:r>
          </a:p>
        </p:txBody>
      </p:sp>
      <p:sp>
        <p:nvSpPr>
          <p:cNvPr id="53332" name="Text Box 84"/>
          <p:cNvSpPr txBox="1">
            <a:spLocks noChangeArrowheads="1"/>
          </p:cNvSpPr>
          <p:nvPr/>
        </p:nvSpPr>
        <p:spPr bwMode="gray">
          <a:xfrm>
            <a:off x="9948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3" name="Text Box 85"/>
          <p:cNvSpPr txBox="1">
            <a:spLocks noChangeArrowheads="1"/>
          </p:cNvSpPr>
          <p:nvPr/>
        </p:nvSpPr>
        <p:spPr bwMode="gray">
          <a:xfrm>
            <a:off x="36491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4" name="Text Box 86"/>
          <p:cNvSpPr txBox="1">
            <a:spLocks noChangeArrowheads="1"/>
          </p:cNvSpPr>
          <p:nvPr/>
        </p:nvSpPr>
        <p:spPr bwMode="gray">
          <a:xfrm>
            <a:off x="6290734" y="15557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dirty="0">
              <a:latin typeface="Verdana" pitchFamily="34" charset="0"/>
            </a:endParaRPr>
          </a:p>
        </p:txBody>
      </p:sp>
      <p:sp>
        <p:nvSpPr>
          <p:cNvPr id="53335" name="Text Box 87"/>
          <p:cNvSpPr txBox="1">
            <a:spLocks noChangeArrowheads="1"/>
          </p:cNvSpPr>
          <p:nvPr/>
        </p:nvSpPr>
        <p:spPr bwMode="gray">
          <a:xfrm>
            <a:off x="8940801" y="151288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en-US" sz="2400" b="1" dirty="0">
              <a:latin typeface="Verdana" pitchFamily="34" charset="0"/>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17</a:t>
            </a:fld>
            <a:endParaRPr lang="fr-FR"/>
          </a:p>
        </p:txBody>
      </p:sp>
      <p:sp>
        <p:nvSpPr>
          <p:cNvPr id="53" name="Titre 1"/>
          <p:cNvSpPr txBox="1">
            <a:spLocks/>
          </p:cNvSpPr>
          <p:nvPr/>
        </p:nvSpPr>
        <p:spPr>
          <a:xfrm>
            <a:off x="9332686" y="145442"/>
            <a:ext cx="2617374" cy="747526"/>
          </a:xfrm>
          <a:prstGeom prst="rect">
            <a:avLst/>
          </a:prstGeom>
          <a:solidFill>
            <a:schemeClr val="bg2">
              <a:lumMod val="9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700" b="1" dirty="0"/>
              <a:t>ال</a:t>
            </a:r>
            <a:r>
              <a:rPr lang="ar-DZ" sz="3700" b="1" dirty="0"/>
              <a:t>نشاط : 06</a:t>
            </a:r>
            <a:endParaRPr lang="fr-FR" sz="3700" b="1"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749" y="3139994"/>
            <a:ext cx="7800975"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268599" y="5478810"/>
            <a:ext cx="1728358" cy="523220"/>
          </a:xfrm>
          <a:prstGeom prst="rect">
            <a:avLst/>
          </a:prstGeom>
        </p:spPr>
        <p:txBody>
          <a:bodyPr wrap="none">
            <a:spAutoFit/>
          </a:bodyPr>
          <a:lstStyle/>
          <a:p>
            <a:r>
              <a:rPr lang="fr-FR" sz="2800" b="1" dirty="0">
                <a:hlinkClick r:id="rId4" action="ppaction://hlinkfile"/>
              </a:rPr>
              <a:t>6 </a:t>
            </a:r>
            <a:r>
              <a:rPr lang="ar-DZ" sz="2800" b="1" dirty="0">
                <a:hlinkClick r:id="rId4" action="ppaction://hlinkfile"/>
              </a:rPr>
              <a:t>ورقة العمل</a:t>
            </a:r>
            <a:endParaRPr lang="fr-FR" sz="2800" dirty="0"/>
          </a:p>
        </p:txBody>
      </p:sp>
    </p:spTree>
    <p:extLst>
      <p:ext uri="{BB962C8B-B14F-4D97-AF65-F5344CB8AC3E}">
        <p14:creationId xmlns:p14="http://schemas.microsoft.com/office/powerpoint/2010/main" val="42494298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384285" y="1401056"/>
            <a:ext cx="2924967" cy="732544"/>
          </a:xfrm>
          <a:prstGeom prst="ellipse">
            <a:avLst/>
          </a:prstGeom>
          <a:solidFill>
            <a:schemeClr val="accent4">
              <a:lumMod val="60000"/>
              <a:lumOff val="40000"/>
            </a:schemeClr>
          </a:solidFill>
          <a:ln>
            <a:noFill/>
          </a:ln>
          <a:effectLst/>
          <a:extLst/>
        </p:spPr>
        <p:txBody>
          <a:bodyPr vert="horz" wrap="none" anchor="ctr"/>
          <a:lstStyle/>
          <a:p>
            <a:pPr algn="r"/>
            <a:r>
              <a:rPr lang="ar-AE" sz="1600" dirty="0">
                <a:solidFill>
                  <a:sysClr val="windowText" lastClr="000000"/>
                </a:solidFill>
                <a:cs typeface="AdvertisingBold" pitchFamily="2" charset="-78"/>
              </a:rPr>
              <a:t>ماذا أعرف </a:t>
            </a:r>
            <a:r>
              <a:rPr lang="ar-DZ" sz="1600" dirty="0">
                <a:solidFill>
                  <a:sysClr val="windowText" lastClr="000000"/>
                </a:solidFill>
                <a:cs typeface="AdvertisingBold" pitchFamily="2" charset="-78"/>
              </a:rPr>
              <a:t>عن تكنولوجيات </a:t>
            </a:r>
          </a:p>
          <a:p>
            <a:pPr algn="r"/>
            <a:r>
              <a:rPr lang="ar-DZ" sz="1600" dirty="0">
                <a:solidFill>
                  <a:sysClr val="windowText" lastClr="000000"/>
                </a:solidFill>
                <a:cs typeface="AdvertisingBold" pitchFamily="2" charset="-78"/>
              </a:rPr>
              <a:t>الاعلام و الاتصال</a:t>
            </a:r>
            <a:endParaRPr lang="fr-FR" sz="1600" dirty="0">
              <a:cs typeface="AdvertisingBold" pitchFamily="2" charset="-78"/>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18</a:t>
            </a:fld>
            <a:endParaRPr lang="fr-FR"/>
          </a:p>
        </p:txBody>
      </p:sp>
      <p:sp>
        <p:nvSpPr>
          <p:cNvPr id="26" name="Titre 1"/>
          <p:cNvSpPr txBox="1">
            <a:spLocks/>
          </p:cNvSpPr>
          <p:nvPr/>
        </p:nvSpPr>
        <p:spPr>
          <a:xfrm>
            <a:off x="10189028" y="205469"/>
            <a:ext cx="1770743" cy="621845"/>
          </a:xfrm>
          <a:prstGeom prst="rect">
            <a:avLst/>
          </a:prstGeom>
          <a:solidFill>
            <a:schemeClr val="bg1">
              <a:lumMod val="85000"/>
            </a:schemeClr>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a:t>
            </a:r>
            <a:r>
              <a:rPr lang="ar-DZ" b="1" dirty="0"/>
              <a:t>7:</a:t>
            </a:r>
            <a:endParaRPr lang="fr-FR" b="1" dirty="0"/>
          </a:p>
        </p:txBody>
      </p:sp>
    </p:spTree>
    <p:extLst>
      <p:ext uri="{BB962C8B-B14F-4D97-AF65-F5344CB8AC3E}">
        <p14:creationId xmlns:p14="http://schemas.microsoft.com/office/powerpoint/2010/main" val="21942446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70"/>
                                        </p:tgtEl>
                                        <p:attrNameLst>
                                          <p:attrName>style.visibility</p:attrName>
                                        </p:attrNameLst>
                                      </p:cBhvr>
                                      <p:to>
                                        <p:strVal val="visible"/>
                                      </p:to>
                                    </p:set>
                                    <p:anim calcmode="lin" valueType="num">
                                      <p:cBhvr additive="base">
                                        <p:cTn id="7" dur="1250" fill="hold"/>
                                        <p:tgtEl>
                                          <p:spTgt spid="64570"/>
                                        </p:tgtEl>
                                        <p:attrNameLst>
                                          <p:attrName>ppt_x</p:attrName>
                                        </p:attrNameLst>
                                      </p:cBhvr>
                                      <p:tavLst>
                                        <p:tav tm="0">
                                          <p:val>
                                            <p:strVal val="#ppt_x"/>
                                          </p:val>
                                        </p:tav>
                                        <p:tav tm="100000">
                                          <p:val>
                                            <p:strVal val="#ppt_x"/>
                                          </p:val>
                                        </p:tav>
                                      </p:tavLst>
                                    </p:anim>
                                    <p:anim calcmode="lin" valueType="num">
                                      <p:cBhvr additive="base">
                                        <p:cTn id="8" dur="1250" fill="hold"/>
                                        <p:tgtEl>
                                          <p:spTgt spid="64570"/>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53" presetClass="entr" presetSubtype="16" fill="hold" grpId="0" nodeType="afterEffect">
                                  <p:stCondLst>
                                    <p:cond delay="0"/>
                                  </p:stCondLst>
                                  <p:childTnLst>
                                    <p:set>
                                      <p:cBhvr>
                                        <p:cTn id="11" dur="1" fill="hold">
                                          <p:stCondLst>
                                            <p:cond delay="0"/>
                                          </p:stCondLst>
                                        </p:cTn>
                                        <p:tgtEl>
                                          <p:spTgt spid="64564"/>
                                        </p:tgtEl>
                                        <p:attrNameLst>
                                          <p:attrName>style.visibility</p:attrName>
                                        </p:attrNameLst>
                                      </p:cBhvr>
                                      <p:to>
                                        <p:strVal val="visible"/>
                                      </p:to>
                                    </p:set>
                                    <p:anim calcmode="lin" valueType="num">
                                      <p:cBhvr>
                                        <p:cTn id="12" dur="1250" fill="hold"/>
                                        <p:tgtEl>
                                          <p:spTgt spid="64564"/>
                                        </p:tgtEl>
                                        <p:attrNameLst>
                                          <p:attrName>ppt_w</p:attrName>
                                        </p:attrNameLst>
                                      </p:cBhvr>
                                      <p:tavLst>
                                        <p:tav tm="0">
                                          <p:val>
                                            <p:fltVal val="0"/>
                                          </p:val>
                                        </p:tav>
                                        <p:tav tm="100000">
                                          <p:val>
                                            <p:strVal val="#ppt_w"/>
                                          </p:val>
                                        </p:tav>
                                      </p:tavLst>
                                    </p:anim>
                                    <p:anim calcmode="lin" valueType="num">
                                      <p:cBhvr>
                                        <p:cTn id="13" dur="1250" fill="hold"/>
                                        <p:tgtEl>
                                          <p:spTgt spid="64564"/>
                                        </p:tgtEl>
                                        <p:attrNameLst>
                                          <p:attrName>ppt_h</p:attrName>
                                        </p:attrNameLst>
                                      </p:cBhvr>
                                      <p:tavLst>
                                        <p:tav tm="0">
                                          <p:val>
                                            <p:fltVal val="0"/>
                                          </p:val>
                                        </p:tav>
                                        <p:tav tm="100000">
                                          <p:val>
                                            <p:strVal val="#ppt_h"/>
                                          </p:val>
                                        </p:tav>
                                      </p:tavLst>
                                    </p:anim>
                                    <p:animEffect transition="in" filter="fade">
                                      <p:cBhvr>
                                        <p:cTn id="14" dur="1250"/>
                                        <p:tgtEl>
                                          <p:spTgt spid="64564"/>
                                        </p:tgtEl>
                                      </p:cBhvr>
                                    </p:animEffect>
                                  </p:childTnLst>
                                </p:cTn>
                              </p:par>
                            </p:childTnLst>
                          </p:cTn>
                        </p:par>
                        <p:par>
                          <p:cTn id="15" fill="hold">
                            <p:stCondLst>
                              <p:cond delay="2500"/>
                            </p:stCondLst>
                            <p:childTnLst>
                              <p:par>
                                <p:cTn id="16" presetID="8" presetClass="emph" presetSubtype="0" fill="hold" grpId="0" nodeType="afterEffect">
                                  <p:stCondLst>
                                    <p:cond delay="0"/>
                                  </p:stCondLst>
                                  <p:childTnLst>
                                    <p:animRot by="21600000">
                                      <p:cBhvr>
                                        <p:cTn id="17" dur="2000" fill="hold"/>
                                        <p:tgtEl>
                                          <p:spTgt spid="645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1" grpId="0" animBg="1"/>
      <p:bldP spid="64564" grpId="0" animBg="1"/>
      <p:bldP spid="6457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19</a:t>
            </a:fld>
            <a:endParaRPr lang="fr-FR" dirty="0"/>
          </a:p>
        </p:txBody>
      </p:sp>
      <p:graphicFrame>
        <p:nvGraphicFramePr>
          <p:cNvPr id="7" name="Content Placeholder 3"/>
          <p:cNvGraphicFramePr>
            <a:graphicFrameLocks/>
          </p:cNvGraphicFramePr>
          <p:nvPr>
            <p:extLst>
              <p:ext uri="{D42A27DB-BD31-4B8C-83A1-F6EECF244321}">
                <p14:modId xmlns:p14="http://schemas.microsoft.com/office/powerpoint/2010/main" val="555264898"/>
              </p:ext>
            </p:extLst>
          </p:nvPr>
        </p:nvGraphicFramePr>
        <p:xfrm>
          <a:off x="638629" y="1375197"/>
          <a:ext cx="10842171" cy="4880460"/>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ماذا أعرف </a:t>
                      </a:r>
                      <a:r>
                        <a:rPr lang="ar-DZ" sz="2000" dirty="0">
                          <a:solidFill>
                            <a:schemeClr val="tx1"/>
                          </a:solidFill>
                        </a:rPr>
                        <a:t>عن تكنولوجيات الاعلام و الاتصال</a:t>
                      </a:r>
                      <a:r>
                        <a:rPr lang="ar-AE" sz="2000" dirty="0">
                          <a:solidFill>
                            <a:schemeClr val="tx1"/>
                          </a:solidFill>
                        </a:rPr>
                        <a:t>؟</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8" name="ZoneTexte 7">
            <a:extLst>
              <a:ext uri="{FF2B5EF4-FFF2-40B4-BE49-F238E27FC236}">
                <a16:creationId xmlns="" xmlns:a16="http://schemas.microsoft.com/office/drawing/2014/main" id="{2B16A6E6-1ABF-478C-A878-C4EB1E331F72}"/>
              </a:ext>
            </a:extLst>
          </p:cNvPr>
          <p:cNvSpPr txBox="1"/>
          <p:nvPr/>
        </p:nvSpPr>
        <p:spPr>
          <a:xfrm>
            <a:off x="928915" y="371465"/>
            <a:ext cx="9463313" cy="646331"/>
          </a:xfrm>
          <a:prstGeom prst="rect">
            <a:avLst/>
          </a:prstGeom>
          <a:solidFill>
            <a:schemeClr val="accent3">
              <a:lumMod val="40000"/>
              <a:lumOff val="60000"/>
            </a:schemeClr>
          </a:solidFill>
        </p:spPr>
        <p:txBody>
          <a:bodyPr wrap="square" rtlCol="0">
            <a:spAutoFit/>
          </a:bodyPr>
          <a:lstStyle/>
          <a:p>
            <a:pPr algn="ctr" rtl="1"/>
            <a:r>
              <a:rPr lang="ar-DZ" sz="3600" b="1" dirty="0">
                <a:solidFill>
                  <a:prstClr val="black"/>
                </a:solidFill>
              </a:rPr>
              <a:t>استراتيجية </a:t>
            </a:r>
            <a:r>
              <a:rPr lang="fr-FR" sz="3600" b="1" dirty="0">
                <a:solidFill>
                  <a:prstClr val="black"/>
                </a:solidFill>
              </a:rPr>
              <a:t>KWL </a:t>
            </a:r>
          </a:p>
        </p:txBody>
      </p:sp>
    </p:spTree>
    <p:extLst>
      <p:ext uri="{BB962C8B-B14F-4D97-AF65-F5344CB8AC3E}">
        <p14:creationId xmlns:p14="http://schemas.microsoft.com/office/powerpoint/2010/main" val="20263321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3954070009"/>
              </p:ext>
            </p:extLst>
          </p:nvPr>
        </p:nvGraphicFramePr>
        <p:xfrm>
          <a:off x="678426" y="1340067"/>
          <a:ext cx="10325906" cy="5628294"/>
        </p:xfrm>
        <a:graphic>
          <a:graphicData uri="http://schemas.openxmlformats.org/drawingml/2006/table">
            <a:tbl>
              <a:tblPr firstRow="1" bandRow="1">
                <a:tableStyleId>{C4B1156A-380E-4F78-BDF5-A606A8083BF9}</a:tableStyleId>
              </a:tblPr>
              <a:tblGrid>
                <a:gridCol w="5162953">
                  <a:extLst>
                    <a:ext uri="{9D8B030D-6E8A-4147-A177-3AD203B41FA5}">
                      <a16:colId xmlns:a16="http://schemas.microsoft.com/office/drawing/2014/main" xmlns="" val="4161393529"/>
                    </a:ext>
                  </a:extLst>
                </a:gridCol>
                <a:gridCol w="5162953">
                  <a:extLst>
                    <a:ext uri="{9D8B030D-6E8A-4147-A177-3AD203B41FA5}">
                      <a16:colId xmlns:a16="http://schemas.microsoft.com/office/drawing/2014/main" xmlns="" val="3119331880"/>
                    </a:ext>
                  </a:extLst>
                </a:gridCol>
              </a:tblGrid>
              <a:tr h="804042">
                <a:tc>
                  <a:txBody>
                    <a:bodyPr/>
                    <a:lstStyle/>
                    <a:p>
                      <a:pPr algn="ctr" rtl="1"/>
                      <a:r>
                        <a:rPr lang="ar-DZ" sz="3600" b="1" kern="1200" dirty="0">
                          <a:solidFill>
                            <a:schemeClr val="dk1"/>
                          </a:solidFill>
                          <a:latin typeface="Arial Unicode MS" pitchFamily="34" charset="-128"/>
                          <a:ea typeface="Arial Unicode MS" pitchFamily="34" charset="-128"/>
                          <a:cs typeface="Arial Unicode MS" pitchFamily="34" charset="-128"/>
                        </a:rPr>
                        <a:t>الرابــــــــــط</a:t>
                      </a:r>
                      <a:endParaRPr lang="fr-FR" sz="3600" b="1" kern="1200" dirty="0">
                        <a:solidFill>
                          <a:schemeClr val="dk1"/>
                        </a:solidFill>
                        <a:latin typeface="Arial Unicode MS" pitchFamily="34" charset="-128"/>
                        <a:ea typeface="Arial Unicode MS" pitchFamily="34" charset="-128"/>
                        <a:cs typeface="Arial Unicode MS" pitchFamily="34" charset="-128"/>
                      </a:endParaRPr>
                    </a:p>
                  </a:txBody>
                  <a:tcPr anchor="ctr"/>
                </a:tc>
                <a:tc>
                  <a:txBody>
                    <a:bodyPr/>
                    <a:lstStyle/>
                    <a:p>
                      <a:pPr algn="ctr" rtl="1"/>
                      <a:r>
                        <a:rPr lang="ar-DZ" sz="3600" dirty="0">
                          <a:latin typeface="Arial Unicode MS" pitchFamily="34" charset="-128"/>
                          <a:ea typeface="Arial Unicode MS" pitchFamily="34" charset="-128"/>
                          <a:cs typeface="Arial Unicode MS" pitchFamily="34" charset="-128"/>
                        </a:rPr>
                        <a:t>العنـــــــــــوان</a:t>
                      </a:r>
                      <a:endParaRPr lang="fr-FR" sz="4400" dirty="0">
                        <a:latin typeface="Arial Unicode MS" pitchFamily="34" charset="-128"/>
                        <a:ea typeface="Arial Unicode MS" pitchFamily="34" charset="-128"/>
                        <a:cs typeface="Arial Unicode MS" pitchFamily="34" charset="-128"/>
                      </a:endParaRPr>
                    </a:p>
                  </a:txBody>
                  <a:tcPr anchor="ctr"/>
                </a:tc>
                <a:extLst>
                  <a:ext uri="{0D108BD9-81ED-4DB2-BD59-A6C34878D82A}">
                    <a16:rowId xmlns:a16="http://schemas.microsoft.com/office/drawing/2014/main" xmlns="" val="1145350635"/>
                  </a:ext>
                </a:extLst>
              </a:tr>
              <a:tr h="804042">
                <a:tc>
                  <a:txBody>
                    <a:bodyPr/>
                    <a:lstStyle/>
                    <a:p>
                      <a:pPr algn="ctr" rtl="1"/>
                      <a:r>
                        <a:rPr lang="fr-FR" sz="3200" u="sng" dirty="0">
                          <a:hlinkClick r:id="rId3" action="ppaction://hlinksldjump"/>
                        </a:rPr>
                        <a:t>Ppt </a:t>
                      </a:r>
                      <a:r>
                        <a:rPr lang="fr-FR" sz="3200" u="sng" dirty="0">
                          <a:solidFill>
                            <a:schemeClr val="tx1"/>
                          </a:solidFill>
                          <a:hlinkClick r:id="rId3" action="ppaction://hlinksldjump"/>
                        </a:rPr>
                        <a:t>1</a:t>
                      </a:r>
                      <a:endParaRPr lang="fr-FR" sz="3200" u="sng" dirty="0">
                        <a:solidFill>
                          <a:schemeClr val="tx1"/>
                        </a:solidFill>
                      </a:endParaRPr>
                    </a:p>
                  </a:txBody>
                  <a:tcPr anchor="ctr"/>
                </a:tc>
                <a:tc>
                  <a:txBody>
                    <a:bodyPr/>
                    <a:lstStyle/>
                    <a:p>
                      <a:pPr algn="ctr" rtl="1"/>
                      <a:r>
                        <a:rPr lang="ar-SA" sz="3200" baseline="0" dirty="0"/>
                        <a:t>الإعلام الآلي</a:t>
                      </a:r>
                      <a:r>
                        <a:rPr lang="ar-DZ" sz="3200" baseline="0" dirty="0"/>
                        <a:t>– الحصة 1</a:t>
                      </a:r>
                      <a:endParaRPr lang="fr-FR" sz="3200" dirty="0"/>
                    </a:p>
                  </a:txBody>
                  <a:tcPr anchor="ctr"/>
                </a:tc>
                <a:extLst>
                  <a:ext uri="{0D108BD9-81ED-4DB2-BD59-A6C34878D82A}">
                    <a16:rowId xmlns:a16="http://schemas.microsoft.com/office/drawing/2014/main" xmlns="" val="3376807405"/>
                  </a:ext>
                </a:extLst>
              </a:tr>
              <a:tr h="804042">
                <a:tc>
                  <a:txBody>
                    <a:bodyPr/>
                    <a:lstStyle/>
                    <a:p>
                      <a:pPr algn="ctr" rtl="1"/>
                      <a:r>
                        <a:rPr lang="fr-FR" sz="3200" u="sng" dirty="0">
                          <a:hlinkClick r:id="rId4" action="ppaction://hlinksldjump"/>
                        </a:rPr>
                        <a:t>Ppt </a:t>
                      </a:r>
                      <a:r>
                        <a:rPr lang="fr-FR" sz="3200" u="sng" dirty="0">
                          <a:solidFill>
                            <a:schemeClr val="tx1"/>
                          </a:solidFill>
                          <a:hlinkClick r:id="rId4" action="ppaction://hlinksldjump"/>
                        </a:rPr>
                        <a:t>2</a:t>
                      </a:r>
                      <a:endParaRPr lang="fr-FR" sz="3200" u="sng" dirty="0">
                        <a:solidFill>
                          <a:schemeClr val="tx1"/>
                        </a:solidFill>
                      </a:endParaRPr>
                    </a:p>
                  </a:txBody>
                  <a:tcPr anchor="ctr"/>
                </a:tc>
                <a:tc>
                  <a:txBody>
                    <a:bodyPr/>
                    <a:lstStyle/>
                    <a:p>
                      <a:pPr algn="ctr" rtl="1"/>
                      <a:r>
                        <a:rPr kumimoji="0" lang="ar-SA" sz="3200" b="0" i="0" u="none" strike="noStrike" kern="1200" cap="none" spc="0" normalizeH="0" baseline="0" noProof="0" dirty="0">
                          <a:ln>
                            <a:noFill/>
                          </a:ln>
                          <a:solidFill>
                            <a:prstClr val="black"/>
                          </a:solidFill>
                          <a:effectLst/>
                          <a:uLnTx/>
                          <a:uFillTx/>
                          <a:latin typeface="+mn-lt"/>
                          <a:ea typeface="+mn-ea"/>
                          <a:cs typeface="+mn-cs"/>
                        </a:rPr>
                        <a:t>الإعلام الآلي</a:t>
                      </a:r>
                      <a:r>
                        <a:rPr lang="ar-DZ" sz="3200" baseline="0" dirty="0"/>
                        <a:t>– الحصة 2</a:t>
                      </a:r>
                      <a:endParaRPr lang="fr-FR" sz="3200" dirty="0"/>
                    </a:p>
                  </a:txBody>
                  <a:tcPr anchor="ctr"/>
                </a:tc>
                <a:extLst>
                  <a:ext uri="{0D108BD9-81ED-4DB2-BD59-A6C34878D82A}">
                    <a16:rowId xmlns:a16="http://schemas.microsoft.com/office/drawing/2014/main" xmlns="" val="123679142"/>
                  </a:ext>
                </a:extLst>
              </a:tr>
              <a:tr h="804042">
                <a:tc>
                  <a:txBody>
                    <a:bodyPr/>
                    <a:lstStyle/>
                    <a:p>
                      <a:pPr algn="ctr" rtl="1"/>
                      <a:r>
                        <a:rPr lang="fr-FR" sz="3200" u="sng" dirty="0">
                          <a:hlinkClick r:id="rId5" action="ppaction://hlinksldjump"/>
                        </a:rPr>
                        <a:t>Ppt </a:t>
                      </a:r>
                      <a:r>
                        <a:rPr lang="fr-FR" sz="3200" u="sng" dirty="0">
                          <a:solidFill>
                            <a:schemeClr val="tx1"/>
                          </a:solidFill>
                          <a:hlinkClick r:id="rId5" action="ppaction://hlinksldjump"/>
                        </a:rPr>
                        <a:t>3</a:t>
                      </a:r>
                      <a:endParaRPr lang="fr-FR" sz="3200" u="sng" dirty="0">
                        <a:solidFill>
                          <a:schemeClr val="tx1"/>
                        </a:solidFill>
                      </a:endParaRPr>
                    </a:p>
                  </a:txBody>
                  <a:tcPr anchor="ctr"/>
                </a:tc>
                <a:tc>
                  <a:txBody>
                    <a:bodyPr/>
                    <a:lstStyle/>
                    <a:p>
                      <a:pPr algn="ctr" rtl="1"/>
                      <a:r>
                        <a:rPr lang="ar-SA" sz="3200" baseline="0" dirty="0"/>
                        <a:t>الإعلام الآلي</a:t>
                      </a:r>
                      <a:r>
                        <a:rPr lang="ar-DZ" sz="3200" baseline="0" dirty="0"/>
                        <a:t>– الحصة 3</a:t>
                      </a:r>
                      <a:endParaRPr lang="fr-FR" sz="3200" dirty="0"/>
                    </a:p>
                  </a:txBody>
                  <a:tcPr anchor="ctr"/>
                </a:tc>
                <a:extLst>
                  <a:ext uri="{0D108BD9-81ED-4DB2-BD59-A6C34878D82A}">
                    <a16:rowId xmlns:a16="http://schemas.microsoft.com/office/drawing/2014/main" xmlns="" val="957484667"/>
                  </a:ext>
                </a:extLst>
              </a:tr>
              <a:tr h="80404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r-FR" sz="3200" b="0" i="0" u="sng" strike="noStrike" kern="1200" cap="none" spc="0" normalizeH="0" baseline="0" noProof="0" dirty="0">
                          <a:ln>
                            <a:noFill/>
                          </a:ln>
                          <a:solidFill>
                            <a:prstClr val="black"/>
                          </a:solidFill>
                          <a:effectLst/>
                          <a:uLnTx/>
                          <a:uFillTx/>
                          <a:latin typeface="Calibri"/>
                          <a:ea typeface="+mn-ea"/>
                          <a:cs typeface="+mn-cs"/>
                          <a:hlinkClick r:id="rId6" action="ppaction://hlinksldjump"/>
                        </a:rPr>
                        <a:t>Ppt 4</a:t>
                      </a:r>
                      <a:endParaRPr kumimoji="0" lang="fr-FR" sz="3200" b="0" i="0" u="sng"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الإعلام الآلي</a:t>
                      </a:r>
                      <a:r>
                        <a:rPr kumimoji="0" lang="ar-DZ"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الحصة </a:t>
                      </a: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4</a:t>
                      </a:r>
                      <a:endParaRPr kumimoji="0" lang="fr-FR" sz="3200" b="0" i="0" u="none" strike="noStrike" kern="1200" cap="none" spc="0" normalizeH="0" baseline="0" noProof="0" dirty="0">
                        <a:ln>
                          <a:noFill/>
                        </a:ln>
                        <a:solidFill>
                          <a:prstClr val="black"/>
                        </a:solidFill>
                        <a:effectLst/>
                        <a:uLnTx/>
                        <a:uFillTx/>
                        <a:latin typeface="Calibri"/>
                        <a:ea typeface="+mn-ea"/>
                        <a:cs typeface="+mn-cs"/>
                      </a:endParaRPr>
                    </a:p>
                  </a:txBody>
                  <a:tcPr anchor="ctr"/>
                </a:tc>
                <a:extLst>
                  <a:ext uri="{0D108BD9-81ED-4DB2-BD59-A6C34878D82A}">
                    <a16:rowId xmlns:a16="http://schemas.microsoft.com/office/drawing/2014/main" xmlns="" val="2206804203"/>
                  </a:ext>
                </a:extLst>
              </a:tr>
              <a:tr h="80404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r-FR" sz="3200" b="0" i="0" u="sng" strike="noStrike" kern="1200" cap="none" spc="0" normalizeH="0" baseline="0" noProof="0" dirty="0">
                          <a:ln>
                            <a:noFill/>
                          </a:ln>
                          <a:solidFill>
                            <a:prstClr val="black"/>
                          </a:solidFill>
                          <a:effectLst/>
                          <a:uLnTx/>
                          <a:uFillTx/>
                          <a:latin typeface="Calibri"/>
                          <a:ea typeface="+mn-ea"/>
                          <a:cs typeface="+mn-cs"/>
                          <a:hlinkClick r:id="rId7" action="ppaction://hlinksldjump"/>
                        </a:rPr>
                        <a:t>Ppt 5</a:t>
                      </a:r>
                      <a:endParaRPr kumimoji="0" lang="fr-FR" sz="3200" b="0" i="0" u="sng"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الإعلام الآلي</a:t>
                      </a:r>
                      <a:r>
                        <a:rPr kumimoji="0" lang="ar-DZ"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الحصة </a:t>
                      </a: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5</a:t>
                      </a:r>
                      <a:endParaRPr kumimoji="0" lang="fr-FR" sz="3200" b="0" i="0" u="none" strike="noStrike" kern="1200" cap="none" spc="0" normalizeH="0" baseline="0" noProof="0" dirty="0">
                        <a:ln>
                          <a:noFill/>
                        </a:ln>
                        <a:solidFill>
                          <a:prstClr val="black"/>
                        </a:solidFill>
                        <a:effectLst/>
                        <a:uLnTx/>
                        <a:uFillTx/>
                        <a:latin typeface="Calibri"/>
                        <a:ea typeface="+mn-ea"/>
                        <a:cs typeface="+mn-cs"/>
                      </a:endParaRPr>
                    </a:p>
                  </a:txBody>
                  <a:tcPr anchor="ctr"/>
                </a:tc>
                <a:extLst>
                  <a:ext uri="{0D108BD9-81ED-4DB2-BD59-A6C34878D82A}">
                    <a16:rowId xmlns:a16="http://schemas.microsoft.com/office/drawing/2014/main" xmlns="" val="2844448317"/>
                  </a:ext>
                </a:extLst>
              </a:tr>
              <a:tr h="80404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r-FR" sz="3200" b="0" i="0" u="sng" strike="noStrike" kern="1200" cap="none" spc="0" normalizeH="0" baseline="0" noProof="0" dirty="0">
                          <a:ln>
                            <a:noFill/>
                          </a:ln>
                          <a:solidFill>
                            <a:prstClr val="black"/>
                          </a:solidFill>
                          <a:effectLst/>
                          <a:uLnTx/>
                          <a:uFillTx/>
                          <a:latin typeface="Calibri"/>
                          <a:ea typeface="+mn-ea"/>
                          <a:cs typeface="+mn-cs"/>
                          <a:hlinkClick r:id="rId8" action="ppaction://hlinksldjump"/>
                        </a:rPr>
                        <a:t>Ppt 6</a:t>
                      </a:r>
                      <a:endParaRPr kumimoji="0" lang="fr-FR" sz="3200" b="0" i="0" u="sng" strike="noStrike" kern="1200" cap="none" spc="0" normalizeH="0" baseline="0" noProof="0" dirty="0">
                        <a:ln>
                          <a:noFill/>
                        </a:ln>
                        <a:solidFill>
                          <a:prstClr val="black"/>
                        </a:solidFill>
                        <a:effectLst/>
                        <a:uLnTx/>
                        <a:uFillTx/>
                        <a:latin typeface="Calibri"/>
                        <a:ea typeface="+mn-ea"/>
                        <a:cs typeface="+mn-cs"/>
                      </a:endParaRPr>
                    </a:p>
                  </a:txBody>
                  <a:tcPr anchor="ct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الإعلام الآلي</a:t>
                      </a:r>
                      <a:r>
                        <a:rPr kumimoji="0" lang="ar-DZ"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الحصة </a:t>
                      </a:r>
                      <a:r>
                        <a:rPr kumimoji="0" lang="ar-SA"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6</a:t>
                      </a:r>
                      <a:endParaRPr kumimoji="0" lang="fr-FR" sz="3200" b="0" i="0" u="none" strike="noStrike" kern="1200" cap="none" spc="0" normalizeH="0" baseline="0" noProof="0" dirty="0">
                        <a:ln>
                          <a:noFill/>
                        </a:ln>
                        <a:solidFill>
                          <a:prstClr val="black"/>
                        </a:solidFill>
                        <a:effectLst/>
                        <a:uLnTx/>
                        <a:uFillTx/>
                        <a:latin typeface="Calibri"/>
                        <a:ea typeface="+mn-ea"/>
                        <a:cs typeface="+mn-cs"/>
                      </a:endParaRPr>
                    </a:p>
                  </a:txBody>
                  <a:tcPr anchor="ctr"/>
                </a:tc>
                <a:extLst>
                  <a:ext uri="{0D108BD9-81ED-4DB2-BD59-A6C34878D82A}">
                    <a16:rowId xmlns:a16="http://schemas.microsoft.com/office/drawing/2014/main" xmlns="" val="3957480224"/>
                  </a:ext>
                </a:extLst>
              </a:tr>
            </a:tbl>
          </a:graphicData>
        </a:graphic>
      </p:graphicFrame>
      <p:sp>
        <p:nvSpPr>
          <p:cNvPr id="3" name="دبوس زينة 4">
            <a:extLst>
              <a:ext uri="{FF2B5EF4-FFF2-40B4-BE49-F238E27FC236}">
                <a16:creationId xmlns:a16="http://schemas.microsoft.com/office/drawing/2014/main" xmlns="" id="{A1F37FE2-5068-45D8-A3E1-4F51F006BA8B}"/>
              </a:ext>
            </a:extLst>
          </p:cNvPr>
          <p:cNvSpPr/>
          <p:nvPr/>
        </p:nvSpPr>
        <p:spPr>
          <a:xfrm>
            <a:off x="4056240" y="0"/>
            <a:ext cx="4325259" cy="1117961"/>
          </a:xfrm>
          <a:prstGeom prst="plaque">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3600" b="1" dirty="0">
                <a:solidFill>
                  <a:schemeClr val="tx1"/>
                </a:solidFill>
              </a:rPr>
              <a:t>لوحة القيادة للوحدة</a:t>
            </a:r>
            <a:endParaRPr lang="fr-FR" sz="3600" b="1" dirty="0">
              <a:solidFill>
                <a:schemeClr val="tx1"/>
              </a:solidFill>
            </a:endParaRPr>
          </a:p>
        </p:txBody>
      </p:sp>
    </p:spTree>
    <p:extLst>
      <p:ext uri="{BB962C8B-B14F-4D97-AF65-F5344CB8AC3E}">
        <p14:creationId xmlns:p14="http://schemas.microsoft.com/office/powerpoint/2010/main" val="185470423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86DE1AD-AE59-4827-9DC2-C56B7902DFA7}" type="slidenum">
              <a:rPr lang="fr-FR" smtClean="0"/>
              <a:pPr/>
              <a:t>20</a:t>
            </a:fld>
            <a:endParaRPr lang="fr-FR"/>
          </a:p>
        </p:txBody>
      </p:sp>
      <p:sp>
        <p:nvSpPr>
          <p:cNvPr id="5" name="ZoneTexte 4"/>
          <p:cNvSpPr txBox="1"/>
          <p:nvPr/>
        </p:nvSpPr>
        <p:spPr>
          <a:xfrm>
            <a:off x="3228975" y="659402"/>
            <a:ext cx="6194423"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4723064" y="2519872"/>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ar-SA" sz="4800" b="1" dirty="0">
                <a:solidFill>
                  <a:schemeClr val="tx1"/>
                </a:solidFill>
              </a:rPr>
              <a:t>02</a:t>
            </a:r>
            <a:endParaRPr lang="fr-FR" sz="4800" b="1" dirty="0">
              <a:solidFill>
                <a:schemeClr val="tx1"/>
              </a:solidFill>
            </a:endParaRPr>
          </a:p>
        </p:txBody>
      </p:sp>
    </p:spTree>
    <p:extLst>
      <p:ext uri="{BB962C8B-B14F-4D97-AF65-F5344CB8AC3E}">
        <p14:creationId xmlns:p14="http://schemas.microsoft.com/office/powerpoint/2010/main" val="1560306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21</a:t>
            </a:fld>
            <a:endParaRPr lang="fr-FR" dirty="0"/>
          </a:p>
        </p:txBody>
      </p:sp>
      <p:sp>
        <p:nvSpPr>
          <p:cNvPr id="10" name="Text Box 2"/>
          <p:cNvSpPr txBox="1">
            <a:spLocks noChangeArrowheads="1"/>
          </p:cNvSpPr>
          <p:nvPr/>
        </p:nvSpPr>
        <p:spPr bwMode="auto">
          <a:xfrm>
            <a:off x="129550" y="95148"/>
            <a:ext cx="10494913" cy="461665"/>
          </a:xfrm>
          <a:prstGeom prst="rect">
            <a:avLst/>
          </a:prstGeom>
          <a:solidFill>
            <a:schemeClr val="bg1">
              <a:lumMod val="95000"/>
            </a:schemeClr>
          </a:solidFill>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a:spcBef>
                <a:spcPct val="50000"/>
              </a:spcBef>
              <a:defRPr/>
            </a:pPr>
            <a:r>
              <a:rPr lang="ar-DZ" sz="2000" b="1" dirty="0">
                <a:solidFill>
                  <a:schemeClr val="tx1"/>
                </a:solidFill>
                <a:latin typeface="Times New Roman" pitchFamily="18" charset="0"/>
                <a:cs typeface="Times New Roman" pitchFamily="18" charset="0"/>
              </a:rPr>
              <a:t>برنامج الحصة 02 ـــــ       </a:t>
            </a:r>
            <a:r>
              <a:rPr lang="ar-DZ" sz="2400" b="1" dirty="0">
                <a:solidFill>
                  <a:schemeClr val="tx1"/>
                </a:solidFill>
                <a:cs typeface="+mj-cs"/>
              </a:rPr>
              <a:t>اعلام آلي </a:t>
            </a:r>
            <a:r>
              <a:rPr lang="ar-DZ" sz="2000" b="1" dirty="0">
                <a:solidFill>
                  <a:schemeClr val="tx1"/>
                </a:solidFill>
                <a:cs typeface="mohammad bold art 1" pitchFamily="2" charset="-78"/>
              </a:rPr>
              <a:t>ــــــــــــــــــ</a:t>
            </a:r>
            <a:endParaRPr lang="en-US" sz="20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3663227608"/>
              </p:ext>
            </p:extLst>
          </p:nvPr>
        </p:nvGraphicFramePr>
        <p:xfrm>
          <a:off x="566057" y="1170696"/>
          <a:ext cx="10609943" cy="3163679"/>
        </p:xfrm>
        <a:graphic>
          <a:graphicData uri="http://schemas.openxmlformats.org/drawingml/2006/table">
            <a:tbl>
              <a:tblPr rtl="1" firstRow="1">
                <a:tableStyleId>{775DCB02-9BB8-47FD-8907-85C794F793BA}</a:tableStyleId>
              </a:tblPr>
              <a:tblGrid>
                <a:gridCol w="1452443">
                  <a:extLst>
                    <a:ext uri="{9D8B030D-6E8A-4147-A177-3AD203B41FA5}">
                      <a16:colId xmlns="" xmlns:a16="http://schemas.microsoft.com/office/drawing/2014/main" val="20000"/>
                    </a:ext>
                  </a:extLst>
                </a:gridCol>
                <a:gridCol w="8019271">
                  <a:extLst>
                    <a:ext uri="{9D8B030D-6E8A-4147-A177-3AD203B41FA5}">
                      <a16:colId xmlns="" xmlns:a16="http://schemas.microsoft.com/office/drawing/2014/main" val="20001"/>
                    </a:ext>
                  </a:extLst>
                </a:gridCol>
                <a:gridCol w="1138229">
                  <a:extLst>
                    <a:ext uri="{9D8B030D-6E8A-4147-A177-3AD203B41FA5}">
                      <a16:colId xmlns="" xmlns:a16="http://schemas.microsoft.com/office/drawing/2014/main" val="20003"/>
                    </a:ext>
                  </a:extLst>
                </a:gridCol>
              </a:tblGrid>
              <a:tr h="466199">
                <a:tc>
                  <a:txBody>
                    <a:bodyPr/>
                    <a:lstStyle/>
                    <a:p>
                      <a:pPr algn="ctr" rtl="1">
                        <a:lnSpc>
                          <a:spcPct val="150000"/>
                        </a:lnSpc>
                        <a:spcAft>
                          <a:spcPts val="0"/>
                        </a:spcAft>
                      </a:pPr>
                      <a:r>
                        <a:rPr lang="ar-DZ" sz="2800" dirty="0">
                          <a:solidFill>
                            <a:schemeClr val="tx1"/>
                          </a:solidFill>
                          <a:effectLst/>
                        </a:rPr>
                        <a:t>رقم</a:t>
                      </a:r>
                      <a:r>
                        <a:rPr lang="ar-DZ" sz="2800" baseline="0" dirty="0">
                          <a:solidFill>
                            <a:schemeClr val="tx1"/>
                          </a:solidFill>
                          <a:effectLst/>
                        </a:rPr>
                        <a:t> الفقرة</a:t>
                      </a:r>
                      <a:endParaRPr lang="en-US" sz="2800" b="1" dirty="0">
                        <a:solidFill>
                          <a:schemeClr val="tx1"/>
                        </a:solidFill>
                        <a:effectLst/>
                        <a:latin typeface="Cambria"/>
                        <a:ea typeface="MS Mincho"/>
                        <a:cs typeface="Arial"/>
                      </a:endParaRPr>
                    </a:p>
                  </a:txBody>
                  <a:tcPr marL="68580" marR="68580" marT="0" marB="0" anchor="ctr">
                    <a:solidFill>
                      <a:schemeClr val="bg1">
                        <a:lumMod val="8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solidFill>
                            <a:schemeClr val="tx1"/>
                          </a:solidFill>
                          <a:effectLst/>
                        </a:rPr>
                        <a:t>محتواها</a:t>
                      </a:r>
                      <a:endParaRPr lang="ar-DZ" sz="2800" b="1" kern="1200" dirty="0">
                        <a:solidFill>
                          <a:schemeClr val="tx1"/>
                        </a:solidFill>
                        <a:effectLst/>
                        <a:latin typeface="+mn-lt"/>
                        <a:ea typeface="MS Mincho"/>
                        <a:cs typeface="+mn-cs"/>
                      </a:endParaRPr>
                    </a:p>
                  </a:txBody>
                  <a:tcPr marL="68580" marR="68580" marT="0" marB="0" anchor="ctr">
                    <a:solidFill>
                      <a:schemeClr val="bg1">
                        <a:lumMod val="8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solidFill>
                            <a:schemeClr val="tx1"/>
                          </a:solidFill>
                        </a:rPr>
                        <a:t>المدة</a:t>
                      </a:r>
                      <a:endParaRPr lang="ar-DZ" sz="2800" b="1" baseline="0" dirty="0">
                        <a:solidFill>
                          <a:schemeClr val="tx1"/>
                        </a:solidFill>
                      </a:endParaRPr>
                    </a:p>
                  </a:txBody>
                  <a:tcPr marL="68580" marR="68580" marT="0" marB="0" anchor="ctr">
                    <a:solidFill>
                      <a:schemeClr val="bg1">
                        <a:lumMod val="85000"/>
                      </a:schemeClr>
                    </a:solidFill>
                  </a:tcPr>
                </a:tc>
                <a:extLst>
                  <a:ext uri="{0D108BD9-81ED-4DB2-BD59-A6C34878D82A}">
                    <a16:rowId xmlns="" xmlns:a16="http://schemas.microsoft.com/office/drawing/2014/main" val="10000"/>
                  </a:ext>
                </a:extLst>
              </a:tr>
              <a:tr h="466199">
                <a:tc>
                  <a:txBody>
                    <a:bodyPr/>
                    <a:lstStyle/>
                    <a:p>
                      <a:pPr algn="ctr" rtl="1">
                        <a:lnSpc>
                          <a:spcPct val="150000"/>
                        </a:lnSpc>
                        <a:spcAft>
                          <a:spcPts val="0"/>
                        </a:spcAft>
                      </a:pPr>
                      <a:r>
                        <a:rPr lang="ar-DZ" sz="1600" dirty="0">
                          <a:effectLst/>
                        </a:rPr>
                        <a:t>01</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8: التحفيز </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dk1"/>
                          </a:solidFill>
                        </a:rPr>
                        <a:t>10لد</a:t>
                      </a:r>
                      <a:endParaRPr lang="ar-DZ" sz="1600" b="1" baseline="0" dirty="0">
                        <a:solidFill>
                          <a:srgbClr val="000000"/>
                        </a:solidFill>
                      </a:endParaRPr>
                    </a:p>
                  </a:txBody>
                  <a:tcPr marL="68580" marR="68580" marT="0" marB="0" anchor="ctr">
                    <a:solidFill>
                      <a:schemeClr val="bg1">
                        <a:lumMod val="95000"/>
                      </a:schemeClr>
                    </a:solidFill>
                  </a:tcPr>
                </a:tc>
                <a:extLst>
                  <a:ext uri="{0D108BD9-81ED-4DB2-BD59-A6C34878D82A}">
                    <a16:rowId xmlns="" xmlns:a16="http://schemas.microsoft.com/office/drawing/2014/main" val="10001"/>
                  </a:ext>
                </a:extLst>
              </a:tr>
              <a:tr h="362600">
                <a:tc>
                  <a:txBody>
                    <a:bodyPr/>
                    <a:lstStyle/>
                    <a:p>
                      <a:pPr algn="ctr" rtl="1">
                        <a:lnSpc>
                          <a:spcPct val="150000"/>
                        </a:lnSpc>
                        <a:spcAft>
                          <a:spcPts val="0"/>
                        </a:spcAft>
                      </a:pPr>
                      <a:r>
                        <a:rPr lang="ar-DZ" sz="1600" dirty="0">
                          <a:effectLst/>
                        </a:rPr>
                        <a:t>02</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9:</a:t>
                      </a:r>
                      <a:r>
                        <a:rPr lang="ar-DZ" sz="1800" b="1" kern="1200" baseline="0" dirty="0">
                          <a:effectLst/>
                        </a:rPr>
                        <a:t> </a:t>
                      </a:r>
                      <a:r>
                        <a:rPr lang="ar-DZ" sz="1800" b="1" kern="1200" dirty="0">
                          <a:effectLst/>
                        </a:rPr>
                        <a:t>ماذا تعلمت؟ </a:t>
                      </a:r>
                      <a:r>
                        <a:rPr lang="fr-FR" sz="1800" b="1" kern="1200" dirty="0">
                          <a:effectLst/>
                        </a:rPr>
                        <a:t>KWL</a:t>
                      </a:r>
                      <a:r>
                        <a:rPr lang="ar-DZ" sz="1800" b="1" kern="1200" dirty="0">
                          <a:effectLst/>
                        </a:rPr>
                        <a:t> –</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t>10د</a:t>
                      </a:r>
                      <a:endParaRPr lang="ar-DZ" sz="1600" b="1" baseline="0" dirty="0">
                        <a:solidFill>
                          <a:srgbClr val="000000"/>
                        </a:solidFill>
                      </a:endParaRPr>
                    </a:p>
                  </a:txBody>
                  <a:tcPr marL="68580" marR="68580" marT="0" marB="0" anchor="ctr">
                    <a:solidFill>
                      <a:schemeClr val="bg1">
                        <a:lumMod val="95000"/>
                      </a:schemeClr>
                    </a:solidFill>
                  </a:tcPr>
                </a:tc>
                <a:extLst>
                  <a:ext uri="{0D108BD9-81ED-4DB2-BD59-A6C34878D82A}">
                    <a16:rowId xmlns="" xmlns:a16="http://schemas.microsoft.com/office/drawing/2014/main" val="10002"/>
                  </a:ext>
                </a:extLst>
              </a:tr>
              <a:tr h="362600">
                <a:tc>
                  <a:txBody>
                    <a:bodyPr/>
                    <a:lstStyle/>
                    <a:p>
                      <a:pPr algn="ctr" rtl="1">
                        <a:lnSpc>
                          <a:spcPct val="150000"/>
                        </a:lnSpc>
                        <a:spcAft>
                          <a:spcPts val="0"/>
                        </a:spcAft>
                      </a:pPr>
                      <a:r>
                        <a:rPr lang="ar-DZ" sz="1600" dirty="0">
                          <a:effectLst/>
                        </a:rPr>
                        <a:t>03</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10 : استخدام </a:t>
                      </a:r>
                      <a:r>
                        <a:rPr lang="ar-DZ" sz="1800" b="1" kern="1200" dirty="0">
                          <a:effectLst/>
                        </a:rPr>
                        <a:t>تكنولوجيا الاعلام والاتصال </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40 د</a:t>
                      </a:r>
                    </a:p>
                  </a:txBody>
                  <a:tcPr marL="68580" marR="68580" marT="0" marB="0" anchor="ctr">
                    <a:solidFill>
                      <a:schemeClr val="bg1">
                        <a:lumMod val="95000"/>
                      </a:schemeClr>
                    </a:solidFill>
                  </a:tcPr>
                </a:tc>
                <a:extLst>
                  <a:ext uri="{0D108BD9-81ED-4DB2-BD59-A6C34878D82A}">
                    <a16:rowId xmlns="" xmlns:a16="http://schemas.microsoft.com/office/drawing/2014/main" val="10003"/>
                  </a:ext>
                </a:extLst>
              </a:tr>
              <a:tr h="362600">
                <a:tc>
                  <a:txBody>
                    <a:bodyPr/>
                    <a:lstStyle/>
                    <a:p>
                      <a:pPr algn="ctr" rtl="1">
                        <a:lnSpc>
                          <a:spcPct val="150000"/>
                        </a:lnSpc>
                        <a:spcAft>
                          <a:spcPts val="0"/>
                        </a:spcAft>
                      </a:pPr>
                      <a:r>
                        <a:rPr lang="ar-DZ" sz="1600" dirty="0">
                          <a:effectLst/>
                        </a:rPr>
                        <a:t>04</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11: تعريف</a:t>
                      </a:r>
                      <a:r>
                        <a:rPr lang="ar-DZ" sz="1800" b="1" kern="1200" baseline="0" dirty="0">
                          <a:effectLst/>
                        </a:rPr>
                        <a:t> الحاسوب</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25 د</a:t>
                      </a:r>
                    </a:p>
                  </a:txBody>
                  <a:tcPr marL="68580" marR="68580" marT="0" marB="0" anchor="ctr">
                    <a:solidFill>
                      <a:schemeClr val="bg1">
                        <a:lumMod val="95000"/>
                      </a:schemeClr>
                    </a:solidFill>
                  </a:tcPr>
                </a:tc>
                <a:extLst>
                  <a:ext uri="{0D108BD9-81ED-4DB2-BD59-A6C34878D82A}">
                    <a16:rowId xmlns="" xmlns:a16="http://schemas.microsoft.com/office/drawing/2014/main" val="10006"/>
                  </a:ext>
                </a:extLst>
              </a:tr>
              <a:tr h="362600">
                <a:tc>
                  <a:txBody>
                    <a:bodyPr/>
                    <a:lstStyle/>
                    <a:p>
                      <a:pPr algn="ctr" rtl="1">
                        <a:lnSpc>
                          <a:spcPct val="150000"/>
                        </a:lnSpc>
                        <a:spcAft>
                          <a:spcPts val="0"/>
                        </a:spcAft>
                      </a:pPr>
                      <a:r>
                        <a:rPr lang="ar-DZ" sz="1600" dirty="0">
                          <a:effectLst/>
                        </a:rPr>
                        <a:t>05</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12: مكونات الحاسوب</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20 د</a:t>
                      </a:r>
                    </a:p>
                  </a:txBody>
                  <a:tcPr marL="68580" marR="68580" marT="0" marB="0" anchor="ctr">
                    <a:solidFill>
                      <a:schemeClr val="bg1">
                        <a:lumMod val="95000"/>
                      </a:schemeClr>
                    </a:solidFill>
                  </a:tcPr>
                </a:tc>
                <a:extLst>
                  <a:ext uri="{0D108BD9-81ED-4DB2-BD59-A6C34878D82A}">
                    <a16:rowId xmlns="" xmlns:a16="http://schemas.microsoft.com/office/drawing/2014/main" val="10004"/>
                  </a:ext>
                </a:extLst>
              </a:tr>
              <a:tr h="362600">
                <a:tc>
                  <a:txBody>
                    <a:bodyPr/>
                    <a:lstStyle/>
                    <a:p>
                      <a:pPr algn="ctr" rtl="1">
                        <a:lnSpc>
                          <a:spcPct val="150000"/>
                        </a:lnSpc>
                        <a:spcAft>
                          <a:spcPts val="0"/>
                        </a:spcAft>
                      </a:pPr>
                      <a:r>
                        <a:rPr lang="ar-DZ" sz="1600" dirty="0">
                          <a:effectLst/>
                        </a:rPr>
                        <a:t>06</a:t>
                      </a:r>
                      <a:endParaRPr lang="en-US" sz="1600" b="1" dirty="0">
                        <a:solidFill>
                          <a:srgbClr val="000000"/>
                        </a:solidFill>
                        <a:effectLst/>
                        <a:latin typeface="Cambria"/>
                        <a:ea typeface="MS Mincho"/>
                        <a:cs typeface="Arial"/>
                      </a:endParaRPr>
                    </a:p>
                  </a:txBody>
                  <a:tcPr marL="68580" marR="68580" marT="0" marB="0" anchor="ctr">
                    <a:solidFill>
                      <a:schemeClr val="bg1">
                        <a:lumMod val="95000"/>
                      </a:schemeClr>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13 : نظام </a:t>
                      </a:r>
                      <a:r>
                        <a:rPr lang="ar-DZ" sz="1800" b="1" kern="1200" dirty="0" err="1">
                          <a:effectLst/>
                        </a:rPr>
                        <a:t>اللتشغيل</a:t>
                      </a:r>
                      <a:r>
                        <a:rPr lang="ar-DZ" sz="1800" b="1" kern="1200" baseline="0" dirty="0">
                          <a:effectLst/>
                        </a:rPr>
                        <a:t> </a:t>
                      </a:r>
                      <a:r>
                        <a:rPr lang="fr-FR" sz="1800" b="1" kern="1200" baseline="0" dirty="0" err="1">
                          <a:effectLst/>
                        </a:rPr>
                        <a:t>win</a:t>
                      </a:r>
                      <a:r>
                        <a:rPr lang="fr-FR" sz="1800" b="1" kern="1200" baseline="0" dirty="0">
                          <a:effectLst/>
                        </a:rPr>
                        <a:t> 7 </a:t>
                      </a:r>
                      <a:r>
                        <a:rPr lang="ar-DZ" sz="1800" b="1" kern="1200" baseline="0" dirty="0">
                          <a:effectLst/>
                        </a:rPr>
                        <a:t> </a:t>
                      </a:r>
                      <a:endParaRPr lang="ar-DZ" sz="1800" b="1" kern="1200" dirty="0">
                        <a:solidFill>
                          <a:schemeClr val="tx1"/>
                        </a:solidFill>
                        <a:effectLst/>
                        <a:latin typeface="+mn-lt"/>
                        <a:ea typeface="MS Mincho"/>
                        <a:cs typeface="+mn-cs"/>
                      </a:endParaRPr>
                    </a:p>
                  </a:txBody>
                  <a:tcPr marL="68580" marR="68580" marT="0" marB="0" anchor="ctr">
                    <a:solidFill>
                      <a:schemeClr val="bg1">
                        <a:lumMod val="9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15 د</a:t>
                      </a:r>
                    </a:p>
                  </a:txBody>
                  <a:tcPr marL="68580" marR="68580" marT="0" marB="0" anchor="ctr">
                    <a:solidFill>
                      <a:schemeClr val="bg1">
                        <a:lumMod val="95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9979109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1719039" y="534116"/>
            <a:ext cx="95504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3500" dirty="0"/>
              <a:t>التوقعات</a:t>
            </a:r>
            <a:r>
              <a:rPr lang="ar-AE" sz="2400" dirty="0"/>
              <a:t>                                                     </a:t>
            </a:r>
            <a:endParaRPr lang="en-US" sz="2400" dirty="0"/>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22</a:t>
            </a:fld>
            <a:endParaRPr lang="fr-FR"/>
          </a:p>
        </p:txBody>
      </p:sp>
    </p:spTree>
    <p:extLst>
      <p:ext uri="{BB962C8B-B14F-4D97-AF65-F5344CB8AC3E}">
        <p14:creationId xmlns:p14="http://schemas.microsoft.com/office/powerpoint/2010/main" val="268573714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229724" y="200025"/>
            <a:ext cx="2962275" cy="785934"/>
          </a:xfrm>
          <a:solidFill>
            <a:schemeClr val="bg1">
              <a:lumMod val="85000"/>
            </a:schemeClr>
          </a:solidFill>
        </p:spPr>
        <p:txBody>
          <a:bodyPr>
            <a:normAutofit/>
          </a:bodyPr>
          <a:lstStyle/>
          <a:p>
            <a:pPr algn="ctr" rtl="1"/>
            <a:r>
              <a:rPr lang="ar-SA" sz="3500" b="1" dirty="0"/>
              <a:t>ال</a:t>
            </a:r>
            <a:r>
              <a:rPr lang="ar-DZ" sz="3500" b="1" dirty="0"/>
              <a:t>نشاط </a:t>
            </a:r>
            <a:r>
              <a:rPr lang="ar-SA" sz="3500" b="1" dirty="0"/>
              <a:t>0</a:t>
            </a:r>
            <a:r>
              <a:rPr lang="ar-DZ" sz="3500" b="1" dirty="0"/>
              <a:t>8: التحفيز</a:t>
            </a:r>
            <a:endParaRPr lang="fr-FR" sz="3500"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23</a:t>
            </a:fld>
            <a:endParaRPr lang="fr-FR"/>
          </a:p>
        </p:txBody>
      </p:sp>
      <p:sp>
        <p:nvSpPr>
          <p:cNvPr id="7" name="ZoneTexte 6"/>
          <p:cNvSpPr txBox="1"/>
          <p:nvPr/>
        </p:nvSpPr>
        <p:spPr>
          <a:xfrm>
            <a:off x="188686" y="1712686"/>
            <a:ext cx="9041039" cy="584775"/>
          </a:xfrm>
          <a:prstGeom prst="rect">
            <a:avLst/>
          </a:prstGeom>
          <a:noFill/>
        </p:spPr>
        <p:txBody>
          <a:bodyPr wrap="square" rtlCol="0">
            <a:spAutoFit/>
          </a:bodyPr>
          <a:lstStyle/>
          <a:p>
            <a:pPr algn="r" rtl="1"/>
            <a:r>
              <a:rPr lang="ar-SA" sz="3200" b="1" dirty="0"/>
              <a:t>استخدم الرقم 8 للحصول على النتيجة 1000 . كيف ؟</a:t>
            </a:r>
            <a:endParaRPr lang="fr-FR" sz="32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943" y="3024188"/>
            <a:ext cx="7024914"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98253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786DE1AD-AE59-4827-9DC2-C56B7902DFA7}" type="slidenum">
              <a:rPr lang="fr-FR" smtClean="0"/>
              <a:pPr/>
              <a:t>24</a:t>
            </a:fld>
            <a:endParaRPr lang="fr-F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617" y="2357438"/>
            <a:ext cx="9804460" cy="2693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a:extLst>
              <a:ext uri="{FF2B5EF4-FFF2-40B4-BE49-F238E27FC236}">
                <a16:creationId xmlns="" xmlns:a16="http://schemas.microsoft.com/office/drawing/2014/main" id="{21DA0196-817E-4101-894A-40E6DFC657E5}"/>
              </a:ext>
            </a:extLst>
          </p:cNvPr>
          <p:cNvSpPr>
            <a:spLocks noGrp="1"/>
          </p:cNvSpPr>
          <p:nvPr>
            <p:ph type="title"/>
          </p:nvPr>
        </p:nvSpPr>
        <p:spPr>
          <a:xfrm>
            <a:off x="9229724" y="200025"/>
            <a:ext cx="2962275" cy="785934"/>
          </a:xfrm>
          <a:solidFill>
            <a:schemeClr val="bg1">
              <a:lumMod val="85000"/>
            </a:schemeClr>
          </a:solidFill>
        </p:spPr>
        <p:txBody>
          <a:bodyPr>
            <a:normAutofit/>
          </a:bodyPr>
          <a:lstStyle/>
          <a:p>
            <a:pPr algn="ctr" rtl="1"/>
            <a:r>
              <a:rPr lang="ar-SA" sz="3500" b="1" dirty="0"/>
              <a:t>ال</a:t>
            </a:r>
            <a:r>
              <a:rPr lang="ar-DZ" sz="3500" b="1" dirty="0"/>
              <a:t>نشاط </a:t>
            </a:r>
            <a:r>
              <a:rPr lang="ar-SA" sz="3500" b="1" dirty="0"/>
              <a:t>0</a:t>
            </a:r>
            <a:r>
              <a:rPr lang="ar-DZ" sz="3500" b="1" dirty="0"/>
              <a:t>8: التحفيز</a:t>
            </a:r>
            <a:endParaRPr lang="fr-FR" sz="3500" b="1" dirty="0"/>
          </a:p>
        </p:txBody>
      </p:sp>
    </p:spTree>
    <p:extLst>
      <p:ext uri="{BB962C8B-B14F-4D97-AF65-F5344CB8AC3E}">
        <p14:creationId xmlns:p14="http://schemas.microsoft.com/office/powerpoint/2010/main" val="5002500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130629" y="1401056"/>
            <a:ext cx="3178623" cy="732544"/>
          </a:xfrm>
          <a:prstGeom prst="ellipse">
            <a:avLst/>
          </a:prstGeom>
          <a:solidFill>
            <a:schemeClr val="accent4">
              <a:lumMod val="60000"/>
              <a:lumOff val="40000"/>
            </a:schemeClr>
          </a:solidFill>
          <a:ln>
            <a:noFill/>
          </a:ln>
          <a:effectLst/>
          <a:extLst/>
        </p:spPr>
        <p:txBody>
          <a:bodyPr vert="horz" wrap="none" anchor="ctr"/>
          <a:lstStyle/>
          <a:p>
            <a:pPr algn="r" rtl="1">
              <a:lnSpc>
                <a:spcPct val="107000"/>
              </a:lnSpc>
            </a:pPr>
            <a:r>
              <a:rPr lang="ar-AE" sz="1600" b="1" dirty="0">
                <a:solidFill>
                  <a:sysClr val="windowText" lastClr="000000"/>
                </a:solidFill>
              </a:rPr>
              <a:t>ماذا أعرف </a:t>
            </a:r>
            <a:endParaRPr lang="ar-DZ" sz="1600" b="1" dirty="0">
              <a:solidFill>
                <a:sysClr val="windowText" lastClr="000000"/>
              </a:solidFill>
            </a:endParaRPr>
          </a:p>
          <a:p>
            <a:pPr algn="r" rtl="1">
              <a:lnSpc>
                <a:spcPct val="107000"/>
              </a:lnSpc>
            </a:pPr>
            <a:r>
              <a:rPr lang="ar-DZ" sz="1600" b="1" dirty="0">
                <a:solidFill>
                  <a:sysClr val="windowText" lastClr="000000"/>
                </a:solidFill>
              </a:rPr>
              <a:t>عن </a:t>
            </a:r>
            <a:r>
              <a:rPr lang="ar-DZ" sz="1600" b="1" dirty="0">
                <a:solidFill>
                  <a:schemeClr val="dk1"/>
                </a:solidFill>
              </a:rPr>
              <a:t>استخدام الحاسوب و إدارة الملفات</a:t>
            </a:r>
            <a:endParaRPr lang="fr-FR" sz="1400" b="1" dirty="0">
              <a:solidFill>
                <a:schemeClr val="dk1"/>
              </a:solidFill>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25</a:t>
            </a:fld>
            <a:endParaRPr lang="fr-FR"/>
          </a:p>
        </p:txBody>
      </p:sp>
      <p:sp>
        <p:nvSpPr>
          <p:cNvPr id="28" name="Titre 1">
            <a:extLst>
              <a:ext uri="{FF2B5EF4-FFF2-40B4-BE49-F238E27FC236}">
                <a16:creationId xmlns="" xmlns:a16="http://schemas.microsoft.com/office/drawing/2014/main" id="{D1EF2A05-168D-44CF-8A0F-855F3B211592}"/>
              </a:ext>
            </a:extLst>
          </p:cNvPr>
          <p:cNvSpPr>
            <a:spLocks noGrp="1"/>
          </p:cNvSpPr>
          <p:nvPr>
            <p:ph type="title"/>
          </p:nvPr>
        </p:nvSpPr>
        <p:spPr>
          <a:xfrm>
            <a:off x="9629775" y="200025"/>
            <a:ext cx="2562224" cy="757238"/>
          </a:xfrm>
          <a:solidFill>
            <a:schemeClr val="bg1">
              <a:lumMod val="85000"/>
            </a:schemeClr>
          </a:solidFill>
        </p:spPr>
        <p:txBody>
          <a:bodyPr>
            <a:normAutofit/>
          </a:bodyPr>
          <a:lstStyle/>
          <a:p>
            <a:pPr algn="ctr" rtl="1"/>
            <a:r>
              <a:rPr lang="ar-SA" sz="3500" b="1" dirty="0"/>
              <a:t>ال</a:t>
            </a:r>
            <a:r>
              <a:rPr lang="ar-DZ" sz="3500" b="1" dirty="0"/>
              <a:t>نشاط </a:t>
            </a:r>
            <a:r>
              <a:rPr lang="en-US" sz="3500" b="1" dirty="0"/>
              <a:t>09</a:t>
            </a:r>
            <a:r>
              <a:rPr lang="ar-DZ" sz="3500" b="1" dirty="0"/>
              <a:t>:</a:t>
            </a:r>
            <a:endParaRPr lang="fr-FR" sz="3500" b="1" dirty="0"/>
          </a:p>
        </p:txBody>
      </p:sp>
    </p:spTree>
    <p:extLst>
      <p:ext uri="{BB962C8B-B14F-4D97-AF65-F5344CB8AC3E}">
        <p14:creationId xmlns:p14="http://schemas.microsoft.com/office/powerpoint/2010/main" val="2001688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70"/>
                                        </p:tgtEl>
                                        <p:attrNameLst>
                                          <p:attrName>style.visibility</p:attrName>
                                        </p:attrNameLst>
                                      </p:cBhvr>
                                      <p:to>
                                        <p:strVal val="visible"/>
                                      </p:to>
                                    </p:set>
                                    <p:anim calcmode="lin" valueType="num">
                                      <p:cBhvr additive="base">
                                        <p:cTn id="7" dur="1250" fill="hold"/>
                                        <p:tgtEl>
                                          <p:spTgt spid="64570"/>
                                        </p:tgtEl>
                                        <p:attrNameLst>
                                          <p:attrName>ppt_x</p:attrName>
                                        </p:attrNameLst>
                                      </p:cBhvr>
                                      <p:tavLst>
                                        <p:tav tm="0">
                                          <p:val>
                                            <p:strVal val="#ppt_x"/>
                                          </p:val>
                                        </p:tav>
                                        <p:tav tm="100000">
                                          <p:val>
                                            <p:strVal val="#ppt_x"/>
                                          </p:val>
                                        </p:tav>
                                      </p:tavLst>
                                    </p:anim>
                                    <p:anim calcmode="lin" valueType="num">
                                      <p:cBhvr additive="base">
                                        <p:cTn id="8" dur="1250" fill="hold"/>
                                        <p:tgtEl>
                                          <p:spTgt spid="64570"/>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53" presetClass="entr" presetSubtype="16" fill="hold" grpId="0" nodeType="afterEffect">
                                  <p:stCondLst>
                                    <p:cond delay="0"/>
                                  </p:stCondLst>
                                  <p:childTnLst>
                                    <p:set>
                                      <p:cBhvr>
                                        <p:cTn id="11" dur="1" fill="hold">
                                          <p:stCondLst>
                                            <p:cond delay="0"/>
                                          </p:stCondLst>
                                        </p:cTn>
                                        <p:tgtEl>
                                          <p:spTgt spid="64564"/>
                                        </p:tgtEl>
                                        <p:attrNameLst>
                                          <p:attrName>style.visibility</p:attrName>
                                        </p:attrNameLst>
                                      </p:cBhvr>
                                      <p:to>
                                        <p:strVal val="visible"/>
                                      </p:to>
                                    </p:set>
                                    <p:anim calcmode="lin" valueType="num">
                                      <p:cBhvr>
                                        <p:cTn id="12" dur="1250" fill="hold"/>
                                        <p:tgtEl>
                                          <p:spTgt spid="64564"/>
                                        </p:tgtEl>
                                        <p:attrNameLst>
                                          <p:attrName>ppt_w</p:attrName>
                                        </p:attrNameLst>
                                      </p:cBhvr>
                                      <p:tavLst>
                                        <p:tav tm="0">
                                          <p:val>
                                            <p:fltVal val="0"/>
                                          </p:val>
                                        </p:tav>
                                        <p:tav tm="100000">
                                          <p:val>
                                            <p:strVal val="#ppt_w"/>
                                          </p:val>
                                        </p:tav>
                                      </p:tavLst>
                                    </p:anim>
                                    <p:anim calcmode="lin" valueType="num">
                                      <p:cBhvr>
                                        <p:cTn id="13" dur="1250" fill="hold"/>
                                        <p:tgtEl>
                                          <p:spTgt spid="64564"/>
                                        </p:tgtEl>
                                        <p:attrNameLst>
                                          <p:attrName>ppt_h</p:attrName>
                                        </p:attrNameLst>
                                      </p:cBhvr>
                                      <p:tavLst>
                                        <p:tav tm="0">
                                          <p:val>
                                            <p:fltVal val="0"/>
                                          </p:val>
                                        </p:tav>
                                        <p:tav tm="100000">
                                          <p:val>
                                            <p:strVal val="#ppt_h"/>
                                          </p:val>
                                        </p:tav>
                                      </p:tavLst>
                                    </p:anim>
                                    <p:animEffect transition="in" filter="fade">
                                      <p:cBhvr>
                                        <p:cTn id="14" dur="1250"/>
                                        <p:tgtEl>
                                          <p:spTgt spid="64564"/>
                                        </p:tgtEl>
                                      </p:cBhvr>
                                    </p:animEffect>
                                  </p:childTnLst>
                                </p:cTn>
                              </p:par>
                            </p:childTnLst>
                          </p:cTn>
                        </p:par>
                        <p:par>
                          <p:cTn id="15" fill="hold">
                            <p:stCondLst>
                              <p:cond delay="2500"/>
                            </p:stCondLst>
                            <p:childTnLst>
                              <p:par>
                                <p:cTn id="16" presetID="8" presetClass="emph" presetSubtype="0" fill="hold" grpId="0" nodeType="afterEffect">
                                  <p:stCondLst>
                                    <p:cond delay="0"/>
                                  </p:stCondLst>
                                  <p:childTnLst>
                                    <p:animRot by="21600000">
                                      <p:cBhvr>
                                        <p:cTn id="17" dur="2000" fill="hold"/>
                                        <p:tgtEl>
                                          <p:spTgt spid="645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1" grpId="0" animBg="1"/>
      <p:bldP spid="64564" grpId="0" animBg="1"/>
      <p:bldP spid="6457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26</a:t>
            </a:fld>
            <a:endParaRPr lang="fr-FR" dirty="0"/>
          </a:p>
        </p:txBody>
      </p:sp>
      <p:sp>
        <p:nvSpPr>
          <p:cNvPr id="2" name="Espace réservé de la date 1"/>
          <p:cNvSpPr>
            <a:spLocks noGrp="1"/>
          </p:cNvSpPr>
          <p:nvPr>
            <p:ph type="dt" sz="half" idx="4294967295"/>
          </p:nvPr>
        </p:nvSpPr>
        <p:spPr/>
        <p:txBody>
          <a:bodyPr/>
          <a:lstStyle/>
          <a:p>
            <a:fld id="{971EE752-569A-4DCA-953A-F7206A93FE72}" type="datetime1">
              <a:rPr lang="fr-FR" smtClean="0"/>
              <a:t>08/07/2018</a:t>
            </a:fld>
            <a:endParaRPr lang="fr-FR"/>
          </a:p>
        </p:txBody>
      </p:sp>
      <p:sp>
        <p:nvSpPr>
          <p:cNvPr id="3" name="Espace réservé du pied de page 2"/>
          <p:cNvSpPr>
            <a:spLocks noGrp="1"/>
          </p:cNvSpPr>
          <p:nvPr>
            <p:ph type="ftr" sz="quarter" idx="4294967295"/>
          </p:nvPr>
        </p:nvSpPr>
        <p:spPr/>
        <p:txBody>
          <a:bodyPr/>
          <a:lstStyle/>
          <a:p>
            <a:r>
              <a:rPr lang="ar-DZ"/>
              <a:t>الإعلام الآلي</a:t>
            </a:r>
            <a:endParaRPr lang="fr-FR"/>
          </a:p>
        </p:txBody>
      </p:sp>
      <p:graphicFrame>
        <p:nvGraphicFramePr>
          <p:cNvPr id="7" name="Content Placeholder 3"/>
          <p:cNvGraphicFramePr>
            <a:graphicFrameLocks/>
          </p:cNvGraphicFramePr>
          <p:nvPr>
            <p:extLst>
              <p:ext uri="{D42A27DB-BD31-4B8C-83A1-F6EECF244321}">
                <p14:modId xmlns:p14="http://schemas.microsoft.com/office/powerpoint/2010/main" val="1236836503"/>
              </p:ext>
            </p:extLst>
          </p:nvPr>
        </p:nvGraphicFramePr>
        <p:xfrm>
          <a:off x="638629" y="1375197"/>
          <a:ext cx="10842171" cy="5075635"/>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عن استخدام الحاسوب و إدارة الملفات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8" name="ZoneTexte 7"/>
          <p:cNvSpPr txBox="1"/>
          <p:nvPr/>
        </p:nvSpPr>
        <p:spPr>
          <a:xfrm>
            <a:off x="928915" y="48300"/>
            <a:ext cx="9463313" cy="646331"/>
          </a:xfrm>
          <a:prstGeom prst="rect">
            <a:avLst/>
          </a:prstGeom>
          <a:solidFill>
            <a:schemeClr val="accent3">
              <a:lumMod val="40000"/>
              <a:lumOff val="60000"/>
            </a:schemeClr>
          </a:solidFill>
        </p:spPr>
        <p:txBody>
          <a:bodyPr wrap="square" rtlCol="0">
            <a:spAutoFit/>
          </a:bodyPr>
          <a:lstStyle/>
          <a:p>
            <a:pPr algn="ctr" rtl="1"/>
            <a:r>
              <a:rPr lang="ar-DZ" sz="3600" b="1" dirty="0"/>
              <a:t>استراتيجية </a:t>
            </a:r>
            <a:r>
              <a:rPr lang="fr-FR" sz="3600" b="1" dirty="0"/>
              <a:t>KWL </a:t>
            </a:r>
          </a:p>
        </p:txBody>
      </p:sp>
    </p:spTree>
    <p:extLst>
      <p:ext uri="{BB962C8B-B14F-4D97-AF65-F5344CB8AC3E}">
        <p14:creationId xmlns:p14="http://schemas.microsoft.com/office/powerpoint/2010/main" val="16430814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0182" y="280928"/>
            <a:ext cx="7881937" cy="839787"/>
          </a:xfrm>
          <a:solidFill>
            <a:schemeClr val="bg1">
              <a:lumMod val="85000"/>
            </a:schemeClr>
          </a:solidFill>
        </p:spPr>
        <p:txBody>
          <a:bodyPr>
            <a:noAutofit/>
          </a:bodyPr>
          <a:lstStyle/>
          <a:p>
            <a:pPr algn="ctr" rtl="1"/>
            <a:r>
              <a:rPr lang="ar-DZ" sz="3500" dirty="0"/>
              <a:t>استخدام تكنولوجيا الإعلام و الاتصال في التعليم و التعلم</a:t>
            </a:r>
            <a:endParaRPr lang="fr-FR" sz="3500" dirty="0"/>
          </a:p>
        </p:txBody>
      </p:sp>
      <p:pic>
        <p:nvPicPr>
          <p:cNvPr id="5122"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0695" y="3429756"/>
            <a:ext cx="2737889" cy="2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nvSpPr>
        <p:spPr>
          <a:xfrm>
            <a:off x="1669143" y="1992477"/>
            <a:ext cx="8409441" cy="369332"/>
          </a:xfrm>
          <a:prstGeom prst="rect">
            <a:avLst/>
          </a:prstGeom>
          <a:noFill/>
        </p:spPr>
        <p:txBody>
          <a:bodyPr wrap="square" rtlCol="0">
            <a:spAutoFit/>
          </a:bodyPr>
          <a:lstStyle/>
          <a:p>
            <a:pPr algn="r" rtl="1"/>
            <a:r>
              <a:rPr lang="ar-DZ" b="1" dirty="0"/>
              <a:t>من خلال مقاطع الفيديو </a:t>
            </a:r>
            <a:r>
              <a:rPr lang="ar-DZ" b="1" dirty="0" err="1"/>
              <a:t>استتنج</a:t>
            </a:r>
            <a:r>
              <a:rPr lang="ar-DZ" b="1" dirty="0"/>
              <a:t> تأثير استخدام تكنولوجيا الإعلام و الاتصال على مستوى الأستاذ و المتعلم </a:t>
            </a:r>
            <a:endParaRPr lang="fr-FR" b="1" dirty="0"/>
          </a:p>
        </p:txBody>
      </p:sp>
      <p:pic>
        <p:nvPicPr>
          <p:cNvPr id="9" name="Picture 2">
            <a:hlinkClick r:id="rId5"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9143" y="3392712"/>
            <a:ext cx="2737889" cy="2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020458" y="2634734"/>
            <a:ext cx="2670012" cy="461665"/>
          </a:xfrm>
          <a:prstGeom prst="rect">
            <a:avLst/>
          </a:prstGeom>
        </p:spPr>
        <p:txBody>
          <a:bodyPr wrap="square">
            <a:spAutoFit/>
          </a:bodyPr>
          <a:lstStyle/>
          <a:p>
            <a:pPr algn="ctr"/>
            <a:r>
              <a:rPr lang="ar-DZ" sz="2400" b="1" dirty="0">
                <a:hlinkClick r:id="rId6" action="ppaction://hlinkfile"/>
              </a:rPr>
              <a:t>ورقـــــــة العمـــل</a:t>
            </a:r>
            <a:endParaRPr lang="fr-FR" sz="2400" dirty="0"/>
          </a:p>
        </p:txBody>
      </p:sp>
      <p:sp>
        <p:nvSpPr>
          <p:cNvPr id="17" name="Titre 1">
            <a:extLst>
              <a:ext uri="{FF2B5EF4-FFF2-40B4-BE49-F238E27FC236}">
                <a16:creationId xmlns="" xmlns:a16="http://schemas.microsoft.com/office/drawing/2014/main" id="{315F858D-B9E2-408E-AFDB-9A37357145F3}"/>
              </a:ext>
            </a:extLst>
          </p:cNvPr>
          <p:cNvSpPr txBox="1">
            <a:spLocks/>
          </p:cNvSpPr>
          <p:nvPr/>
        </p:nvSpPr>
        <p:spPr>
          <a:xfrm>
            <a:off x="9229724" y="200025"/>
            <a:ext cx="2962275" cy="785934"/>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500" b="1" dirty="0"/>
              <a:t>ال</a:t>
            </a:r>
            <a:r>
              <a:rPr lang="ar-DZ" sz="3500" b="1" dirty="0"/>
              <a:t>نشاط </a:t>
            </a:r>
            <a:r>
              <a:rPr lang="ar-SA" sz="3500" b="1" dirty="0"/>
              <a:t>10</a:t>
            </a:r>
            <a:r>
              <a:rPr lang="ar-DZ" sz="3500" b="1" dirty="0"/>
              <a:t>:</a:t>
            </a:r>
            <a:endParaRPr lang="fr-FR" sz="3500" b="1" dirty="0"/>
          </a:p>
        </p:txBody>
      </p:sp>
    </p:spTree>
    <p:extLst>
      <p:ext uri="{BB962C8B-B14F-4D97-AF65-F5344CB8AC3E}">
        <p14:creationId xmlns:p14="http://schemas.microsoft.com/office/powerpoint/2010/main" val="39773551"/>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1" name="Group 3"/>
          <p:cNvGrpSpPr>
            <a:grpSpLocks/>
          </p:cNvGrpSpPr>
          <p:nvPr/>
        </p:nvGrpSpPr>
        <p:grpSpPr bwMode="auto">
          <a:xfrm>
            <a:off x="574753" y="1362395"/>
            <a:ext cx="9104691" cy="5078412"/>
            <a:chOff x="598" y="768"/>
            <a:chExt cx="3815" cy="3199"/>
          </a:xfrm>
        </p:grpSpPr>
        <p:sp>
          <p:nvSpPr>
            <p:cNvPr id="99332" name="Oval 4"/>
            <p:cNvSpPr>
              <a:spLocks noChangeArrowheads="1"/>
            </p:cNvSpPr>
            <p:nvPr/>
          </p:nvSpPr>
          <p:spPr bwMode="gray">
            <a:xfrm>
              <a:off x="3234" y="1310"/>
              <a:ext cx="468" cy="130"/>
            </a:xfrm>
            <a:prstGeom prst="ellipse">
              <a:avLst/>
            </a:prstGeom>
            <a:gradFill rotWithShape="1">
              <a:gsLst>
                <a:gs pos="0">
                  <a:srgbClr val="B2B2B2"/>
                </a:gs>
                <a:gs pos="100000">
                  <a:srgbClr val="B2B2B2">
                    <a:gamma/>
                    <a:tint val="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99333" name="Oval 5"/>
            <p:cNvSpPr>
              <a:spLocks noChangeArrowheads="1"/>
            </p:cNvSpPr>
            <p:nvPr/>
          </p:nvSpPr>
          <p:spPr bwMode="gray">
            <a:xfrm>
              <a:off x="2424" y="2372"/>
              <a:ext cx="792" cy="220"/>
            </a:xfrm>
            <a:prstGeom prst="ellipse">
              <a:avLst/>
            </a:prstGeom>
            <a:gradFill rotWithShape="1">
              <a:gsLst>
                <a:gs pos="0">
                  <a:srgbClr val="B2B2B2"/>
                </a:gs>
                <a:gs pos="100000">
                  <a:srgbClr val="B2B2B2">
                    <a:gamma/>
                    <a:tint val="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99334" name="Oval 6"/>
            <p:cNvSpPr>
              <a:spLocks noChangeArrowheads="1"/>
            </p:cNvSpPr>
            <p:nvPr/>
          </p:nvSpPr>
          <p:spPr bwMode="gray">
            <a:xfrm>
              <a:off x="3264" y="3648"/>
              <a:ext cx="1149" cy="319"/>
            </a:xfrm>
            <a:prstGeom prst="ellipse">
              <a:avLst/>
            </a:prstGeom>
            <a:gradFill rotWithShape="1">
              <a:gsLst>
                <a:gs pos="0">
                  <a:srgbClr val="B2B2B2"/>
                </a:gs>
                <a:gs pos="100000">
                  <a:srgbClr val="B2B2B2">
                    <a:gamma/>
                    <a:tint val="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99335" name="Oval 7"/>
            <p:cNvSpPr>
              <a:spLocks noChangeArrowheads="1"/>
            </p:cNvSpPr>
            <p:nvPr/>
          </p:nvSpPr>
          <p:spPr bwMode="gray">
            <a:xfrm>
              <a:off x="912" y="2789"/>
              <a:ext cx="933" cy="259"/>
            </a:xfrm>
            <a:prstGeom prst="ellipse">
              <a:avLst/>
            </a:prstGeom>
            <a:gradFill rotWithShape="1">
              <a:gsLst>
                <a:gs pos="0">
                  <a:srgbClr val="B2B2B2"/>
                </a:gs>
                <a:gs pos="100000">
                  <a:srgbClr val="B2B2B2">
                    <a:gamma/>
                    <a:tint val="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p>
          </p:txBody>
        </p:sp>
        <p:sp>
          <p:nvSpPr>
            <p:cNvPr id="99336" name="Rectangle 8"/>
            <p:cNvSpPr>
              <a:spLocks noChangeArrowheads="1"/>
            </p:cNvSpPr>
            <p:nvPr/>
          </p:nvSpPr>
          <p:spPr bwMode="gray">
            <a:xfrm rot="13770025">
              <a:off x="2951" y="2306"/>
              <a:ext cx="605" cy="121"/>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9337" name="Rectangle 9"/>
            <p:cNvSpPr>
              <a:spLocks noChangeArrowheads="1"/>
            </p:cNvSpPr>
            <p:nvPr/>
          </p:nvSpPr>
          <p:spPr bwMode="gray">
            <a:xfrm rot="-743917">
              <a:off x="1698" y="2021"/>
              <a:ext cx="636" cy="109"/>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99338" name="Group 10"/>
            <p:cNvGrpSpPr>
              <a:grpSpLocks/>
            </p:cNvGrpSpPr>
            <p:nvPr/>
          </p:nvGrpSpPr>
          <p:grpSpPr bwMode="auto">
            <a:xfrm>
              <a:off x="2227" y="1186"/>
              <a:ext cx="1114" cy="1169"/>
              <a:chOff x="2371" y="1234"/>
              <a:chExt cx="1114" cy="1169"/>
            </a:xfrm>
          </p:grpSpPr>
          <p:sp>
            <p:nvSpPr>
              <p:cNvPr id="99339" name="Rectangle 11"/>
              <p:cNvSpPr>
                <a:spLocks noChangeArrowheads="1"/>
              </p:cNvSpPr>
              <p:nvPr/>
            </p:nvSpPr>
            <p:spPr bwMode="gray">
              <a:xfrm rot="-3205350">
                <a:off x="3175" y="1380"/>
                <a:ext cx="376" cy="83"/>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99340" name="Group 12"/>
              <p:cNvGrpSpPr>
                <a:grpSpLocks/>
              </p:cNvGrpSpPr>
              <p:nvPr/>
            </p:nvGrpSpPr>
            <p:grpSpPr bwMode="auto">
              <a:xfrm>
                <a:off x="2433" y="1401"/>
                <a:ext cx="1014" cy="1002"/>
                <a:chOff x="2016" y="1920"/>
                <a:chExt cx="1680" cy="1680"/>
              </a:xfrm>
            </p:grpSpPr>
            <p:sp>
              <p:nvSpPr>
                <p:cNvPr id="99341" name="Oval 13"/>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9342"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fr-FR"/>
                </a:p>
              </p:txBody>
            </p:sp>
          </p:grpSp>
          <p:sp>
            <p:nvSpPr>
              <p:cNvPr id="99343" name="Text Box 15"/>
              <p:cNvSpPr txBox="1">
                <a:spLocks noChangeArrowheads="1"/>
              </p:cNvSpPr>
              <p:nvPr/>
            </p:nvSpPr>
            <p:spPr bwMode="gray">
              <a:xfrm>
                <a:off x="2371" y="1737"/>
                <a:ext cx="1114"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ar-DZ" sz="3200" b="1" dirty="0">
                    <a:solidFill>
                      <a:schemeClr val="bg1"/>
                    </a:solidFill>
                  </a:rPr>
                  <a:t>تعريف الحاسوب</a:t>
                </a:r>
                <a:endParaRPr lang="en-US" sz="3200" b="1" dirty="0">
                  <a:solidFill>
                    <a:schemeClr val="bg1"/>
                  </a:solidFill>
                </a:endParaRPr>
              </a:p>
            </p:txBody>
          </p:sp>
        </p:grpSp>
        <p:grpSp>
          <p:nvGrpSpPr>
            <p:cNvPr id="99344" name="Group 16"/>
            <p:cNvGrpSpPr>
              <a:grpSpLocks/>
            </p:cNvGrpSpPr>
            <p:nvPr/>
          </p:nvGrpSpPr>
          <p:grpSpPr bwMode="auto">
            <a:xfrm>
              <a:off x="3177" y="768"/>
              <a:ext cx="549" cy="543"/>
              <a:chOff x="3321" y="816"/>
              <a:chExt cx="549" cy="543"/>
            </a:xfrm>
          </p:grpSpPr>
          <p:grpSp>
            <p:nvGrpSpPr>
              <p:cNvPr id="99345" name="Group 17"/>
              <p:cNvGrpSpPr>
                <a:grpSpLocks/>
              </p:cNvGrpSpPr>
              <p:nvPr/>
            </p:nvGrpSpPr>
            <p:grpSpPr bwMode="auto">
              <a:xfrm>
                <a:off x="3321" y="816"/>
                <a:ext cx="549" cy="543"/>
                <a:chOff x="2016" y="1920"/>
                <a:chExt cx="1680" cy="1680"/>
              </a:xfrm>
            </p:grpSpPr>
            <p:sp>
              <p:nvSpPr>
                <p:cNvPr id="99346" name="Oval 18"/>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45490"/>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9347" name="Freeform 1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1"/>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fr-FR"/>
                </a:p>
              </p:txBody>
            </p:sp>
          </p:grpSp>
          <p:sp>
            <p:nvSpPr>
              <p:cNvPr id="99348" name="Text Box 20"/>
              <p:cNvSpPr txBox="1">
                <a:spLocks noChangeArrowheads="1"/>
              </p:cNvSpPr>
              <p:nvPr/>
            </p:nvSpPr>
            <p:spPr bwMode="gray">
              <a:xfrm>
                <a:off x="3565" y="1025"/>
                <a:ext cx="87"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endParaRPr lang="en-US" sz="1400" dirty="0">
                  <a:solidFill>
                    <a:srgbClr val="FFFFFF"/>
                  </a:solidFill>
                  <a:effectLst>
                    <a:outerShdw blurRad="38100" dist="38100" dir="2700000" algn="tl">
                      <a:srgbClr val="C0C0C0"/>
                    </a:outerShdw>
                  </a:effectLst>
                  <a:latin typeface="Verdana" pitchFamily="34" charset="0"/>
                </a:endParaRPr>
              </a:p>
            </p:txBody>
          </p:sp>
        </p:grpSp>
        <p:grpSp>
          <p:nvGrpSpPr>
            <p:cNvPr id="99349" name="Group 21"/>
            <p:cNvGrpSpPr>
              <a:grpSpLocks/>
            </p:cNvGrpSpPr>
            <p:nvPr/>
          </p:nvGrpSpPr>
          <p:grpSpPr bwMode="auto">
            <a:xfrm>
              <a:off x="598" y="1604"/>
              <a:ext cx="1269" cy="1501"/>
              <a:chOff x="742" y="1652"/>
              <a:chExt cx="1269" cy="1501"/>
            </a:xfrm>
          </p:grpSpPr>
          <p:grpSp>
            <p:nvGrpSpPr>
              <p:cNvPr id="99350" name="Group 22"/>
              <p:cNvGrpSpPr>
                <a:grpSpLocks/>
              </p:cNvGrpSpPr>
              <p:nvPr/>
            </p:nvGrpSpPr>
            <p:grpSpPr bwMode="auto">
              <a:xfrm>
                <a:off x="742" y="1652"/>
                <a:ext cx="1269" cy="1501"/>
                <a:chOff x="1760" y="1920"/>
                <a:chExt cx="1942" cy="2233"/>
              </a:xfrm>
            </p:grpSpPr>
            <p:sp>
              <p:nvSpPr>
                <p:cNvPr id="99351" name="Oval 23"/>
                <p:cNvSpPr>
                  <a:spLocks noChangeArrowheads="1"/>
                </p:cNvSpPr>
                <p:nvPr/>
              </p:nvSpPr>
              <p:spPr bwMode="gray">
                <a:xfrm>
                  <a:off x="1760" y="1920"/>
                  <a:ext cx="1942" cy="2233"/>
                </a:xfrm>
                <a:prstGeom prst="ellipse">
                  <a:avLst/>
                </a:prstGeom>
                <a:blipFill>
                  <a:blip r:embed="rId3"/>
                  <a:stretch>
                    <a:fillRect/>
                  </a:stretch>
                </a:blip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99352" name="Freeform 24"/>
                <p:cNvSpPr>
                  <a:spLocks/>
                </p:cNvSpPr>
                <p:nvPr/>
              </p:nvSpPr>
              <p:spPr bwMode="gray">
                <a:xfrm>
                  <a:off x="2013" y="1920"/>
                  <a:ext cx="1428" cy="601"/>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fr-FR"/>
                </a:p>
              </p:txBody>
            </p:sp>
          </p:grpSp>
          <p:sp>
            <p:nvSpPr>
              <p:cNvPr id="99353" name="Text Box 25"/>
              <p:cNvSpPr txBox="1">
                <a:spLocks noChangeArrowheads="1"/>
              </p:cNvSpPr>
              <p:nvPr/>
            </p:nvSpPr>
            <p:spPr bwMode="gray">
              <a:xfrm>
                <a:off x="1414" y="2152"/>
                <a:ext cx="8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endParaRPr lang="en-US" sz="2800" b="1" dirty="0">
                  <a:solidFill>
                    <a:srgbClr val="FFFFFF"/>
                  </a:solidFill>
                  <a:effectLst>
                    <a:outerShdw blurRad="38100" dist="38100" dir="2700000" algn="tl">
                      <a:srgbClr val="C0C0C0"/>
                    </a:outerShdw>
                  </a:effectLst>
                </a:endParaRPr>
              </a:p>
            </p:txBody>
          </p:sp>
        </p:grpSp>
        <p:grpSp>
          <p:nvGrpSpPr>
            <p:cNvPr id="99354" name="Group 26"/>
            <p:cNvGrpSpPr>
              <a:grpSpLocks/>
            </p:cNvGrpSpPr>
            <p:nvPr/>
          </p:nvGrpSpPr>
          <p:grpSpPr bwMode="auto">
            <a:xfrm>
              <a:off x="3134" y="2397"/>
              <a:ext cx="1268" cy="1253"/>
              <a:chOff x="3278" y="2445"/>
              <a:chExt cx="1268" cy="1253"/>
            </a:xfrm>
          </p:grpSpPr>
          <p:grpSp>
            <p:nvGrpSpPr>
              <p:cNvPr id="99355" name="Group 27"/>
              <p:cNvGrpSpPr>
                <a:grpSpLocks/>
              </p:cNvGrpSpPr>
              <p:nvPr/>
            </p:nvGrpSpPr>
            <p:grpSpPr bwMode="auto">
              <a:xfrm>
                <a:off x="3278" y="2445"/>
                <a:ext cx="1268" cy="1253"/>
                <a:chOff x="2016" y="1920"/>
                <a:chExt cx="1680" cy="1680"/>
              </a:xfrm>
            </p:grpSpPr>
            <p:sp>
              <p:nvSpPr>
                <p:cNvPr id="99356" name="Oval 28"/>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4510"/>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endParaRPr lang="fr-FR"/>
                </a:p>
              </p:txBody>
            </p:sp>
            <p:sp>
              <p:nvSpPr>
                <p:cNvPr id="99357" name="Freeform 2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grpSp>
          <p:sp>
            <p:nvSpPr>
              <p:cNvPr id="99358" name="Text Box 30"/>
              <p:cNvSpPr txBox="1">
                <a:spLocks noChangeArrowheads="1"/>
              </p:cNvSpPr>
              <p:nvPr/>
            </p:nvSpPr>
            <p:spPr bwMode="gray">
              <a:xfrm>
                <a:off x="3920" y="2988"/>
                <a:ext cx="8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endParaRPr lang="en-US" sz="2800" b="1" dirty="0">
                  <a:solidFill>
                    <a:srgbClr val="FFFFFF"/>
                  </a:solidFill>
                  <a:effectLst>
                    <a:outerShdw blurRad="38100" dist="38100" dir="2700000" algn="tl">
                      <a:srgbClr val="C0C0C0"/>
                    </a:outerShdw>
                  </a:effectLst>
                </a:endParaRPr>
              </a:p>
            </p:txBody>
          </p:sp>
        </p:grpSp>
      </p:grpSp>
      <p:sp>
        <p:nvSpPr>
          <p:cNvPr id="3" name="Rectangle 2"/>
          <p:cNvSpPr/>
          <p:nvPr/>
        </p:nvSpPr>
        <p:spPr>
          <a:xfrm>
            <a:off x="3848003" y="5122782"/>
            <a:ext cx="2169184" cy="523220"/>
          </a:xfrm>
          <a:prstGeom prst="rect">
            <a:avLst/>
          </a:prstGeom>
        </p:spPr>
        <p:txBody>
          <a:bodyPr wrap="none">
            <a:spAutoFit/>
          </a:bodyPr>
          <a:lstStyle/>
          <a:p>
            <a:r>
              <a:rPr lang="ar-DZ" sz="2800" b="1" dirty="0">
                <a:hlinkClick r:id="rId4" action="ppaction://hlinkfile"/>
              </a:rPr>
              <a:t>ورقـــــــة العمـــل</a:t>
            </a:r>
            <a:endParaRPr lang="fr-FR" sz="2800"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3019" y="1505730"/>
            <a:ext cx="3048981" cy="257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itre 1">
            <a:extLst>
              <a:ext uri="{FF2B5EF4-FFF2-40B4-BE49-F238E27FC236}">
                <a16:creationId xmlns="" xmlns:a16="http://schemas.microsoft.com/office/drawing/2014/main" id="{BE17F03C-2609-49E2-9D38-5C8A9805761B}"/>
              </a:ext>
            </a:extLst>
          </p:cNvPr>
          <p:cNvSpPr>
            <a:spLocks noGrp="1"/>
          </p:cNvSpPr>
          <p:nvPr>
            <p:ph type="title"/>
          </p:nvPr>
        </p:nvSpPr>
        <p:spPr>
          <a:xfrm>
            <a:off x="9679444" y="200025"/>
            <a:ext cx="2512555" cy="656829"/>
          </a:xfrm>
          <a:solidFill>
            <a:schemeClr val="bg1">
              <a:lumMod val="85000"/>
            </a:schemeClr>
          </a:solidFill>
        </p:spPr>
        <p:txBody>
          <a:bodyPr>
            <a:normAutofit/>
          </a:bodyPr>
          <a:lstStyle/>
          <a:p>
            <a:pPr algn="ctr" rtl="1"/>
            <a:r>
              <a:rPr lang="ar-SA" sz="3500" b="1" dirty="0"/>
              <a:t>ال</a:t>
            </a:r>
            <a:r>
              <a:rPr lang="ar-DZ" sz="3500" b="1" dirty="0"/>
              <a:t>نشاط </a:t>
            </a:r>
            <a:r>
              <a:rPr lang="ar-SA" sz="3500" b="1" dirty="0"/>
              <a:t>11</a:t>
            </a:r>
            <a:r>
              <a:rPr lang="ar-DZ" sz="3500" b="1" dirty="0"/>
              <a:t>:</a:t>
            </a:r>
            <a:endParaRPr lang="fr-FR" sz="3500" b="1" dirty="0"/>
          </a:p>
        </p:txBody>
      </p:sp>
    </p:spTree>
    <p:extLst>
      <p:ext uri="{BB962C8B-B14F-4D97-AF65-F5344CB8AC3E}">
        <p14:creationId xmlns:p14="http://schemas.microsoft.com/office/powerpoint/2010/main" val="36170905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fade">
                                      <p:cBhvr>
                                        <p:cTn id="7" dur="2000"/>
                                        <p:tgtEl>
                                          <p:spTgt spid="99331"/>
                                        </p:tgtEl>
                                      </p:cBhvr>
                                    </p:animEffect>
                                    <p:anim calcmode="lin" valueType="num">
                                      <p:cBhvr>
                                        <p:cTn id="8" dur="2000" fill="hold"/>
                                        <p:tgtEl>
                                          <p:spTgt spid="99331"/>
                                        </p:tgtEl>
                                        <p:attrNameLst>
                                          <p:attrName>ppt_x</p:attrName>
                                        </p:attrNameLst>
                                      </p:cBhvr>
                                      <p:tavLst>
                                        <p:tav tm="0">
                                          <p:val>
                                            <p:strVal val="#ppt_x"/>
                                          </p:val>
                                        </p:tav>
                                        <p:tav tm="100000">
                                          <p:val>
                                            <p:strVal val="#ppt_x"/>
                                          </p:val>
                                        </p:tav>
                                      </p:tavLst>
                                    </p:anim>
                                    <p:anim calcmode="lin" valueType="num">
                                      <p:cBhvr>
                                        <p:cTn id="9" dur="2000" fill="hold"/>
                                        <p:tgtEl>
                                          <p:spTgt spid="99331"/>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5" presetClass="entr" presetSubtype="0" fill="hold" nodeType="afterEffect">
                                  <p:stCondLst>
                                    <p:cond delay="0"/>
                                  </p:stCondLst>
                                  <p:childTnLst>
                                    <p:set>
                                      <p:cBhvr>
                                        <p:cTn id="12" dur="1" fill="hold">
                                          <p:stCondLst>
                                            <p:cond delay="0"/>
                                          </p:stCondLst>
                                        </p:cTn>
                                        <p:tgtEl>
                                          <p:spTgt spid="99331"/>
                                        </p:tgtEl>
                                        <p:attrNameLst>
                                          <p:attrName>style.visibility</p:attrName>
                                        </p:attrNameLst>
                                      </p:cBhvr>
                                      <p:to>
                                        <p:strVal val="visible"/>
                                      </p:to>
                                    </p:set>
                                    <p:animEffect transition="in" filter="fade">
                                      <p:cBhvr>
                                        <p:cTn id="13" dur="2000"/>
                                        <p:tgtEl>
                                          <p:spTgt spid="99331"/>
                                        </p:tgtEl>
                                      </p:cBhvr>
                                    </p:animEffect>
                                    <p:anim calcmode="lin" valueType="num">
                                      <p:cBhvr>
                                        <p:cTn id="14" dur="2000" fill="hold"/>
                                        <p:tgtEl>
                                          <p:spTgt spid="99331"/>
                                        </p:tgtEl>
                                        <p:attrNameLst>
                                          <p:attrName>ppt_w</p:attrName>
                                        </p:attrNameLst>
                                      </p:cBhvr>
                                      <p:tavLst>
                                        <p:tav tm="0" fmla="#ppt_w*sin(2.5*pi*$)">
                                          <p:val>
                                            <p:fltVal val="0"/>
                                          </p:val>
                                        </p:tav>
                                        <p:tav tm="100000">
                                          <p:val>
                                            <p:fltVal val="1"/>
                                          </p:val>
                                        </p:tav>
                                      </p:tavLst>
                                    </p:anim>
                                    <p:anim calcmode="lin" valueType="num">
                                      <p:cBhvr>
                                        <p:cTn id="15" dur="2000" fill="hold"/>
                                        <p:tgtEl>
                                          <p:spTgt spid="993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74094" y="214312"/>
            <a:ext cx="4141106" cy="793949"/>
          </a:xfrm>
          <a:prstGeom prst="roundRect">
            <a:avLst/>
          </a:prstGeom>
          <a:solidFill>
            <a:schemeClr val="bg1">
              <a:lumMod val="75000"/>
            </a:schemeClr>
          </a:solidFill>
        </p:spPr>
        <p:style>
          <a:lnRef idx="3">
            <a:schemeClr val="lt1"/>
          </a:lnRef>
          <a:fillRef idx="1">
            <a:schemeClr val="accent4"/>
          </a:fillRef>
          <a:effectRef idx="1">
            <a:schemeClr val="accent4"/>
          </a:effectRef>
          <a:fontRef idx="minor">
            <a:schemeClr val="lt1"/>
          </a:fontRef>
        </p:style>
        <p:txBody>
          <a:bodyPr rtlCol="0" anchor="ctr"/>
          <a:lstStyle/>
          <a:p>
            <a:pPr algn="ctr" rtl="1"/>
            <a:r>
              <a:rPr lang="ar-DZ" sz="2800" b="1" dirty="0">
                <a:solidFill>
                  <a:schemeClr val="tx1"/>
                </a:solidFill>
              </a:rPr>
              <a:t>الحاسوب</a:t>
            </a:r>
            <a:endParaRPr lang="fr-FR" sz="2800" b="1" dirty="0">
              <a:ln w="18415" cmpd="sng">
                <a:solidFill>
                  <a:srgbClr val="FFFFFF"/>
                </a:solidFill>
                <a:prstDash val="solid"/>
              </a:ln>
              <a:solidFill>
                <a:schemeClr val="tx1"/>
              </a:solidFill>
              <a:effectLst>
                <a:outerShdw blurRad="63500" dir="3600000" algn="tl" rotWithShape="0">
                  <a:srgbClr val="000000">
                    <a:alpha val="70000"/>
                  </a:srgbClr>
                </a:outerShdw>
              </a:effectLst>
              <a:cs typeface="+mj-cs"/>
            </a:endParaRPr>
          </a:p>
        </p:txBody>
      </p:sp>
      <p:sp>
        <p:nvSpPr>
          <p:cNvPr id="3" name="Rectangle 2"/>
          <p:cNvSpPr/>
          <p:nvPr/>
        </p:nvSpPr>
        <p:spPr>
          <a:xfrm>
            <a:off x="0" y="1149904"/>
            <a:ext cx="11466286" cy="5262979"/>
          </a:xfrm>
          <a:prstGeom prst="rect">
            <a:avLst/>
          </a:prstGeom>
        </p:spPr>
        <p:txBody>
          <a:bodyPr wrap="square">
            <a:spAutoFit/>
          </a:bodyPr>
          <a:lstStyle/>
          <a:p>
            <a:pPr marL="457200" indent="-457200" algn="justLow" rtl="1">
              <a:buFont typeface="Wingdings" pitchFamily="2" charset="2"/>
              <a:buChar char="q"/>
            </a:pPr>
            <a:r>
              <a:rPr lang="ar-DZ" sz="2800" b="1" dirty="0"/>
              <a:t>الحاسوب جهاز إلكتروني قادر على استقبال البيانات ومعالجتها إلى معلومات ذات قيمة يخزنها في وسائط تخزين مختلفة، وفي الغالب يكون قادراً على تبادل هذه النتائج والمعلومات مع أجهزة أخرى متوافقة. </a:t>
            </a:r>
          </a:p>
          <a:p>
            <a:pPr marL="457200" indent="-457200" algn="justLow" rtl="1">
              <a:buFont typeface="Wingdings" pitchFamily="2" charset="2"/>
              <a:buChar char="q"/>
            </a:pPr>
            <a:r>
              <a:rPr lang="ar-DZ" sz="2800" b="1" dirty="0"/>
              <a:t>تستطيع أسرع الحواسيب في يومنا هذا القيام بمئات بلايين العمليات الحسابية والمنطقية في ثوانٍ قليلة. </a:t>
            </a:r>
          </a:p>
          <a:p>
            <a:pPr marL="457200" indent="-457200" algn="justLow" rtl="1">
              <a:buFont typeface="Wingdings" pitchFamily="2" charset="2"/>
              <a:buChar char="q"/>
            </a:pPr>
            <a:r>
              <a:rPr lang="ar-DZ" sz="2800" b="1" dirty="0"/>
              <a:t>تشغل الحواسيب برمجيات خاصة تسمى أنظمة التشغيل، فمن دونها يكون الحاسوب قطعة من الخردة، وتبين أنظمة التشغيل للحاسوب كيفية تنفيذ المهام كما أنها في الغالب توفر بيئة للمبرمجين ليطوروا عليه تطبيقاتهم. </a:t>
            </a:r>
          </a:p>
          <a:p>
            <a:pPr marL="457200" indent="-457200" algn="justLow" rtl="1">
              <a:buFont typeface="Wingdings" pitchFamily="2" charset="2"/>
              <a:buChar char="q"/>
            </a:pPr>
            <a:r>
              <a:rPr lang="ar-DZ" sz="2800" b="1" dirty="0"/>
              <a:t>تنقسم مكونات الحاسوب إلى قسمين رئيسيين: العتاد</a:t>
            </a:r>
            <a:r>
              <a:rPr lang="fr-FR" sz="2800" b="1" dirty="0"/>
              <a:t> Hard </a:t>
            </a:r>
            <a:r>
              <a:rPr lang="ar-DZ" sz="2800" b="1" dirty="0"/>
              <a:t> والبرامج </a:t>
            </a:r>
            <a:r>
              <a:rPr lang="ar-DZ" sz="2800" b="1" u="sng" dirty="0"/>
              <a:t>المشغلة له</a:t>
            </a:r>
            <a:r>
              <a:rPr lang="ar-DZ" sz="2800" b="1" dirty="0"/>
              <a:t> </a:t>
            </a:r>
            <a:r>
              <a:rPr lang="fr-FR" sz="2800" b="1" dirty="0"/>
              <a:t> Soft</a:t>
            </a:r>
            <a:r>
              <a:rPr lang="ar-DZ" sz="2800" b="1" dirty="0"/>
              <a:t>. وينقسم العتاد الصلب للحاسوب إلى خمس تصنيفات رئيسة : أجهزة الإدخال، والمعالجة، وأجهزة الإخراج، ووسائط التخزين، </a:t>
            </a:r>
            <a:r>
              <a:rPr lang="ar-DZ" sz="2800" b="1" u="sng" dirty="0"/>
              <a:t>وأجهزة الاتصال</a:t>
            </a:r>
            <a:r>
              <a:rPr lang="ar-DZ" sz="2800" b="1" dirty="0"/>
              <a:t>. </a:t>
            </a:r>
          </a:p>
          <a:p>
            <a:pPr marL="457200" indent="-457200" algn="justLow" rtl="1">
              <a:buFont typeface="Wingdings" pitchFamily="2" charset="2"/>
              <a:buChar char="q"/>
            </a:pPr>
            <a:r>
              <a:rPr lang="ar-DZ" sz="2800" b="1" dirty="0"/>
              <a:t>في حين تنقسم البرمجيات الحاسوبية إلى: أنظمة التشغيل، و </a:t>
            </a:r>
            <a:r>
              <a:rPr lang="ar-DZ" sz="2800" b="1" dirty="0" err="1"/>
              <a:t>برامجيات</a:t>
            </a:r>
            <a:r>
              <a:rPr lang="ar-DZ" sz="2800" b="1" dirty="0"/>
              <a:t> و تطبيقات.</a:t>
            </a:r>
          </a:p>
        </p:txBody>
      </p:sp>
    </p:spTree>
    <p:extLst>
      <p:ext uri="{BB962C8B-B14F-4D97-AF65-F5344CB8AC3E}">
        <p14:creationId xmlns:p14="http://schemas.microsoft.com/office/powerpoint/2010/main" val="309156660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58F81C8-CE05-408A-9CEC-AD7B25896418}" type="datetime1">
              <a:rPr lang="fr-FR" smtClean="0"/>
              <a:t>08/07/2018</a:t>
            </a:fld>
            <a:endParaRPr lang="fr-FR"/>
          </a:p>
        </p:txBody>
      </p:sp>
      <p:sp>
        <p:nvSpPr>
          <p:cNvPr id="3" name="Espace réservé du pied de page 2"/>
          <p:cNvSpPr>
            <a:spLocks noGrp="1"/>
          </p:cNvSpPr>
          <p:nvPr>
            <p:ph type="ftr" sz="quarter" idx="11"/>
          </p:nvPr>
        </p:nvSpPr>
        <p:spPr/>
        <p:txBody>
          <a:bodyPr/>
          <a:lstStyle/>
          <a:p>
            <a:r>
              <a:rPr lang="ar-DZ"/>
              <a:t>الإعلام الآلي</a:t>
            </a:r>
            <a:endParaRPr lang="fr-F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3</a:t>
            </a:fld>
            <a:endParaRPr lang="fr-FR"/>
          </a:p>
        </p:txBody>
      </p:sp>
      <p:sp>
        <p:nvSpPr>
          <p:cNvPr id="5" name="ZoneTexte 4"/>
          <p:cNvSpPr txBox="1"/>
          <p:nvPr/>
        </p:nvSpPr>
        <p:spPr>
          <a:xfrm>
            <a:off x="3193143" y="880291"/>
            <a:ext cx="6241141"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4845288" y="3159705"/>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ar-SA" sz="4800" b="1" dirty="0">
                <a:solidFill>
                  <a:schemeClr val="tx1"/>
                </a:solidFill>
              </a:rPr>
              <a:t>01</a:t>
            </a:r>
            <a:endParaRPr lang="fr-FR" sz="4800" b="1" dirty="0">
              <a:solidFill>
                <a:schemeClr val="tx1"/>
              </a:solidFill>
            </a:endParaRPr>
          </a:p>
        </p:txBody>
      </p:sp>
    </p:spTree>
    <p:extLst>
      <p:ext uri="{BB962C8B-B14F-4D97-AF65-F5344CB8AC3E}">
        <p14:creationId xmlns:p14="http://schemas.microsoft.com/office/powerpoint/2010/main" val="7444725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3" name="Group 3"/>
          <p:cNvGrpSpPr>
            <a:grpSpLocks/>
          </p:cNvGrpSpPr>
          <p:nvPr/>
        </p:nvGrpSpPr>
        <p:grpSpPr bwMode="auto">
          <a:xfrm>
            <a:off x="2912629" y="1599270"/>
            <a:ext cx="6024012" cy="4529111"/>
            <a:chOff x="1799" y="517"/>
            <a:chExt cx="2848" cy="2858"/>
          </a:xfrm>
        </p:grpSpPr>
        <p:sp>
          <p:nvSpPr>
            <p:cNvPr id="92164" name="Puzzle3"/>
            <p:cNvSpPr>
              <a:spLocks noEditPoints="1" noChangeArrowheads="1"/>
            </p:cNvSpPr>
            <p:nvPr/>
          </p:nvSpPr>
          <p:spPr bwMode="gray">
            <a:xfrm>
              <a:off x="3187" y="517"/>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chemeClr val="accent1">
                    <a:gamma/>
                    <a:shade val="63529"/>
                    <a:invGamma/>
                  </a:schemeClr>
                </a:gs>
                <a:gs pos="100000">
                  <a:schemeClr val="accent1"/>
                </a:gs>
              </a:gsLst>
              <a:lin ang="54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endParaRPr lang="fr-FR"/>
            </a:p>
          </p:txBody>
        </p:sp>
        <p:sp>
          <p:nvSpPr>
            <p:cNvPr id="92165" name="Puzzle2"/>
            <p:cNvSpPr>
              <a:spLocks noEditPoints="1" noChangeArrowheads="1"/>
            </p:cNvSpPr>
            <p:nvPr/>
          </p:nvSpPr>
          <p:spPr bwMode="gray">
            <a:xfrm>
              <a:off x="2869" y="1621"/>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chemeClr val="accent2">
                    <a:gamma/>
                    <a:tint val="45490"/>
                    <a:invGamma/>
                  </a:schemeClr>
                </a:gs>
                <a:gs pos="100000">
                  <a:schemeClr val="accent2"/>
                </a:gs>
              </a:gsLst>
              <a:lin ang="54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endParaRPr lang="fr-FR"/>
            </a:p>
          </p:txBody>
        </p:sp>
        <p:sp>
          <p:nvSpPr>
            <p:cNvPr id="92166" name="Puzzle4"/>
            <p:cNvSpPr>
              <a:spLocks noEditPoints="1" noChangeArrowheads="1"/>
            </p:cNvSpPr>
            <p:nvPr/>
          </p:nvSpPr>
          <p:spPr bwMode="gray">
            <a:xfrm>
              <a:off x="2171" y="1612"/>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chemeClr val="hlink"/>
                </a:gs>
                <a:gs pos="100000">
                  <a:schemeClr val="hlink">
                    <a:gamma/>
                    <a:tint val="51373"/>
                    <a:invGamma/>
                  </a:schemeClr>
                </a:gs>
              </a:gsLst>
              <a:lin ang="189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endParaRPr lang="fr-FR"/>
            </a:p>
          </p:txBody>
        </p:sp>
        <p:sp>
          <p:nvSpPr>
            <p:cNvPr id="92167" name="Puzzle1"/>
            <p:cNvSpPr>
              <a:spLocks noEditPoints="1" noChangeArrowheads="1"/>
            </p:cNvSpPr>
            <p:nvPr/>
          </p:nvSpPr>
          <p:spPr bwMode="gray">
            <a:xfrm>
              <a:off x="1799" y="979"/>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folHlink"/>
                </a:gs>
                <a:gs pos="100000">
                  <a:schemeClr val="folHlink">
                    <a:gamma/>
                    <a:shade val="46275"/>
                    <a:invGamma/>
                  </a:schemeClr>
                </a:gs>
              </a:gsLst>
              <a:lin ang="27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endParaRPr lang="fr-FR"/>
            </a:p>
          </p:txBody>
        </p:sp>
      </p:grpSp>
      <p:sp>
        <p:nvSpPr>
          <p:cNvPr id="92168" name="Text Box 8"/>
          <p:cNvSpPr txBox="1">
            <a:spLocks noChangeArrowheads="1"/>
          </p:cNvSpPr>
          <p:nvPr/>
        </p:nvSpPr>
        <p:spPr bwMode="auto">
          <a:xfrm>
            <a:off x="8636000" y="4191001"/>
            <a:ext cx="1750800" cy="369332"/>
          </a:xfrm>
          <a:prstGeom prst="rect">
            <a:avLst/>
          </a:prstGeom>
          <a:solidFill>
            <a:schemeClr val="accent2">
              <a:lumMod val="60000"/>
              <a:lumOff val="40000"/>
            </a:schemeClr>
          </a:solidFill>
          <a:ln>
            <a:noFill/>
          </a:ln>
          <a:effectLst/>
        </p:spPr>
        <p:txBody>
          <a:bodyPr wrap="none">
            <a:spAutoFit/>
          </a:bodyPr>
          <a:lstStyle/>
          <a:p>
            <a:pPr eaLnBrk="0" hangingPunct="0"/>
            <a:r>
              <a:rPr lang="ar-DZ" b="1" dirty="0">
                <a:solidFill>
                  <a:schemeClr val="tx1">
                    <a:lumMod val="95000"/>
                    <a:lumOff val="5000"/>
                  </a:schemeClr>
                </a:solidFill>
                <a:cs typeface="Al-Mothnna" pitchFamily="2" charset="-78"/>
              </a:rPr>
              <a:t>المكونات المادية</a:t>
            </a:r>
            <a:endParaRPr lang="en-US" b="1" dirty="0">
              <a:solidFill>
                <a:schemeClr val="tx1">
                  <a:lumMod val="95000"/>
                  <a:lumOff val="5000"/>
                </a:schemeClr>
              </a:solidFill>
              <a:cs typeface="Al-Mothnna" pitchFamily="2" charset="-78"/>
            </a:endParaRPr>
          </a:p>
        </p:txBody>
      </p:sp>
      <p:sp>
        <p:nvSpPr>
          <p:cNvPr id="92169" name="Text Box 9"/>
          <p:cNvSpPr txBox="1">
            <a:spLocks noChangeArrowheads="1"/>
          </p:cNvSpPr>
          <p:nvPr/>
        </p:nvSpPr>
        <p:spPr bwMode="auto">
          <a:xfrm>
            <a:off x="1923987" y="3601469"/>
            <a:ext cx="1698172" cy="366713"/>
          </a:xfrm>
          <a:prstGeom prst="rect">
            <a:avLst/>
          </a:prstGeom>
          <a:solidFill>
            <a:srgbClr val="FFC000"/>
          </a:solidFill>
          <a:ln>
            <a:noFill/>
          </a:ln>
          <a:effectLst/>
        </p:spPr>
        <p:txBody>
          <a:bodyPr wrap="square">
            <a:spAutoFit/>
          </a:bodyPr>
          <a:lstStyle/>
          <a:p>
            <a:pPr algn="r" eaLnBrk="0" hangingPunct="0"/>
            <a:r>
              <a:rPr lang="ar-DZ" b="1" dirty="0">
                <a:solidFill>
                  <a:schemeClr val="tx1">
                    <a:lumMod val="95000"/>
                    <a:lumOff val="5000"/>
                  </a:schemeClr>
                </a:solidFill>
                <a:cs typeface="Al-Mothnna" pitchFamily="2" charset="-78"/>
              </a:rPr>
              <a:t>أنظمة التشغيل</a:t>
            </a:r>
            <a:endParaRPr lang="en-US" b="1" dirty="0">
              <a:solidFill>
                <a:schemeClr val="tx1">
                  <a:lumMod val="95000"/>
                  <a:lumOff val="5000"/>
                </a:schemeClr>
              </a:solidFill>
              <a:cs typeface="Al-Mothnna" pitchFamily="2" charset="-78"/>
            </a:endParaRPr>
          </a:p>
        </p:txBody>
      </p:sp>
      <p:sp>
        <p:nvSpPr>
          <p:cNvPr id="92171" name="Text Box 11"/>
          <p:cNvSpPr txBox="1">
            <a:spLocks noChangeArrowheads="1"/>
          </p:cNvSpPr>
          <p:nvPr/>
        </p:nvSpPr>
        <p:spPr bwMode="auto">
          <a:xfrm>
            <a:off x="535359" y="4569961"/>
            <a:ext cx="3164113" cy="366713"/>
          </a:xfrm>
          <a:prstGeom prst="rect">
            <a:avLst/>
          </a:prstGeom>
          <a:solidFill>
            <a:schemeClr val="accent6">
              <a:lumMod val="60000"/>
              <a:lumOff val="40000"/>
            </a:schemeClr>
          </a:solidFill>
          <a:ln>
            <a:noFill/>
          </a:ln>
          <a:effectLst/>
        </p:spPr>
        <p:txBody>
          <a:bodyPr wrap="square">
            <a:spAutoFit/>
          </a:bodyPr>
          <a:lstStyle/>
          <a:p>
            <a:pPr algn="ctr" eaLnBrk="0" hangingPunct="0"/>
            <a:r>
              <a:rPr lang="ar-DZ" b="1" dirty="0">
                <a:solidFill>
                  <a:schemeClr val="tx1">
                    <a:lumMod val="95000"/>
                    <a:lumOff val="5000"/>
                  </a:schemeClr>
                </a:solidFill>
                <a:cs typeface="Al-Mothnna" pitchFamily="2" charset="-78"/>
              </a:rPr>
              <a:t>البرامج التطبيقية و البرمجيات</a:t>
            </a:r>
            <a:endParaRPr lang="en-US" b="1" dirty="0">
              <a:solidFill>
                <a:schemeClr val="tx1">
                  <a:lumMod val="95000"/>
                  <a:lumOff val="5000"/>
                </a:schemeClr>
              </a:solidFill>
              <a:cs typeface="Al-Mothnna" pitchFamily="2" charset="-78"/>
            </a:endParaRPr>
          </a:p>
        </p:txBody>
      </p:sp>
      <p:sp>
        <p:nvSpPr>
          <p:cNvPr id="3" name="Titre 2"/>
          <p:cNvSpPr>
            <a:spLocks noGrp="1"/>
          </p:cNvSpPr>
          <p:nvPr>
            <p:ph type="title"/>
          </p:nvPr>
        </p:nvSpPr>
        <p:spPr>
          <a:xfrm>
            <a:off x="4578258" y="272974"/>
            <a:ext cx="3437030" cy="789115"/>
          </a:xfrm>
          <a:solidFill>
            <a:schemeClr val="bg1">
              <a:lumMod val="75000"/>
            </a:schemeClr>
          </a:solidFill>
        </p:spPr>
        <p:txBody>
          <a:bodyPr>
            <a:normAutofit/>
          </a:bodyPr>
          <a:lstStyle/>
          <a:p>
            <a:pPr algn="ctr" rtl="1"/>
            <a:r>
              <a:rPr lang="ar-DZ" sz="3500" b="1" dirty="0"/>
              <a:t>مكونات الحاسوب</a:t>
            </a:r>
            <a:endParaRPr lang="fr-FR" sz="3500" b="1" dirty="0"/>
          </a:p>
        </p:txBody>
      </p:sp>
      <p:sp>
        <p:nvSpPr>
          <p:cNvPr id="4" name="Rectangle 3"/>
          <p:cNvSpPr/>
          <p:nvPr/>
        </p:nvSpPr>
        <p:spPr>
          <a:xfrm>
            <a:off x="9068505" y="5943715"/>
            <a:ext cx="1609736" cy="400110"/>
          </a:xfrm>
          <a:prstGeom prst="rect">
            <a:avLst/>
          </a:prstGeom>
        </p:spPr>
        <p:txBody>
          <a:bodyPr wrap="none">
            <a:spAutoFit/>
          </a:bodyPr>
          <a:lstStyle/>
          <a:p>
            <a:r>
              <a:rPr lang="ar-DZ" sz="2000" b="1" dirty="0">
                <a:hlinkClick r:id="rId3" action="ppaction://hlinkfile"/>
              </a:rPr>
              <a:t>ورقـــــــة العمـــل</a:t>
            </a:r>
            <a:endParaRPr lang="ar-DZ" sz="2000" b="1" dirty="0"/>
          </a:p>
        </p:txBody>
      </p:sp>
      <p:sp>
        <p:nvSpPr>
          <p:cNvPr id="16" name="Titre 1">
            <a:extLst>
              <a:ext uri="{FF2B5EF4-FFF2-40B4-BE49-F238E27FC236}">
                <a16:creationId xmlns="" xmlns:a16="http://schemas.microsoft.com/office/drawing/2014/main" id="{9061711E-E951-444E-A34B-FB4CCE91B047}"/>
              </a:ext>
            </a:extLst>
          </p:cNvPr>
          <p:cNvSpPr txBox="1">
            <a:spLocks/>
          </p:cNvSpPr>
          <p:nvPr/>
        </p:nvSpPr>
        <p:spPr>
          <a:xfrm>
            <a:off x="9915525" y="200025"/>
            <a:ext cx="2276474" cy="642938"/>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500" b="1" dirty="0"/>
              <a:t>ال</a:t>
            </a:r>
            <a:r>
              <a:rPr lang="ar-DZ" sz="3500" b="1" dirty="0"/>
              <a:t>نشاط </a:t>
            </a:r>
            <a:r>
              <a:rPr lang="ar-SA" sz="3500" b="1" dirty="0"/>
              <a:t>12</a:t>
            </a:r>
            <a:r>
              <a:rPr lang="ar-DZ" sz="3500" b="1" dirty="0"/>
              <a:t>:</a:t>
            </a:r>
            <a:endParaRPr lang="fr-FR" sz="3500" b="1" dirty="0"/>
          </a:p>
        </p:txBody>
      </p:sp>
    </p:spTree>
    <p:extLst>
      <p:ext uri="{BB962C8B-B14F-4D97-AF65-F5344CB8AC3E}">
        <p14:creationId xmlns:p14="http://schemas.microsoft.com/office/powerpoint/2010/main" val="294993768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p:cTn id="7" dur="1250" fill="hold"/>
                                        <p:tgtEl>
                                          <p:spTgt spid="92163"/>
                                        </p:tgtEl>
                                        <p:attrNameLst>
                                          <p:attrName>ppt_w</p:attrName>
                                        </p:attrNameLst>
                                      </p:cBhvr>
                                      <p:tavLst>
                                        <p:tav tm="0">
                                          <p:val>
                                            <p:fltVal val="0"/>
                                          </p:val>
                                        </p:tav>
                                        <p:tav tm="100000">
                                          <p:val>
                                            <p:strVal val="#ppt_w"/>
                                          </p:val>
                                        </p:tav>
                                      </p:tavLst>
                                    </p:anim>
                                    <p:anim calcmode="lin" valueType="num">
                                      <p:cBhvr>
                                        <p:cTn id="8" dur="1250" fill="hold"/>
                                        <p:tgtEl>
                                          <p:spTgt spid="92163"/>
                                        </p:tgtEl>
                                        <p:attrNameLst>
                                          <p:attrName>ppt_h</p:attrName>
                                        </p:attrNameLst>
                                      </p:cBhvr>
                                      <p:tavLst>
                                        <p:tav tm="0">
                                          <p:val>
                                            <p:fltVal val="0"/>
                                          </p:val>
                                        </p:tav>
                                        <p:tav tm="100000">
                                          <p:val>
                                            <p:strVal val="#ppt_h"/>
                                          </p:val>
                                        </p:tav>
                                      </p:tavLst>
                                    </p:anim>
                                    <p:animEffect transition="in" filter="fade">
                                      <p:cBhvr>
                                        <p:cTn id="9" dur="125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3A576EB7-F63A-4E6A-896D-2E402B1C318E}" type="datetime1">
              <a:rPr lang="fr-FR" smtClean="0"/>
              <a:t>08/07/2018</a:t>
            </a:fld>
            <a:endParaRPr lang="fr-FR"/>
          </a:p>
        </p:txBody>
      </p:sp>
      <p:sp>
        <p:nvSpPr>
          <p:cNvPr id="4" name="Espace réservé du pied de page 3"/>
          <p:cNvSpPr>
            <a:spLocks noGrp="1"/>
          </p:cNvSpPr>
          <p:nvPr>
            <p:ph type="ftr" sz="quarter" idx="11"/>
          </p:nvPr>
        </p:nvSpPr>
        <p:spPr/>
        <p:txBody>
          <a:bodyPr/>
          <a:lstStyle/>
          <a:p>
            <a:r>
              <a:rPr lang="ar-DZ"/>
              <a:t>الإعلام الآلي</a:t>
            </a:r>
            <a:endParaRPr lang="fr-F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5972"/>
            <a:ext cx="9216571"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9120" y="476602"/>
            <a:ext cx="15906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571" y="1331999"/>
            <a:ext cx="1533299" cy="940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2191" y="2272422"/>
            <a:ext cx="6286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1988" y="3581430"/>
            <a:ext cx="80962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74920" y="4591080"/>
            <a:ext cx="742950"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89120" y="5747657"/>
            <a:ext cx="1676400" cy="112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nvSpPr>
        <p:spPr>
          <a:xfrm>
            <a:off x="8965520" y="666000"/>
            <a:ext cx="1548379" cy="369332"/>
          </a:xfrm>
          <a:prstGeom prst="rect">
            <a:avLst/>
          </a:prstGeom>
          <a:solidFill>
            <a:schemeClr val="accent4">
              <a:lumMod val="20000"/>
              <a:lumOff val="80000"/>
            </a:schemeClr>
          </a:solidFill>
        </p:spPr>
        <p:txBody>
          <a:bodyPr wrap="square" rtlCol="0">
            <a:spAutoFit/>
          </a:bodyPr>
          <a:lstStyle/>
          <a:p>
            <a:pPr algn="ctr" rtl="1"/>
            <a:r>
              <a:rPr lang="ar-DZ" b="1" dirty="0"/>
              <a:t>لوحة المفاتيح</a:t>
            </a:r>
            <a:endParaRPr lang="fr-FR" b="1" dirty="0"/>
          </a:p>
        </p:txBody>
      </p:sp>
      <p:sp>
        <p:nvSpPr>
          <p:cNvPr id="18" name="ZoneTexte 17"/>
          <p:cNvSpPr txBox="1"/>
          <p:nvPr/>
        </p:nvSpPr>
        <p:spPr>
          <a:xfrm>
            <a:off x="8717870" y="1531257"/>
            <a:ext cx="1166359" cy="369332"/>
          </a:xfrm>
          <a:prstGeom prst="rect">
            <a:avLst/>
          </a:prstGeom>
          <a:solidFill>
            <a:schemeClr val="accent4">
              <a:lumMod val="20000"/>
              <a:lumOff val="80000"/>
            </a:schemeClr>
          </a:solidFill>
        </p:spPr>
        <p:txBody>
          <a:bodyPr wrap="square" rtlCol="0">
            <a:spAutoFit/>
          </a:bodyPr>
          <a:lstStyle/>
          <a:p>
            <a:pPr algn="ctr" rtl="1"/>
            <a:r>
              <a:rPr lang="ar-DZ" b="1" dirty="0"/>
              <a:t>الماسح</a:t>
            </a:r>
            <a:endParaRPr lang="fr-FR" b="1" dirty="0"/>
          </a:p>
        </p:txBody>
      </p:sp>
      <p:sp>
        <p:nvSpPr>
          <p:cNvPr id="20" name="ZoneTexte 19"/>
          <p:cNvSpPr txBox="1"/>
          <p:nvPr/>
        </p:nvSpPr>
        <p:spPr>
          <a:xfrm>
            <a:off x="8922600" y="2764031"/>
            <a:ext cx="1548379" cy="369332"/>
          </a:xfrm>
          <a:prstGeom prst="rect">
            <a:avLst/>
          </a:prstGeom>
          <a:solidFill>
            <a:schemeClr val="accent4">
              <a:lumMod val="20000"/>
              <a:lumOff val="80000"/>
            </a:schemeClr>
          </a:solidFill>
        </p:spPr>
        <p:txBody>
          <a:bodyPr wrap="square" rtlCol="0">
            <a:spAutoFit/>
          </a:bodyPr>
          <a:lstStyle/>
          <a:p>
            <a:pPr algn="ctr" rtl="1"/>
            <a:r>
              <a:rPr lang="ar-DZ" b="1" dirty="0" smtClean="0"/>
              <a:t>الوحدة الرئيسية</a:t>
            </a:r>
            <a:endParaRPr lang="fr-FR" b="1" dirty="0"/>
          </a:p>
        </p:txBody>
      </p:sp>
      <p:sp>
        <p:nvSpPr>
          <p:cNvPr id="22" name="ZoneTexte 21"/>
          <p:cNvSpPr txBox="1"/>
          <p:nvPr/>
        </p:nvSpPr>
        <p:spPr>
          <a:xfrm>
            <a:off x="8879795" y="3901589"/>
            <a:ext cx="1548379" cy="369332"/>
          </a:xfrm>
          <a:prstGeom prst="rect">
            <a:avLst/>
          </a:prstGeom>
          <a:solidFill>
            <a:schemeClr val="accent4">
              <a:lumMod val="20000"/>
              <a:lumOff val="80000"/>
            </a:schemeClr>
          </a:solidFill>
        </p:spPr>
        <p:txBody>
          <a:bodyPr wrap="square" rtlCol="0">
            <a:spAutoFit/>
          </a:bodyPr>
          <a:lstStyle/>
          <a:p>
            <a:pPr algn="ctr" rtl="1"/>
            <a:r>
              <a:rPr lang="ar-DZ" b="1" dirty="0"/>
              <a:t>مكبر الصوت</a:t>
            </a:r>
            <a:endParaRPr lang="fr-FR" b="1" dirty="0"/>
          </a:p>
        </p:txBody>
      </p:sp>
      <p:sp>
        <p:nvSpPr>
          <p:cNvPr id="23" name="ZoneTexte 22"/>
          <p:cNvSpPr txBox="1"/>
          <p:nvPr/>
        </p:nvSpPr>
        <p:spPr>
          <a:xfrm>
            <a:off x="9429483" y="4906476"/>
            <a:ext cx="1548379" cy="369332"/>
          </a:xfrm>
          <a:prstGeom prst="rect">
            <a:avLst/>
          </a:prstGeom>
          <a:solidFill>
            <a:schemeClr val="accent4">
              <a:lumMod val="20000"/>
              <a:lumOff val="80000"/>
            </a:schemeClr>
          </a:solidFill>
        </p:spPr>
        <p:txBody>
          <a:bodyPr wrap="square" rtlCol="0">
            <a:spAutoFit/>
          </a:bodyPr>
          <a:lstStyle/>
          <a:p>
            <a:pPr algn="ctr" rtl="1"/>
            <a:r>
              <a:rPr lang="ar-DZ" b="1" dirty="0"/>
              <a:t>الفأرة</a:t>
            </a:r>
            <a:endParaRPr lang="fr-FR" b="1" dirty="0"/>
          </a:p>
        </p:txBody>
      </p:sp>
      <p:sp>
        <p:nvSpPr>
          <p:cNvPr id="24" name="ZoneTexte 23"/>
          <p:cNvSpPr txBox="1"/>
          <p:nvPr/>
        </p:nvSpPr>
        <p:spPr>
          <a:xfrm>
            <a:off x="9238966" y="6127702"/>
            <a:ext cx="1548379" cy="369332"/>
          </a:xfrm>
          <a:prstGeom prst="rect">
            <a:avLst/>
          </a:prstGeom>
          <a:solidFill>
            <a:schemeClr val="accent4">
              <a:lumMod val="20000"/>
              <a:lumOff val="80000"/>
            </a:schemeClr>
          </a:solidFill>
        </p:spPr>
        <p:txBody>
          <a:bodyPr wrap="square" rtlCol="0">
            <a:spAutoFit/>
          </a:bodyPr>
          <a:lstStyle/>
          <a:p>
            <a:pPr algn="ctr" rtl="1"/>
            <a:r>
              <a:rPr lang="ar-DZ" b="1" dirty="0"/>
              <a:t>الشاشة</a:t>
            </a:r>
            <a:endParaRPr lang="fr-FR" b="1" dirty="0"/>
          </a:p>
        </p:txBody>
      </p:sp>
      <p:pic>
        <p:nvPicPr>
          <p:cNvPr id="4105"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886" y="501932"/>
            <a:ext cx="1615622" cy="592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34858" y="666000"/>
            <a:ext cx="1661660" cy="428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1886" y="1603333"/>
            <a:ext cx="1472747" cy="440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43942" y="1444234"/>
            <a:ext cx="1257753" cy="715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00649" y="2777671"/>
            <a:ext cx="1258207" cy="562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0"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66092" y="501932"/>
            <a:ext cx="1615621" cy="592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1"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7830" y="2730612"/>
            <a:ext cx="2103734" cy="51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itre 1">
            <a:extLst>
              <a:ext uri="{FF2B5EF4-FFF2-40B4-BE49-F238E27FC236}">
                <a16:creationId xmlns="" xmlns:a16="http://schemas.microsoft.com/office/drawing/2014/main" id="{9C57A547-FEF0-4616-A257-4B259EA64170}"/>
              </a:ext>
            </a:extLst>
          </p:cNvPr>
          <p:cNvSpPr txBox="1">
            <a:spLocks/>
          </p:cNvSpPr>
          <p:nvPr/>
        </p:nvSpPr>
        <p:spPr>
          <a:xfrm>
            <a:off x="9915526" y="56219"/>
            <a:ext cx="2276474" cy="642938"/>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500" b="1" dirty="0"/>
              <a:t>ال</a:t>
            </a:r>
            <a:r>
              <a:rPr lang="ar-DZ" sz="3500" b="1" dirty="0"/>
              <a:t>نشاط </a:t>
            </a:r>
            <a:r>
              <a:rPr lang="ar-SA" sz="3500" b="1" dirty="0"/>
              <a:t>12</a:t>
            </a:r>
            <a:r>
              <a:rPr lang="ar-DZ" sz="3500" b="1" dirty="0"/>
              <a:t>:</a:t>
            </a:r>
            <a:endParaRPr lang="fr-FR" sz="3500" b="1" dirty="0"/>
          </a:p>
        </p:txBody>
      </p:sp>
    </p:spTree>
    <p:extLst>
      <p:ext uri="{BB962C8B-B14F-4D97-AF65-F5344CB8AC3E}">
        <p14:creationId xmlns:p14="http://schemas.microsoft.com/office/powerpoint/2010/main" val="588259021"/>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93640" y="213177"/>
            <a:ext cx="3043237" cy="742951"/>
          </a:xfrm>
          <a:solidFill>
            <a:schemeClr val="bg1">
              <a:lumMod val="75000"/>
            </a:schemeClr>
          </a:solidFill>
        </p:spPr>
        <p:txBody>
          <a:bodyPr>
            <a:normAutofit fontScale="90000"/>
          </a:bodyPr>
          <a:lstStyle/>
          <a:p>
            <a:pPr algn="ctr" rtl="1"/>
            <a:r>
              <a:rPr lang="ar-DZ" sz="3500" b="1" dirty="0">
                <a:hlinkClick r:id="rId3" action="ppaction://hlinkfile"/>
              </a:rPr>
              <a:t>نظام التشغيل </a:t>
            </a:r>
            <a:r>
              <a:rPr lang="fr-FR" sz="3500" b="1" dirty="0" err="1">
                <a:hlinkClick r:id="rId3" action="ppaction://hlinkfile"/>
              </a:rPr>
              <a:t>win</a:t>
            </a:r>
            <a:r>
              <a:rPr lang="fr-FR" sz="3500" b="1" dirty="0">
                <a:hlinkClick r:id="rId3" action="ppaction://hlinkfile"/>
              </a:rPr>
              <a:t> 7</a:t>
            </a:r>
            <a:endParaRPr lang="fr-FR" sz="3500" b="1" dirty="0"/>
          </a:p>
        </p:txBody>
      </p:sp>
      <p:sp>
        <p:nvSpPr>
          <p:cNvPr id="5" name="Espace réservé du numéro de diapositive 4"/>
          <p:cNvSpPr>
            <a:spLocks noGrp="1"/>
          </p:cNvSpPr>
          <p:nvPr>
            <p:ph type="sldNum" sz="quarter" idx="12"/>
          </p:nvPr>
        </p:nvSpPr>
        <p:spPr/>
        <p:txBody>
          <a:bodyPr/>
          <a:lstStyle/>
          <a:p>
            <a:fld id="{786DE1AD-AE59-4827-9DC2-C56B7902DFA7}" type="slidenum">
              <a:rPr lang="fr-FR" smtClean="0"/>
              <a:pPr/>
              <a:t>32</a:t>
            </a:fld>
            <a:endParaRPr lang="fr-FR"/>
          </a:p>
        </p:txBody>
      </p:sp>
      <p:pic>
        <p:nvPicPr>
          <p:cNvPr id="6146" name="Picture 2">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6700" y="3693747"/>
            <a:ext cx="4008438" cy="3090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339771" y="1971675"/>
            <a:ext cx="6983164" cy="707886"/>
          </a:xfrm>
          <a:prstGeom prst="rect">
            <a:avLst/>
          </a:prstGeom>
        </p:spPr>
        <p:txBody>
          <a:bodyPr wrap="square">
            <a:spAutoFit/>
          </a:bodyPr>
          <a:lstStyle/>
          <a:p>
            <a:pPr algn="r" rtl="1"/>
            <a:r>
              <a:rPr lang="ar-DZ" sz="2000" dirty="0"/>
              <a:t>من خلال مقطع الفيديو استخرج  أبرز مكونات نظام التشغيل </a:t>
            </a:r>
            <a:r>
              <a:rPr lang="fr-FR" sz="2000" dirty="0" err="1">
                <a:solidFill>
                  <a:schemeClr val="bg1"/>
                </a:solidFill>
              </a:rPr>
              <a:t>win</a:t>
            </a:r>
            <a:r>
              <a:rPr lang="fr-FR" sz="2000" dirty="0">
                <a:solidFill>
                  <a:schemeClr val="bg1"/>
                </a:solidFill>
              </a:rPr>
              <a:t> 7</a:t>
            </a:r>
            <a:endParaRPr lang="ar-DZ" sz="2000" dirty="0">
              <a:solidFill>
                <a:schemeClr val="bg1"/>
              </a:solidFill>
            </a:endParaRPr>
          </a:p>
          <a:p>
            <a:pPr algn="r" rtl="1"/>
            <a:r>
              <a:rPr lang="ar-DZ" sz="2000" dirty="0"/>
              <a:t>ع</a:t>
            </a:r>
            <a:r>
              <a:rPr lang="ar-SA" sz="2000" dirty="0"/>
              <a:t>مل</a:t>
            </a:r>
            <a:r>
              <a:rPr lang="ar-DZ" sz="2000" b="1" dirty="0"/>
              <a:t> فردي</a:t>
            </a:r>
          </a:p>
        </p:txBody>
      </p:sp>
      <p:sp>
        <p:nvSpPr>
          <p:cNvPr id="11" name="Titre 1">
            <a:extLst>
              <a:ext uri="{FF2B5EF4-FFF2-40B4-BE49-F238E27FC236}">
                <a16:creationId xmlns="" xmlns:a16="http://schemas.microsoft.com/office/drawing/2014/main" id="{B24F4026-2F71-4E22-BEB2-27B6CF0C5F86}"/>
              </a:ext>
            </a:extLst>
          </p:cNvPr>
          <p:cNvSpPr txBox="1">
            <a:spLocks/>
          </p:cNvSpPr>
          <p:nvPr/>
        </p:nvSpPr>
        <p:spPr>
          <a:xfrm>
            <a:off x="9915525" y="200025"/>
            <a:ext cx="2276474" cy="642938"/>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500" b="1" dirty="0"/>
              <a:t>ال</a:t>
            </a:r>
            <a:r>
              <a:rPr lang="ar-DZ" sz="3500" b="1" dirty="0"/>
              <a:t>نشاط </a:t>
            </a:r>
            <a:r>
              <a:rPr lang="ar-SA" sz="3500" b="1" dirty="0"/>
              <a:t>13</a:t>
            </a:r>
            <a:r>
              <a:rPr lang="ar-DZ" sz="3500" b="1" dirty="0"/>
              <a:t>:</a:t>
            </a:r>
            <a:endParaRPr lang="fr-FR" sz="3500" b="1" dirty="0"/>
          </a:p>
        </p:txBody>
      </p:sp>
    </p:spTree>
    <p:extLst>
      <p:ext uri="{BB962C8B-B14F-4D97-AF65-F5344CB8AC3E}">
        <p14:creationId xmlns:p14="http://schemas.microsoft.com/office/powerpoint/2010/main" val="3499061791"/>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solidFill>
                  <a:prstClr val="black">
                    <a:tint val="75000"/>
                  </a:prstClr>
                </a:solidFill>
              </a:rPr>
              <a:pPr algn="ctr" rtl="1"/>
              <a:t>33</a:t>
            </a:fld>
            <a:endParaRPr lang="fr-FR" dirty="0">
              <a:solidFill>
                <a:prstClr val="black">
                  <a:tint val="75000"/>
                </a:prstClr>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2185179129"/>
              </p:ext>
            </p:extLst>
          </p:nvPr>
        </p:nvGraphicFramePr>
        <p:xfrm>
          <a:off x="638629" y="1375197"/>
          <a:ext cx="10842171" cy="4897775"/>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عن استخدام الحاسوب و إدارة الملفات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prstClr val="black"/>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8" name="ZoneTexte 7"/>
          <p:cNvSpPr txBox="1"/>
          <p:nvPr/>
        </p:nvSpPr>
        <p:spPr>
          <a:xfrm>
            <a:off x="928915" y="48300"/>
            <a:ext cx="9463313" cy="646331"/>
          </a:xfrm>
          <a:prstGeom prst="rect">
            <a:avLst/>
          </a:prstGeom>
          <a:solidFill>
            <a:schemeClr val="accent3">
              <a:lumMod val="40000"/>
              <a:lumOff val="60000"/>
            </a:schemeClr>
          </a:solidFill>
        </p:spPr>
        <p:txBody>
          <a:bodyPr wrap="square" rtlCol="0">
            <a:spAutoFit/>
          </a:bodyPr>
          <a:lstStyle/>
          <a:p>
            <a:pPr algn="ctr" rtl="1"/>
            <a:r>
              <a:rPr lang="ar-SA" sz="3600" b="1">
                <a:solidFill>
                  <a:prstClr val="black"/>
                </a:solidFill>
              </a:rPr>
              <a:t>تكملة </a:t>
            </a:r>
            <a:r>
              <a:rPr lang="ar-DZ" sz="3600" b="1">
                <a:solidFill>
                  <a:prstClr val="black"/>
                </a:solidFill>
              </a:rPr>
              <a:t>استراتيجية </a:t>
            </a:r>
            <a:r>
              <a:rPr lang="fr-FR" sz="3600" b="1" dirty="0">
                <a:solidFill>
                  <a:prstClr val="black"/>
                </a:solidFill>
              </a:rPr>
              <a:t>KWL </a:t>
            </a:r>
          </a:p>
        </p:txBody>
      </p:sp>
    </p:spTree>
    <p:extLst>
      <p:ext uri="{BB962C8B-B14F-4D97-AF65-F5344CB8AC3E}">
        <p14:creationId xmlns:p14="http://schemas.microsoft.com/office/powerpoint/2010/main" val="4121743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58F81C8-CE05-408A-9CEC-AD7B25896418}" type="datetime1">
              <a:rPr lang="fr-FR" smtClean="0"/>
              <a:t>08/07/2018</a:t>
            </a:fld>
            <a:endParaRPr lang="fr-FR"/>
          </a:p>
        </p:txBody>
      </p:sp>
      <p:sp>
        <p:nvSpPr>
          <p:cNvPr id="3" name="Espace réservé du pied de page 2"/>
          <p:cNvSpPr>
            <a:spLocks noGrp="1"/>
          </p:cNvSpPr>
          <p:nvPr>
            <p:ph type="ftr" sz="quarter" idx="11"/>
          </p:nvPr>
        </p:nvSpPr>
        <p:spPr/>
        <p:txBody>
          <a:bodyPr/>
          <a:lstStyle/>
          <a:p>
            <a:r>
              <a:rPr lang="ar-DZ"/>
              <a:t>الإعلام الآلي</a:t>
            </a:r>
            <a:endParaRPr lang="fr-F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34</a:t>
            </a:fld>
            <a:endParaRPr lang="fr-FR"/>
          </a:p>
        </p:txBody>
      </p:sp>
      <p:sp>
        <p:nvSpPr>
          <p:cNvPr id="5" name="ZoneTexte 4"/>
          <p:cNvSpPr txBox="1"/>
          <p:nvPr/>
        </p:nvSpPr>
        <p:spPr>
          <a:xfrm>
            <a:off x="2816227" y="302214"/>
            <a:ext cx="5337173"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3581400" y="2341278"/>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ar-SA" sz="4800" b="1" dirty="0">
                <a:solidFill>
                  <a:schemeClr val="tx1"/>
                </a:solidFill>
              </a:rPr>
              <a:t>03</a:t>
            </a:r>
            <a:endParaRPr lang="fr-FR" sz="4800" b="1" dirty="0">
              <a:solidFill>
                <a:schemeClr val="tx1"/>
              </a:solidFill>
            </a:endParaRPr>
          </a:p>
        </p:txBody>
      </p:sp>
    </p:spTree>
    <p:extLst>
      <p:ext uri="{BB962C8B-B14F-4D97-AF65-F5344CB8AC3E}">
        <p14:creationId xmlns:p14="http://schemas.microsoft.com/office/powerpoint/2010/main" val="3875941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35</a:t>
            </a:fld>
            <a:endParaRPr lang="fr-FR" dirty="0"/>
          </a:p>
        </p:txBody>
      </p:sp>
      <p:sp>
        <p:nvSpPr>
          <p:cNvPr id="10" name="Text Box 2"/>
          <p:cNvSpPr txBox="1">
            <a:spLocks noChangeArrowheads="1"/>
          </p:cNvSpPr>
          <p:nvPr/>
        </p:nvSpPr>
        <p:spPr bwMode="auto">
          <a:xfrm>
            <a:off x="623571" y="352323"/>
            <a:ext cx="10494913" cy="46166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a:spcBef>
                <a:spcPct val="50000"/>
              </a:spcBef>
              <a:defRPr/>
            </a:pPr>
            <a:r>
              <a:rPr lang="ar-DZ" sz="2000" b="1" dirty="0">
                <a:solidFill>
                  <a:schemeClr val="tx1"/>
                </a:solidFill>
                <a:latin typeface="Times New Roman" pitchFamily="18" charset="0"/>
                <a:cs typeface="Times New Roman" pitchFamily="18" charset="0"/>
              </a:rPr>
              <a:t>برنامج الحصة 03 ـــــ       </a:t>
            </a:r>
            <a:r>
              <a:rPr lang="ar-DZ" sz="2400" b="1" dirty="0">
                <a:solidFill>
                  <a:schemeClr val="tx1"/>
                </a:solidFill>
                <a:cs typeface="+mj-cs"/>
              </a:rPr>
              <a:t>اعلام آلي </a:t>
            </a:r>
            <a:r>
              <a:rPr lang="ar-DZ" sz="2000" b="1" dirty="0">
                <a:solidFill>
                  <a:schemeClr val="tx1"/>
                </a:solidFill>
                <a:cs typeface="mohammad bold art 1" pitchFamily="2" charset="-78"/>
              </a:rPr>
              <a:t>ــــــــــــــــــ</a:t>
            </a:r>
            <a:endParaRPr lang="en-US" sz="20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1333578984"/>
              </p:ext>
            </p:extLst>
          </p:nvPr>
        </p:nvGraphicFramePr>
        <p:xfrm>
          <a:off x="566057" y="1170696"/>
          <a:ext cx="10609943" cy="2752199"/>
        </p:xfrm>
        <a:graphic>
          <a:graphicData uri="http://schemas.openxmlformats.org/drawingml/2006/table">
            <a:tbl>
              <a:tblPr rtl="1" firstRow="1">
                <a:tableStyleId>{775DCB02-9BB8-47FD-8907-85C794F793BA}</a:tableStyleId>
              </a:tblPr>
              <a:tblGrid>
                <a:gridCol w="1452443">
                  <a:extLst>
                    <a:ext uri="{9D8B030D-6E8A-4147-A177-3AD203B41FA5}">
                      <a16:colId xmlns="" xmlns:a16="http://schemas.microsoft.com/office/drawing/2014/main" val="20000"/>
                    </a:ext>
                  </a:extLst>
                </a:gridCol>
                <a:gridCol w="8019271">
                  <a:extLst>
                    <a:ext uri="{9D8B030D-6E8A-4147-A177-3AD203B41FA5}">
                      <a16:colId xmlns="" xmlns:a16="http://schemas.microsoft.com/office/drawing/2014/main" val="20001"/>
                    </a:ext>
                  </a:extLst>
                </a:gridCol>
                <a:gridCol w="1138229">
                  <a:extLst>
                    <a:ext uri="{9D8B030D-6E8A-4147-A177-3AD203B41FA5}">
                      <a16:colId xmlns="" xmlns:a16="http://schemas.microsoft.com/office/drawing/2014/main" val="20003"/>
                    </a:ext>
                  </a:extLst>
                </a:gridCol>
              </a:tblGrid>
              <a:tr h="466199">
                <a:tc>
                  <a:txBody>
                    <a:bodyPr/>
                    <a:lstStyle/>
                    <a:p>
                      <a:pPr algn="ctr" rtl="1">
                        <a:lnSpc>
                          <a:spcPct val="150000"/>
                        </a:lnSpc>
                        <a:spcAft>
                          <a:spcPts val="0"/>
                        </a:spcAft>
                      </a:pPr>
                      <a:r>
                        <a:rPr lang="ar-DZ" sz="2800" dirty="0">
                          <a:effectLst/>
                        </a:rPr>
                        <a:t>رقم</a:t>
                      </a:r>
                      <a:r>
                        <a:rPr lang="ar-DZ" sz="2800" baseline="0" dirty="0">
                          <a:effectLst/>
                        </a:rPr>
                        <a:t> الفقرة</a:t>
                      </a:r>
                      <a:endParaRPr lang="en-US" sz="2800" b="1" dirty="0">
                        <a:solidFill>
                          <a:srgbClr val="000000"/>
                        </a:solidFill>
                        <a:effectLst/>
                        <a:latin typeface="Cambria"/>
                        <a:ea typeface="MS Mincho"/>
                        <a:cs typeface="Arial"/>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effectLst/>
                        </a:rPr>
                        <a:t>محتواها</a:t>
                      </a:r>
                      <a:endParaRPr lang="ar-DZ" sz="2800" b="1" kern="1200" dirty="0">
                        <a:solidFill>
                          <a:srgbClr val="000000"/>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t>المدة</a:t>
                      </a:r>
                      <a:endParaRPr lang="ar-DZ" sz="2800" b="1" baseline="0" dirty="0">
                        <a:solidFill>
                          <a:srgbClr val="000000"/>
                        </a:solidFill>
                      </a:endParaRPr>
                    </a:p>
                  </a:txBody>
                  <a:tcPr marL="68580" marR="68580" marT="0" marB="0" anchor="ctr"/>
                </a:tc>
                <a:extLst>
                  <a:ext uri="{0D108BD9-81ED-4DB2-BD59-A6C34878D82A}">
                    <a16:rowId xmlns="" xmlns:a16="http://schemas.microsoft.com/office/drawing/2014/main" val="10000"/>
                  </a:ext>
                </a:extLst>
              </a:tr>
              <a:tr h="466199">
                <a:tc>
                  <a:txBody>
                    <a:bodyPr/>
                    <a:lstStyle/>
                    <a:p>
                      <a:pPr algn="ctr" rtl="1">
                        <a:lnSpc>
                          <a:spcPct val="150000"/>
                        </a:lnSpc>
                        <a:spcAft>
                          <a:spcPts val="0"/>
                        </a:spcAft>
                      </a:pPr>
                      <a:r>
                        <a:rPr lang="ar-DZ" sz="1600" dirty="0">
                          <a:effectLst/>
                        </a:rPr>
                        <a:t>01</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a:t>
                      </a:r>
                      <a:r>
                        <a:rPr lang="fr-FR" sz="1800" b="1" kern="1200" dirty="0">
                          <a:effectLst/>
                        </a:rPr>
                        <a:t>14</a:t>
                      </a:r>
                      <a:r>
                        <a:rPr lang="ar-DZ" sz="1800" b="1" kern="1200" baseline="0" dirty="0">
                          <a:effectLst/>
                        </a:rPr>
                        <a:t> : </a:t>
                      </a:r>
                      <a:r>
                        <a:rPr lang="ar-DZ" sz="1800" b="1" kern="1200" dirty="0">
                          <a:effectLst/>
                        </a:rPr>
                        <a:t> التحفيز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dk1"/>
                          </a:solidFill>
                        </a:rPr>
                        <a:t>15 د</a:t>
                      </a:r>
                      <a:endParaRPr lang="ar-DZ" sz="1600" b="1" baseline="0" dirty="0">
                        <a:solidFill>
                          <a:srgbClr val="000000"/>
                        </a:solidFill>
                      </a:endParaRPr>
                    </a:p>
                  </a:txBody>
                  <a:tcPr marL="68580" marR="68580" marT="0" marB="0" anchor="ctr"/>
                </a:tc>
                <a:extLst>
                  <a:ext uri="{0D108BD9-81ED-4DB2-BD59-A6C34878D82A}">
                    <a16:rowId xmlns="" xmlns:a16="http://schemas.microsoft.com/office/drawing/2014/main" val="10001"/>
                  </a:ext>
                </a:extLst>
              </a:tr>
              <a:tr h="362600">
                <a:tc>
                  <a:txBody>
                    <a:bodyPr/>
                    <a:lstStyle/>
                    <a:p>
                      <a:pPr algn="ctr" rtl="1">
                        <a:lnSpc>
                          <a:spcPct val="150000"/>
                        </a:lnSpc>
                        <a:spcAft>
                          <a:spcPts val="0"/>
                        </a:spcAft>
                      </a:pPr>
                      <a:r>
                        <a:rPr lang="ar-DZ" sz="1600" dirty="0">
                          <a:effectLst/>
                        </a:rPr>
                        <a:t>02</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15:</a:t>
                      </a:r>
                      <a:r>
                        <a:rPr lang="ar-DZ" sz="1800" b="1" kern="1200" baseline="0" dirty="0">
                          <a:effectLst/>
                        </a:rPr>
                        <a:t> </a:t>
                      </a:r>
                      <a:r>
                        <a:rPr lang="ar-DZ" sz="1800" b="1" kern="1200" dirty="0">
                          <a:effectLst/>
                        </a:rPr>
                        <a:t>ماذا تعلمت؟ </a:t>
                      </a:r>
                      <a:r>
                        <a:rPr lang="fr-FR" sz="1800" b="1" kern="1200" dirty="0">
                          <a:effectLst/>
                        </a:rPr>
                        <a:t>KWL</a:t>
                      </a:r>
                      <a:r>
                        <a:rPr lang="ar-DZ" sz="1800" b="1" kern="1200" dirty="0">
                          <a:effectLst/>
                        </a:rPr>
                        <a:t>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t>15 د</a:t>
                      </a:r>
                      <a:endParaRPr lang="ar-DZ" sz="1600" b="1" baseline="0" dirty="0">
                        <a:solidFill>
                          <a:srgbClr val="000000"/>
                        </a:solidFill>
                      </a:endParaRPr>
                    </a:p>
                  </a:txBody>
                  <a:tcPr marL="68580" marR="68580" marT="0" marB="0" anchor="ctr"/>
                </a:tc>
                <a:extLst>
                  <a:ext uri="{0D108BD9-81ED-4DB2-BD59-A6C34878D82A}">
                    <a16:rowId xmlns="" xmlns:a16="http://schemas.microsoft.com/office/drawing/2014/main" val="10002"/>
                  </a:ext>
                </a:extLst>
              </a:tr>
              <a:tr h="362600">
                <a:tc>
                  <a:txBody>
                    <a:bodyPr/>
                    <a:lstStyle/>
                    <a:p>
                      <a:pPr algn="ctr" rtl="1">
                        <a:lnSpc>
                          <a:spcPct val="150000"/>
                        </a:lnSpc>
                        <a:spcAft>
                          <a:spcPts val="0"/>
                        </a:spcAft>
                      </a:pPr>
                      <a:r>
                        <a:rPr lang="ar-DZ" sz="1600" dirty="0">
                          <a:effectLst/>
                        </a:rPr>
                        <a:t>03</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16: نظام</a:t>
                      </a:r>
                      <a:r>
                        <a:rPr lang="ar-DZ" sz="1800" b="1" kern="1200" baseline="0" dirty="0">
                          <a:solidFill>
                            <a:schemeClr val="tx1"/>
                          </a:solidFill>
                          <a:effectLst/>
                          <a:latin typeface="+mn-lt"/>
                          <a:ea typeface="MS Mincho"/>
                          <a:cs typeface="+mn-cs"/>
                        </a:rPr>
                        <a:t> التشغيل</a:t>
                      </a:r>
                      <a:r>
                        <a:rPr lang="ar-DZ" sz="1800" b="1" kern="1200" dirty="0">
                          <a:effectLst/>
                        </a:rPr>
                        <a:t>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40 د</a:t>
                      </a:r>
                    </a:p>
                  </a:txBody>
                  <a:tcPr marL="68580" marR="68580" marT="0" marB="0" anchor="ctr"/>
                </a:tc>
                <a:extLst>
                  <a:ext uri="{0D108BD9-81ED-4DB2-BD59-A6C34878D82A}">
                    <a16:rowId xmlns="" xmlns:a16="http://schemas.microsoft.com/office/drawing/2014/main" val="10003"/>
                  </a:ext>
                </a:extLst>
              </a:tr>
              <a:tr h="362600">
                <a:tc>
                  <a:txBody>
                    <a:bodyPr/>
                    <a:lstStyle/>
                    <a:p>
                      <a:pPr algn="ctr" rtl="1">
                        <a:lnSpc>
                          <a:spcPct val="150000"/>
                        </a:lnSpc>
                        <a:spcAft>
                          <a:spcPts val="0"/>
                        </a:spcAft>
                      </a:pPr>
                      <a:r>
                        <a:rPr lang="ar-DZ" sz="1600" dirty="0">
                          <a:effectLst/>
                        </a:rPr>
                        <a:t>04</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17: الملفات</a:t>
                      </a:r>
                      <a:r>
                        <a:rPr lang="ar-DZ" sz="1800" b="1" kern="1200" baseline="0" dirty="0">
                          <a:effectLst/>
                        </a:rPr>
                        <a:t> في نظام التشغيل</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20 د</a:t>
                      </a:r>
                    </a:p>
                  </a:txBody>
                  <a:tcPr marL="68580" marR="68580" marT="0" marB="0" anchor="ctr"/>
                </a:tc>
                <a:extLst>
                  <a:ext uri="{0D108BD9-81ED-4DB2-BD59-A6C34878D82A}">
                    <a16:rowId xmlns="" xmlns:a16="http://schemas.microsoft.com/office/drawing/2014/main" val="10005"/>
                  </a:ext>
                </a:extLst>
              </a:tr>
              <a:tr h="362600">
                <a:tc>
                  <a:txBody>
                    <a:bodyPr/>
                    <a:lstStyle/>
                    <a:p>
                      <a:pPr algn="ctr" rtl="1">
                        <a:lnSpc>
                          <a:spcPct val="150000"/>
                        </a:lnSpc>
                        <a:spcAft>
                          <a:spcPts val="0"/>
                        </a:spcAft>
                      </a:pPr>
                      <a:r>
                        <a:rPr lang="ar-DZ" sz="1600" dirty="0">
                          <a:effectLst/>
                        </a:rPr>
                        <a:t>05</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18: إنتاج وثيقة تتضمن نصا أو صورة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 30 د</a:t>
                      </a:r>
                    </a:p>
                  </a:txBody>
                  <a:tcPr marL="68580" marR="68580" marT="0" marB="0" anchor="ct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5115314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1557867" y="712213"/>
            <a:ext cx="9550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3200" b="1" dirty="0"/>
              <a:t>التوقعات                                                     </a:t>
            </a:r>
            <a:endParaRPr lang="en-US" sz="3200" b="1" dirty="0"/>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36</a:t>
            </a:fld>
            <a:endParaRPr lang="fr-FR"/>
          </a:p>
        </p:txBody>
      </p:sp>
    </p:spTree>
    <p:extLst>
      <p:ext uri="{BB962C8B-B14F-4D97-AF65-F5344CB8AC3E}">
        <p14:creationId xmlns:p14="http://schemas.microsoft.com/office/powerpoint/2010/main" val="29824979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681028" y="161925"/>
            <a:ext cx="2510971" cy="1594304"/>
          </a:xfrm>
          <a:solidFill>
            <a:schemeClr val="bg1">
              <a:lumMod val="75000"/>
            </a:schemeClr>
          </a:solidFill>
        </p:spPr>
        <p:txBody>
          <a:bodyPr>
            <a:normAutofit/>
          </a:bodyPr>
          <a:lstStyle/>
          <a:p>
            <a:pPr algn="ctr" rtl="1"/>
            <a:r>
              <a:rPr lang="ar-DZ" b="1" dirty="0"/>
              <a:t>نشاط 14:</a:t>
            </a:r>
            <a:br>
              <a:rPr lang="ar-DZ" b="1" dirty="0"/>
            </a:br>
            <a:r>
              <a:rPr lang="ar-DZ" b="1" dirty="0"/>
              <a:t> التحفيز</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37</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681028" cy="5462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258" y="5462342"/>
            <a:ext cx="6516914" cy="76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5585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383124" y="993627"/>
            <a:ext cx="3178623" cy="1219495"/>
          </a:xfrm>
          <a:prstGeom prst="ellipse">
            <a:avLst/>
          </a:prstGeom>
          <a:solidFill>
            <a:schemeClr val="accent4">
              <a:lumMod val="60000"/>
              <a:lumOff val="40000"/>
            </a:schemeClr>
          </a:solidFill>
          <a:ln>
            <a:noFill/>
          </a:ln>
          <a:effectLst/>
          <a:extLst/>
        </p:spPr>
        <p:txBody>
          <a:bodyPr vert="horz" wrap="none" anchor="ctr"/>
          <a:lstStyle/>
          <a:p>
            <a:pPr algn="r" rtl="1">
              <a:lnSpc>
                <a:spcPct val="107000"/>
              </a:lnSpc>
            </a:pPr>
            <a:r>
              <a:rPr lang="ar-AE" b="1" dirty="0">
                <a:solidFill>
                  <a:sysClr val="windowText" lastClr="000000"/>
                </a:solidFill>
              </a:rPr>
              <a:t>ما</a:t>
            </a:r>
            <a:r>
              <a:rPr lang="ar-AE" sz="2000" b="1" dirty="0">
                <a:solidFill>
                  <a:sysClr val="windowText" lastClr="000000"/>
                </a:solidFill>
              </a:rPr>
              <a:t>ذا أعرف </a:t>
            </a:r>
            <a:endParaRPr lang="ar-DZ" sz="2000" b="1" dirty="0">
              <a:solidFill>
                <a:sysClr val="windowText" lastClr="000000"/>
              </a:solidFill>
            </a:endParaRPr>
          </a:p>
          <a:p>
            <a:pPr algn="r" rtl="1">
              <a:lnSpc>
                <a:spcPct val="107000"/>
              </a:lnSpc>
            </a:pPr>
            <a:r>
              <a:rPr lang="ar-DZ" sz="2000" b="1" dirty="0">
                <a:solidFill>
                  <a:sysClr val="windowText" lastClr="000000"/>
                </a:solidFill>
              </a:rPr>
              <a:t>عن </a:t>
            </a:r>
            <a:r>
              <a:rPr lang="ar-DZ" sz="1600" b="1" dirty="0">
                <a:solidFill>
                  <a:schemeClr val="dk1"/>
                </a:solidFill>
              </a:rPr>
              <a:t>إنتاج وثيقة تتضمن النص </a:t>
            </a:r>
          </a:p>
          <a:p>
            <a:pPr algn="r" rtl="1">
              <a:lnSpc>
                <a:spcPct val="107000"/>
              </a:lnSpc>
            </a:pPr>
            <a:r>
              <a:rPr lang="ar-DZ" sz="1600" b="1" dirty="0">
                <a:solidFill>
                  <a:schemeClr val="dk1"/>
                </a:solidFill>
              </a:rPr>
              <a:t>أو الصورة</a:t>
            </a:r>
            <a:endParaRPr lang="fr-FR" sz="1600" b="1" dirty="0">
              <a:solidFill>
                <a:schemeClr val="dk1"/>
              </a:solidFill>
            </a:endParaRPr>
          </a:p>
          <a:p>
            <a:pPr algn="r" rtl="1">
              <a:lnSpc>
                <a:spcPct val="107000"/>
              </a:lnSpc>
            </a:pPr>
            <a:endParaRPr lang="fr-FR" sz="1600" b="1" dirty="0">
              <a:solidFill>
                <a:schemeClr val="dk1"/>
              </a:solidFill>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38</a:t>
            </a:fld>
            <a:endParaRPr lang="fr-FR"/>
          </a:p>
        </p:txBody>
      </p:sp>
      <p:sp>
        <p:nvSpPr>
          <p:cNvPr id="26" name="Titre 1"/>
          <p:cNvSpPr txBox="1">
            <a:spLocks/>
          </p:cNvSpPr>
          <p:nvPr/>
        </p:nvSpPr>
        <p:spPr>
          <a:xfrm>
            <a:off x="6958013" y="89355"/>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15:</a:t>
            </a:r>
            <a:endParaRPr lang="fr-FR" b="1" dirty="0"/>
          </a:p>
        </p:txBody>
      </p:sp>
    </p:spTree>
    <p:extLst>
      <p:ext uri="{BB962C8B-B14F-4D97-AF65-F5344CB8AC3E}">
        <p14:creationId xmlns:p14="http://schemas.microsoft.com/office/powerpoint/2010/main" val="39461975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70"/>
                                        </p:tgtEl>
                                        <p:attrNameLst>
                                          <p:attrName>style.visibility</p:attrName>
                                        </p:attrNameLst>
                                      </p:cBhvr>
                                      <p:to>
                                        <p:strVal val="visible"/>
                                      </p:to>
                                    </p:set>
                                    <p:anim calcmode="lin" valueType="num">
                                      <p:cBhvr additive="base">
                                        <p:cTn id="7" dur="1250" fill="hold"/>
                                        <p:tgtEl>
                                          <p:spTgt spid="64570"/>
                                        </p:tgtEl>
                                        <p:attrNameLst>
                                          <p:attrName>ppt_x</p:attrName>
                                        </p:attrNameLst>
                                      </p:cBhvr>
                                      <p:tavLst>
                                        <p:tav tm="0">
                                          <p:val>
                                            <p:strVal val="#ppt_x"/>
                                          </p:val>
                                        </p:tav>
                                        <p:tav tm="100000">
                                          <p:val>
                                            <p:strVal val="#ppt_x"/>
                                          </p:val>
                                        </p:tav>
                                      </p:tavLst>
                                    </p:anim>
                                    <p:anim calcmode="lin" valueType="num">
                                      <p:cBhvr additive="base">
                                        <p:cTn id="8" dur="1250" fill="hold"/>
                                        <p:tgtEl>
                                          <p:spTgt spid="64570"/>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53" presetClass="entr" presetSubtype="16" fill="hold" grpId="0" nodeType="afterEffect">
                                  <p:stCondLst>
                                    <p:cond delay="0"/>
                                  </p:stCondLst>
                                  <p:childTnLst>
                                    <p:set>
                                      <p:cBhvr>
                                        <p:cTn id="11" dur="1" fill="hold">
                                          <p:stCondLst>
                                            <p:cond delay="0"/>
                                          </p:stCondLst>
                                        </p:cTn>
                                        <p:tgtEl>
                                          <p:spTgt spid="64564"/>
                                        </p:tgtEl>
                                        <p:attrNameLst>
                                          <p:attrName>style.visibility</p:attrName>
                                        </p:attrNameLst>
                                      </p:cBhvr>
                                      <p:to>
                                        <p:strVal val="visible"/>
                                      </p:to>
                                    </p:set>
                                    <p:anim calcmode="lin" valueType="num">
                                      <p:cBhvr>
                                        <p:cTn id="12" dur="1250" fill="hold"/>
                                        <p:tgtEl>
                                          <p:spTgt spid="64564"/>
                                        </p:tgtEl>
                                        <p:attrNameLst>
                                          <p:attrName>ppt_w</p:attrName>
                                        </p:attrNameLst>
                                      </p:cBhvr>
                                      <p:tavLst>
                                        <p:tav tm="0">
                                          <p:val>
                                            <p:fltVal val="0"/>
                                          </p:val>
                                        </p:tav>
                                        <p:tav tm="100000">
                                          <p:val>
                                            <p:strVal val="#ppt_w"/>
                                          </p:val>
                                        </p:tav>
                                      </p:tavLst>
                                    </p:anim>
                                    <p:anim calcmode="lin" valueType="num">
                                      <p:cBhvr>
                                        <p:cTn id="13" dur="1250" fill="hold"/>
                                        <p:tgtEl>
                                          <p:spTgt spid="64564"/>
                                        </p:tgtEl>
                                        <p:attrNameLst>
                                          <p:attrName>ppt_h</p:attrName>
                                        </p:attrNameLst>
                                      </p:cBhvr>
                                      <p:tavLst>
                                        <p:tav tm="0">
                                          <p:val>
                                            <p:fltVal val="0"/>
                                          </p:val>
                                        </p:tav>
                                        <p:tav tm="100000">
                                          <p:val>
                                            <p:strVal val="#ppt_h"/>
                                          </p:val>
                                        </p:tav>
                                      </p:tavLst>
                                    </p:anim>
                                    <p:animEffect transition="in" filter="fade">
                                      <p:cBhvr>
                                        <p:cTn id="14" dur="1250"/>
                                        <p:tgtEl>
                                          <p:spTgt spid="64564"/>
                                        </p:tgtEl>
                                      </p:cBhvr>
                                    </p:animEffect>
                                  </p:childTnLst>
                                </p:cTn>
                              </p:par>
                            </p:childTnLst>
                          </p:cTn>
                        </p:par>
                        <p:par>
                          <p:cTn id="15" fill="hold">
                            <p:stCondLst>
                              <p:cond delay="2500"/>
                            </p:stCondLst>
                            <p:childTnLst>
                              <p:par>
                                <p:cTn id="16" presetID="8" presetClass="emph" presetSubtype="0" fill="hold" grpId="0" nodeType="afterEffect">
                                  <p:stCondLst>
                                    <p:cond delay="0"/>
                                  </p:stCondLst>
                                  <p:childTnLst>
                                    <p:animRot by="21600000">
                                      <p:cBhvr>
                                        <p:cTn id="17" dur="2000" fill="hold"/>
                                        <p:tgtEl>
                                          <p:spTgt spid="645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1" grpId="0" animBg="1"/>
      <p:bldP spid="64564" grpId="0" animBg="1"/>
      <p:bldP spid="6457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39</a:t>
            </a:fld>
            <a:endParaRPr lang="fr-FR" dirty="0"/>
          </a:p>
        </p:txBody>
      </p:sp>
      <p:graphicFrame>
        <p:nvGraphicFramePr>
          <p:cNvPr id="7" name="Content Placeholder 3"/>
          <p:cNvGraphicFramePr>
            <a:graphicFrameLocks/>
          </p:cNvGraphicFramePr>
          <p:nvPr>
            <p:extLst>
              <p:ext uri="{D42A27DB-BD31-4B8C-83A1-F6EECF244321}">
                <p14:modId xmlns:p14="http://schemas.microsoft.com/office/powerpoint/2010/main" val="4139991940"/>
              </p:ext>
            </p:extLst>
          </p:nvPr>
        </p:nvGraphicFramePr>
        <p:xfrm>
          <a:off x="609600" y="1157483"/>
          <a:ext cx="10842171" cy="5075635"/>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ysClr val="windowText" lastClr="000000"/>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ysClr val="windowText" lastClr="000000"/>
                          </a:solidFill>
                          <a:effectLst/>
                          <a:uLnTx/>
                          <a:uFillTx/>
                          <a:latin typeface="+mn-lt"/>
                          <a:ea typeface="+mn-ea"/>
                          <a:cs typeface="+mn-cs"/>
                        </a:rPr>
                        <a:t> </a:t>
                      </a:r>
                      <a:r>
                        <a:rPr kumimoji="0" lang="ar-AE" sz="2000" b="1" i="0" u="none" strike="noStrike" kern="1200" cap="none" spc="0" normalizeH="0" baseline="0" noProof="0" dirty="0">
                          <a:ln>
                            <a:noFill/>
                          </a:ln>
                          <a:solidFill>
                            <a:sysClr val="windowText" lastClr="000000"/>
                          </a:solidFill>
                          <a:effectLst/>
                          <a:uLnTx/>
                          <a:uFillTx/>
                          <a:latin typeface="+mn-lt"/>
                          <a:ea typeface="+mn-ea"/>
                          <a:cs typeface="+mn-cs"/>
                        </a:rPr>
                        <a:t>ماذا </a:t>
                      </a:r>
                      <a:r>
                        <a:rPr kumimoji="0" lang="ar-AE" sz="2000" b="1" i="0" u="none" strike="noStrike" kern="1200" cap="none" spc="0" normalizeH="0" baseline="0" noProof="0" dirty="0" err="1">
                          <a:ln>
                            <a:noFill/>
                          </a:ln>
                          <a:solidFill>
                            <a:sysClr val="windowText" lastClr="000000"/>
                          </a:solidFill>
                          <a:effectLst/>
                          <a:uLnTx/>
                          <a:uFillTx/>
                          <a:latin typeface="+mn-lt"/>
                          <a:ea typeface="+mn-ea"/>
                          <a:cs typeface="+mn-cs"/>
                        </a:rPr>
                        <a:t>تعلمت؟</a:t>
                      </a:r>
                      <a:r>
                        <a:rPr kumimoji="0" lang="ar-AE" sz="2000" b="1" i="0" u="none" strike="noStrike" kern="1200" cap="none" spc="0" normalizeH="0" baseline="0" noProof="0" dirty="0">
                          <a:ln>
                            <a:noFill/>
                          </a:ln>
                          <a:solidFill>
                            <a:sysClr val="windowText" lastClr="000000"/>
                          </a:solidFill>
                          <a:effectLst/>
                          <a:uLnTx/>
                          <a:uFillTx/>
                          <a:latin typeface="+mn-lt"/>
                          <a:ea typeface="+mn-ea"/>
                          <a:cs typeface="+mn-cs"/>
                        </a:rPr>
                        <a:t>  </a:t>
                      </a:r>
                      <a:r>
                        <a:rPr kumimoji="0" lang="ar-DZ" sz="2000" b="1" i="0" u="none" strike="noStrike" kern="1200" cap="none" spc="0" normalizeH="0" baseline="0" noProof="0" dirty="0">
                          <a:ln>
                            <a:noFill/>
                          </a:ln>
                          <a:solidFill>
                            <a:sysClr val="windowText" lastClr="000000"/>
                          </a:solidFill>
                          <a:effectLst/>
                          <a:uLnTx/>
                          <a:uFillTx/>
                          <a:latin typeface="+mn-lt"/>
                          <a:ea typeface="+mn-ea"/>
                          <a:cs typeface="+mn-cs"/>
                        </a:rPr>
                        <a:t>إ</a:t>
                      </a:r>
                      <a:r>
                        <a:rPr kumimoji="0" lang="ar-AE" sz="2000" b="1" i="0" u="none" strike="noStrike" kern="1200" cap="none" spc="0" normalizeH="0" baseline="0" noProof="0" dirty="0" err="1">
                          <a:ln>
                            <a:noFill/>
                          </a:ln>
                          <a:solidFill>
                            <a:sysClr val="windowText" lastClr="000000"/>
                          </a:solidFill>
                          <a:effectLst/>
                          <a:uLnTx/>
                          <a:uFillTx/>
                          <a:latin typeface="+mn-lt"/>
                          <a:ea typeface="+mn-ea"/>
                          <a:cs typeface="+mn-cs"/>
                        </a:rPr>
                        <a:t>جابات</a:t>
                      </a:r>
                      <a:r>
                        <a:rPr kumimoji="0" lang="ar-AE" sz="2000" b="1" i="0" u="none" strike="noStrike" kern="1200" cap="none" spc="0" normalizeH="0" baseline="0" noProof="0" dirty="0">
                          <a:ln>
                            <a:noFill/>
                          </a:ln>
                          <a:solidFill>
                            <a:sysClr val="windowText" lastClr="000000"/>
                          </a:solidFill>
                          <a:effectLst/>
                          <a:uLnTx/>
                          <a:uFillTx/>
                          <a:latin typeface="+mn-lt"/>
                          <a:ea typeface="+mn-ea"/>
                          <a:cs typeface="+mn-cs"/>
                        </a:rPr>
                        <a:t> على أسئلتي </a:t>
                      </a:r>
                      <a:r>
                        <a:rPr kumimoji="0" lang="ar-DZ" sz="2000" b="1" i="0" u="none" strike="noStrike" kern="1200" cap="none" spc="0" normalizeH="0" baseline="0" noProof="0" dirty="0">
                          <a:ln>
                            <a:noFill/>
                          </a:ln>
                          <a:solidFill>
                            <a:sysClr val="windowText" lastClr="000000"/>
                          </a:solidFill>
                          <a:effectLst/>
                          <a:uLnTx/>
                          <a:uFillTx/>
                          <a:latin typeface="+mn-lt"/>
                          <a:ea typeface="+mn-ea"/>
                          <a:cs typeface="+mn-cs"/>
                        </a:rPr>
                        <a:t>أ</a:t>
                      </a:r>
                      <a:r>
                        <a:rPr kumimoji="0" lang="ar-AE" sz="2000" b="1" i="0" u="none" strike="noStrike" kern="1200" cap="none" spc="0" normalizeH="0" baseline="0" noProof="0" dirty="0">
                          <a:ln>
                            <a:noFill/>
                          </a:ln>
                          <a:solidFill>
                            <a:sysClr val="windowText" lastClr="000000"/>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ysClr val="windowText" lastClr="000000"/>
                          </a:solidFill>
                          <a:effectLst/>
                          <a:uLnTx/>
                          <a:uFillTx/>
                          <a:latin typeface="+mn-lt"/>
                          <a:ea typeface="+mn-ea"/>
                          <a:cs typeface="+mn-cs"/>
                        </a:rPr>
                        <a:t>قبل؟</a:t>
                      </a:r>
                      <a:r>
                        <a:rPr kumimoji="0" lang="ar-AE" sz="2000" b="1" i="0" u="none" strike="noStrike" kern="1200" cap="none" spc="0" normalizeH="0" baseline="0" noProof="0" dirty="0">
                          <a:ln>
                            <a:noFill/>
                          </a:ln>
                          <a:solidFill>
                            <a:sysClr val="windowText" lastClr="000000"/>
                          </a:solidFill>
                          <a:effectLst/>
                          <a:uLnTx/>
                          <a:uFillTx/>
                          <a:latin typeface="+mn-lt"/>
                          <a:ea typeface="+mn-ea"/>
                          <a:cs typeface="+mn-cs"/>
                        </a:rPr>
                        <a:t>                       </a:t>
                      </a:r>
                      <a:endParaRPr kumimoji="0" lang="en-GB" sz="2000" b="1" i="0" u="none" strike="noStrike" kern="1200" cap="none" spc="0" normalizeH="0" baseline="0" noProof="0" dirty="0">
                        <a:ln>
                          <a:noFill/>
                        </a:ln>
                        <a:solidFill>
                          <a:sysClr val="windowText" lastClr="000000"/>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2000" dirty="0">
                          <a:solidFill>
                            <a:sysClr val="windowText" lastClr="000000"/>
                          </a:solidFill>
                        </a:rPr>
                        <a:t>What:</a:t>
                      </a:r>
                    </a:p>
                    <a:p>
                      <a:pPr algn="ctr"/>
                      <a:r>
                        <a:rPr lang="en-US" sz="2000" dirty="0">
                          <a:solidFill>
                            <a:sysClr val="windowText" lastClr="000000"/>
                          </a:solidFill>
                        </a:rPr>
                        <a:t> </a:t>
                      </a:r>
                      <a:r>
                        <a:rPr lang="ar-AE" sz="2000" dirty="0">
                          <a:solidFill>
                            <a:sysClr val="windowText" lastClr="000000"/>
                          </a:solidFill>
                        </a:rPr>
                        <a:t>   ماذا أريد </a:t>
                      </a:r>
                      <a:r>
                        <a:rPr lang="ar-DZ" sz="2000" dirty="0">
                          <a:solidFill>
                            <a:sysClr val="windowText" lastClr="000000"/>
                          </a:solidFill>
                        </a:rPr>
                        <a:t>أ</a:t>
                      </a:r>
                      <a:r>
                        <a:rPr lang="ar-AE" sz="2000" dirty="0">
                          <a:solidFill>
                            <a:sysClr val="windowText" lastClr="000000"/>
                          </a:solidFill>
                        </a:rPr>
                        <a:t>ن </a:t>
                      </a:r>
                      <a:r>
                        <a:rPr lang="ar-DZ" sz="2000" dirty="0">
                          <a:solidFill>
                            <a:sysClr val="windowText" lastClr="000000"/>
                          </a:solidFill>
                        </a:rPr>
                        <a:t>أ</a:t>
                      </a:r>
                      <a:r>
                        <a:rPr lang="ar-AE" sz="2000" dirty="0" err="1">
                          <a:solidFill>
                            <a:sysClr val="windowText" lastClr="000000"/>
                          </a:solidFill>
                        </a:rPr>
                        <a:t>عرف؟</a:t>
                      </a:r>
                      <a:r>
                        <a:rPr lang="ar-AE" sz="2000" dirty="0">
                          <a:solidFill>
                            <a:sysClr val="windowText" lastClr="000000"/>
                          </a:solidFill>
                        </a:rPr>
                        <a:t> أتعلم؟ </a:t>
                      </a:r>
                      <a:endParaRPr lang="en-GB" sz="2000"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ysClr val="windowText" lastClr="000000"/>
                          </a:solidFill>
                          <a:effectLst/>
                          <a:uLnTx/>
                          <a:uFillTx/>
                          <a:latin typeface="+mn-lt"/>
                          <a:ea typeface="+mn-ea"/>
                          <a:cs typeface="+mn-cs"/>
                        </a:rPr>
                        <a:t>Know :</a:t>
                      </a:r>
                      <a:endParaRPr lang="fr-FR" sz="20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عن إنتاج وثيقة تتضمن النص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أو الصورة</a:t>
                      </a:r>
                      <a:r>
                        <a:rPr lang="ar-SA" sz="2000" dirty="0">
                          <a:solidFill>
                            <a:sysClr val="windowText" lastClr="000000"/>
                          </a:solidFill>
                        </a:rPr>
                        <a:t>؟</a:t>
                      </a:r>
                      <a:endParaRPr lang="ar-AE" sz="2000"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ysClr val="windowText" lastClr="000000"/>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ysClr val="windowText" lastClr="000000"/>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lang="ar-DZ" sz="2000" b="1" dirty="0">
                          <a:solidFill>
                            <a:sysClr val="windowText" lastClr="000000"/>
                          </a:solidFill>
                        </a:rPr>
                        <a:t>قبل بدء الأنشطة</a:t>
                      </a:r>
                      <a:endParaRPr lang="en-GB" sz="2000" b="1"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solidFill>
                          <a:sysClr val="windowText" lastClr="000000"/>
                        </a:solidFill>
                      </a:endParaRPr>
                    </a:p>
                    <a:p>
                      <a:endParaRPr lang="fr-FR" dirty="0">
                        <a:solidFill>
                          <a:sysClr val="windowText" lastClr="000000"/>
                        </a:solidFill>
                      </a:endParaRPr>
                    </a:p>
                    <a:p>
                      <a:endParaRPr lang="ar-AE" dirty="0">
                        <a:solidFill>
                          <a:sysClr val="windowText" lastClr="000000"/>
                        </a:solidFill>
                      </a:endParaRPr>
                    </a:p>
                    <a:p>
                      <a:endParaRPr lang="ar-AE" dirty="0">
                        <a:solidFill>
                          <a:sysClr val="windowText" lastClr="000000"/>
                        </a:solidFill>
                      </a:endParaRPr>
                    </a:p>
                    <a:p>
                      <a:endParaRPr lang="ar-AE" dirty="0">
                        <a:solidFill>
                          <a:sysClr val="windowText" lastClr="000000"/>
                        </a:solidFill>
                      </a:endParaRPr>
                    </a:p>
                    <a:p>
                      <a:endParaRPr lang="en-GB"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8" name="Titre 1">
            <a:extLst>
              <a:ext uri="{FF2B5EF4-FFF2-40B4-BE49-F238E27FC236}">
                <a16:creationId xmlns="" xmlns:a16="http://schemas.microsoft.com/office/drawing/2014/main" id="{0122486E-C9CC-4EFA-AD61-6410FE8FE24F}"/>
              </a:ext>
            </a:extLst>
          </p:cNvPr>
          <p:cNvSpPr txBox="1">
            <a:spLocks/>
          </p:cNvSpPr>
          <p:nvPr/>
        </p:nvSpPr>
        <p:spPr>
          <a:xfrm>
            <a:off x="8401050" y="103643"/>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15:</a:t>
            </a:r>
            <a:endParaRPr lang="fr-FR" b="1" dirty="0"/>
          </a:p>
        </p:txBody>
      </p:sp>
    </p:spTree>
    <p:extLst>
      <p:ext uri="{BB962C8B-B14F-4D97-AF65-F5344CB8AC3E}">
        <p14:creationId xmlns:p14="http://schemas.microsoft.com/office/powerpoint/2010/main" val="23369319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62400" y="152400"/>
            <a:ext cx="3962400" cy="533400"/>
          </a:xfrm>
          <a:solidFill>
            <a:schemeClr val="bg1">
              <a:lumMod val="8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a:noAutofit/>
          </a:bodyPr>
          <a:lstStyle/>
          <a:p>
            <a:pPr algn="ctr">
              <a:defRPr/>
            </a:pPr>
            <a:r>
              <a:rPr lang="ar-DZ" sz="2000" b="1" dirty="0">
                <a:solidFill>
                  <a:schemeClr val="tx1"/>
                </a:solidFill>
              </a:rPr>
              <a:t>بطاقة تعريفية بمقياس الاعلام الالي</a:t>
            </a:r>
            <a:endParaRPr lang="ar-DZ" sz="2400" b="1" dirty="0">
              <a:solidFill>
                <a:schemeClr val="tx1"/>
              </a:solidFill>
            </a:endParaRPr>
          </a:p>
        </p:txBody>
      </p:sp>
      <p:graphicFrame>
        <p:nvGraphicFramePr>
          <p:cNvPr id="6" name="Content Placeholder 3"/>
          <p:cNvGraphicFramePr>
            <a:graphicFrameLocks/>
          </p:cNvGraphicFramePr>
          <p:nvPr>
            <p:extLst>
              <p:ext uri="{D42A27DB-BD31-4B8C-83A1-F6EECF244321}">
                <p14:modId xmlns:p14="http://schemas.microsoft.com/office/powerpoint/2010/main" val="951944485"/>
              </p:ext>
            </p:extLst>
          </p:nvPr>
        </p:nvGraphicFramePr>
        <p:xfrm>
          <a:off x="304800" y="826589"/>
          <a:ext cx="11582400" cy="4645297"/>
        </p:xfrm>
        <a:graphic>
          <a:graphicData uri="http://schemas.openxmlformats.org/drawingml/2006/table">
            <a:tbl>
              <a:tblPr firstRow="1" bandRow="1">
                <a:tableStyleId>{C4B1156A-380E-4F78-BDF5-A606A8083BF9}</a:tableStyleId>
              </a:tblPr>
              <a:tblGrid>
                <a:gridCol w="9448800">
                  <a:extLst>
                    <a:ext uri="{9D8B030D-6E8A-4147-A177-3AD203B41FA5}">
                      <a16:colId xmlns="" xmlns:a16="http://schemas.microsoft.com/office/drawing/2014/main" val="20000"/>
                    </a:ext>
                  </a:extLst>
                </a:gridCol>
                <a:gridCol w="2133600">
                  <a:extLst>
                    <a:ext uri="{9D8B030D-6E8A-4147-A177-3AD203B41FA5}">
                      <a16:colId xmlns="" xmlns:a16="http://schemas.microsoft.com/office/drawing/2014/main" val="20001"/>
                    </a:ext>
                  </a:extLst>
                </a:gridCol>
              </a:tblGrid>
              <a:tr h="439057">
                <a:tc>
                  <a:txBody>
                    <a:bodyPr/>
                    <a:lstStyle/>
                    <a:p>
                      <a:pPr algn="r" rtl="1">
                        <a:lnSpc>
                          <a:spcPct val="100000"/>
                        </a:lnSpc>
                      </a:pPr>
                      <a:r>
                        <a:rPr lang="ar-DZ" sz="2000" dirty="0"/>
                        <a:t>الاعلام </a:t>
                      </a:r>
                      <a:r>
                        <a:rPr lang="ar-DZ" sz="2000" dirty="0" smtClean="0"/>
                        <a:t>الآلي</a:t>
                      </a:r>
                      <a:r>
                        <a:rPr lang="fr-FR" sz="2000" dirty="0" smtClean="0"/>
                        <a:t>  </a:t>
                      </a:r>
                      <a:r>
                        <a:rPr lang="ar-DZ" sz="2000" dirty="0" smtClean="0"/>
                        <a:t> - الدورة الأولى -</a:t>
                      </a:r>
                      <a:endParaRPr lang="en-GB" sz="2000" b="0" dirty="0">
                        <a:cs typeface="+mn-cs"/>
                      </a:endParaRPr>
                    </a:p>
                  </a:txBody>
                  <a:tcPr marL="121920" marR="121920" anchor="ct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ar-DZ" sz="1800" dirty="0"/>
                        <a:t>اسم الوحدة</a:t>
                      </a:r>
                      <a:r>
                        <a:rPr lang="ar-DZ" sz="1800" baseline="0" dirty="0"/>
                        <a:t> التكوينية</a:t>
                      </a:r>
                      <a:endParaRPr lang="en-GB" sz="1800" b="1" dirty="0">
                        <a:solidFill>
                          <a:srgbClr val="7030A0"/>
                        </a:solidFill>
                        <a:cs typeface="+mj-cs"/>
                      </a:endParaRPr>
                    </a:p>
                  </a:txBody>
                  <a:tcPr marL="121920" marR="121920" anchor="ctr"/>
                </a:tc>
                <a:extLst>
                  <a:ext uri="{0D108BD9-81ED-4DB2-BD59-A6C34878D82A}">
                    <a16:rowId xmlns="" xmlns:a16="http://schemas.microsoft.com/office/drawing/2014/main" val="10003"/>
                  </a:ext>
                </a:extLst>
              </a:tr>
              <a:tr h="304800">
                <a:tc>
                  <a:txBody>
                    <a:bodyPr/>
                    <a:lstStyle/>
                    <a:p>
                      <a:pPr algn="r" rtl="1">
                        <a:lnSpc>
                          <a:spcPct val="100000"/>
                        </a:lnSpc>
                      </a:pPr>
                      <a:r>
                        <a:rPr lang="ar-DZ" sz="2000" baseline="0" dirty="0"/>
                        <a:t> (</a:t>
                      </a:r>
                      <a:r>
                        <a:rPr lang="fr-FR" sz="2000" baseline="0" dirty="0"/>
                        <a:t>12 </a:t>
                      </a:r>
                      <a:r>
                        <a:rPr lang="ar-DZ" sz="2000" dirty="0"/>
                        <a:t>ساعات)</a:t>
                      </a:r>
                      <a:endParaRPr lang="en-GB" sz="2000" b="0" dirty="0">
                        <a:cs typeface="+mn-cs"/>
                      </a:endParaRPr>
                    </a:p>
                  </a:txBody>
                  <a:tcPr marL="121920" marR="121920" anchor="ctr"/>
                </a:tc>
                <a:tc>
                  <a:txBody>
                    <a:bodyPr/>
                    <a:lstStyle/>
                    <a:p>
                      <a:pPr algn="just" rtl="1">
                        <a:lnSpc>
                          <a:spcPct val="100000"/>
                        </a:lnSpc>
                      </a:pPr>
                      <a:r>
                        <a:rPr lang="ar-DZ" sz="1800" b="1" kern="1200" dirty="0">
                          <a:solidFill>
                            <a:schemeClr val="dk1"/>
                          </a:solidFill>
                          <a:latin typeface="+mn-lt"/>
                          <a:ea typeface="+mn-ea"/>
                          <a:cs typeface="+mn-cs"/>
                        </a:rPr>
                        <a:t>مدّة الوحدة</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0"/>
                  </a:ext>
                </a:extLst>
              </a:tr>
              <a:tr h="304800">
                <a:tc>
                  <a:txBody>
                    <a:bodyPr/>
                    <a:lstStyle/>
                    <a:p>
                      <a:pPr algn="r" rtl="1">
                        <a:lnSpc>
                          <a:spcPct val="100000"/>
                        </a:lnSpc>
                      </a:pPr>
                      <a:r>
                        <a:rPr lang="ar-DZ" sz="2000" dirty="0"/>
                        <a:t> -  6 حصص - </a:t>
                      </a:r>
                      <a:endParaRPr lang="en-GB" sz="2000" b="0" dirty="0">
                        <a:cs typeface="+mn-cs"/>
                      </a:endParaRPr>
                    </a:p>
                  </a:txBody>
                  <a:tcPr marL="121920" marR="121920" anchor="ctr"/>
                </a:tc>
                <a:tc>
                  <a:txBody>
                    <a:bodyPr/>
                    <a:lstStyle/>
                    <a:p>
                      <a:pPr algn="just" rtl="1">
                        <a:lnSpc>
                          <a:spcPct val="100000"/>
                        </a:lnSpc>
                      </a:pPr>
                      <a:r>
                        <a:rPr lang="ar-DZ" sz="1800" b="1" kern="1200" dirty="0">
                          <a:solidFill>
                            <a:schemeClr val="dk1"/>
                          </a:solidFill>
                          <a:latin typeface="+mn-lt"/>
                          <a:ea typeface="+mn-ea"/>
                          <a:cs typeface="+mn-cs"/>
                        </a:rPr>
                        <a:t>الحصص التدريبية</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6"/>
                  </a:ext>
                </a:extLst>
              </a:tr>
              <a:tr h="205740">
                <a:tc>
                  <a:txBody>
                    <a:bodyPr/>
                    <a:lstStyle/>
                    <a:p>
                      <a:pPr algn="r" rtl="1">
                        <a:lnSpc>
                          <a:spcPct val="100000"/>
                        </a:lnSpc>
                      </a:pPr>
                      <a:r>
                        <a:rPr lang="ar-DZ" sz="2000" dirty="0"/>
                        <a:t>الأساتذة الجدد</a:t>
                      </a:r>
                      <a:endParaRPr lang="en-GB" sz="2000" b="0" dirty="0">
                        <a:cs typeface="+mn-cs"/>
                      </a:endParaRPr>
                    </a:p>
                  </a:txBody>
                  <a:tcPr marL="121920" marR="121920" anchor="ctr"/>
                </a:tc>
                <a:tc>
                  <a:txBody>
                    <a:bodyPr/>
                    <a:lstStyle/>
                    <a:p>
                      <a:pPr algn="just" rtl="1">
                        <a:lnSpc>
                          <a:spcPct val="100000"/>
                        </a:lnSpc>
                      </a:pPr>
                      <a:r>
                        <a:rPr lang="ar-DZ" sz="1800" b="1" kern="1200" dirty="0">
                          <a:solidFill>
                            <a:schemeClr val="dk1"/>
                          </a:solidFill>
                          <a:latin typeface="+mn-lt"/>
                          <a:ea typeface="+mn-ea"/>
                          <a:cs typeface="+mn-cs"/>
                        </a:rPr>
                        <a:t>المستوى المحدد </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1"/>
                  </a:ext>
                </a:extLst>
              </a:tr>
              <a:tr h="190246">
                <a:tc>
                  <a:txBody>
                    <a:bodyPr/>
                    <a:lstStyle/>
                    <a:p>
                      <a:pPr algn="r" rtl="1">
                        <a:lnSpc>
                          <a:spcPct val="100000"/>
                        </a:lnSpc>
                      </a:pPr>
                      <a:r>
                        <a:rPr lang="ar-DZ" sz="2000" dirty="0"/>
                        <a:t>تطوير الكفاءة المهنية للأساتذة</a:t>
                      </a:r>
                      <a:r>
                        <a:rPr lang="ar-DZ" sz="2000" baseline="0" dirty="0"/>
                        <a:t> الجدد في مجال الاعلام الآلي من خلال :</a:t>
                      </a:r>
                    </a:p>
                    <a:p>
                      <a:pPr marL="0" marR="0" indent="0" algn="r" defTabSz="914400" rtl="1" eaLnBrk="1" fontAlgn="auto" latinLnBrk="0" hangingPunct="1">
                        <a:lnSpc>
                          <a:spcPct val="100000"/>
                        </a:lnSpc>
                        <a:spcBef>
                          <a:spcPts val="0"/>
                        </a:spcBef>
                        <a:spcAft>
                          <a:spcPts val="0"/>
                        </a:spcAft>
                        <a:buClrTx/>
                        <a:buSzTx/>
                        <a:buFontTx/>
                        <a:buNone/>
                        <a:tabLst/>
                        <a:defRPr/>
                      </a:pPr>
                      <a:r>
                        <a:rPr lang="ar-DZ" sz="2000" baseline="0" dirty="0"/>
                        <a:t>1- </a:t>
                      </a:r>
                      <a:r>
                        <a:rPr lang="ar-DZ" sz="2000" dirty="0"/>
                        <a:t> التعرف على أهمية</a:t>
                      </a:r>
                      <a:r>
                        <a:rPr lang="ar-DZ" sz="2000" baseline="0" dirty="0"/>
                        <a:t> </a:t>
                      </a:r>
                      <a:r>
                        <a:rPr lang="ar-DZ" sz="2000" dirty="0"/>
                        <a:t>إدماج تكنولوجيا الإعلام و الاتصال في </a:t>
                      </a:r>
                      <a:r>
                        <a:rPr lang="ar-DZ" sz="2000" baseline="0" dirty="0"/>
                        <a:t> العملية التعليمية التعلمية</a:t>
                      </a:r>
                      <a:endParaRPr lang="fr-FR" sz="2000" dirty="0"/>
                    </a:p>
                    <a:p>
                      <a:pPr algn="r" rtl="1">
                        <a:lnSpc>
                          <a:spcPct val="100000"/>
                        </a:lnSpc>
                      </a:pPr>
                      <a:r>
                        <a:rPr lang="ar-DZ" sz="2000" baseline="0" dirty="0"/>
                        <a:t>2- تفعيل استخدام </a:t>
                      </a:r>
                      <a:r>
                        <a:rPr lang="ar-DZ" sz="2000" dirty="0"/>
                        <a:t>الإعلام الآلي  و الشبكات بما</a:t>
                      </a:r>
                      <a:r>
                        <a:rPr lang="ar-DZ" sz="2000" baseline="0" dirty="0"/>
                        <a:t> يتلاءم و المهام التعليمية التعلمية </a:t>
                      </a:r>
                      <a:endParaRPr lang="en-GB" sz="2000" b="0" dirty="0">
                        <a:cs typeface="+mn-cs"/>
                      </a:endParaRPr>
                    </a:p>
                  </a:txBody>
                  <a:tcPr marL="121920" marR="121920" anchor="ctr"/>
                </a:tc>
                <a:tc>
                  <a:txBody>
                    <a:bodyPr/>
                    <a:lstStyle/>
                    <a:p>
                      <a:pPr algn="just" rtl="1">
                        <a:lnSpc>
                          <a:spcPct val="100000"/>
                        </a:lnSpc>
                      </a:pPr>
                      <a:r>
                        <a:rPr lang="ar-DZ" sz="1800" b="1" kern="1200" dirty="0">
                          <a:solidFill>
                            <a:schemeClr val="dk1"/>
                          </a:solidFill>
                          <a:latin typeface="+mn-lt"/>
                          <a:ea typeface="+mn-ea"/>
                          <a:cs typeface="+mn-cs"/>
                        </a:rPr>
                        <a:t>الأهداف</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2"/>
                  </a:ext>
                </a:extLst>
              </a:tr>
              <a:tr h="581251">
                <a:tc>
                  <a:txBody>
                    <a:bodyPr/>
                    <a:lstStyle/>
                    <a:p>
                      <a:pPr algn="r" rtl="1">
                        <a:lnSpc>
                          <a:spcPct val="100000"/>
                        </a:lnSpc>
                      </a:pPr>
                      <a:r>
                        <a:rPr lang="ar-DZ" sz="2000" dirty="0"/>
                        <a:t>1-</a:t>
                      </a:r>
                      <a:r>
                        <a:rPr lang="ar-DZ" sz="2000" baseline="0" dirty="0"/>
                        <a:t> فكر - زاوج - شارك             </a:t>
                      </a:r>
                      <a:r>
                        <a:rPr lang="fr-FR" sz="2000" baseline="0" dirty="0"/>
                        <a:t> </a:t>
                      </a:r>
                      <a:r>
                        <a:rPr lang="ar-DZ" sz="2000" baseline="0" dirty="0"/>
                        <a:t>  4- العمل التعاوني                    7- العصف الذهني   </a:t>
                      </a:r>
                    </a:p>
                    <a:p>
                      <a:pPr algn="r" rtl="1">
                        <a:lnSpc>
                          <a:spcPct val="100000"/>
                        </a:lnSpc>
                      </a:pPr>
                      <a:r>
                        <a:rPr lang="ar-DZ" sz="2000" baseline="0" dirty="0"/>
                        <a:t>2</a:t>
                      </a:r>
                      <a:r>
                        <a:rPr lang="fr-FR" sz="2000" baseline="0" dirty="0"/>
                        <a:t>–</a:t>
                      </a:r>
                      <a:r>
                        <a:rPr lang="ar-DZ" sz="2000" baseline="0" dirty="0"/>
                        <a:t> الطاولة الحلقية                      5- </a:t>
                      </a:r>
                      <a:r>
                        <a:rPr lang="fr-FR" sz="2000" baseline="0" dirty="0" err="1"/>
                        <a:t>kwl</a:t>
                      </a:r>
                      <a:r>
                        <a:rPr lang="fr-FR" sz="2000" baseline="0" dirty="0"/>
                        <a:t> </a:t>
                      </a:r>
                      <a:r>
                        <a:rPr lang="ar-DZ" sz="2000" baseline="0" dirty="0"/>
                        <a:t>  ماذا أعرف ؟ ... </a:t>
                      </a:r>
                      <a:r>
                        <a:rPr lang="fr-FR" sz="2000" baseline="0" dirty="0"/>
                        <a:t> </a:t>
                      </a:r>
                      <a:r>
                        <a:rPr lang="ar-DZ" sz="2000" baseline="0" dirty="0"/>
                        <a:t>        </a:t>
                      </a:r>
                    </a:p>
                    <a:p>
                      <a:pPr algn="r" rtl="1">
                        <a:lnSpc>
                          <a:spcPct val="100000"/>
                        </a:lnSpc>
                      </a:pPr>
                      <a:r>
                        <a:rPr lang="ar-DZ" sz="2000" baseline="0" dirty="0"/>
                        <a:t>3- </a:t>
                      </a:r>
                      <a:r>
                        <a:rPr lang="ar-DZ" sz="2000" baseline="0" dirty="0" err="1"/>
                        <a:t>جيكسو</a:t>
                      </a:r>
                      <a:r>
                        <a:rPr lang="ar-DZ" sz="2000" baseline="0" dirty="0"/>
                        <a:t> </a:t>
                      </a:r>
                      <a:r>
                        <a:rPr lang="fr-FR" sz="2000" baseline="0" dirty="0" err="1"/>
                        <a:t>Jigsaw</a:t>
                      </a:r>
                      <a:r>
                        <a:rPr lang="ar-DZ" sz="2000" baseline="0" dirty="0"/>
                        <a:t>   </a:t>
                      </a:r>
                      <a:r>
                        <a:rPr lang="fr-FR" sz="2000" baseline="0" dirty="0"/>
                        <a:t> </a:t>
                      </a:r>
                      <a:r>
                        <a:rPr lang="ar-DZ" sz="2000" baseline="0" dirty="0"/>
                        <a:t>                6-</a:t>
                      </a:r>
                      <a:r>
                        <a:rPr lang="fr-FR" sz="2000" baseline="0" dirty="0"/>
                        <a:t> </a:t>
                      </a:r>
                      <a:r>
                        <a:rPr lang="ar-DZ" sz="2000" baseline="0" dirty="0"/>
                        <a:t> </a:t>
                      </a:r>
                      <a:r>
                        <a:rPr lang="ar-SA" sz="2000" kern="1200" baseline="0" dirty="0"/>
                        <a:t>التأمل المهني</a:t>
                      </a:r>
                      <a:r>
                        <a:rPr lang="ar-DZ" sz="2000" kern="1200" baseline="0" dirty="0"/>
                        <a:t>   </a:t>
                      </a:r>
                      <a:endParaRPr lang="ar-DZ" sz="2000" b="0" kern="1200" baseline="0" dirty="0">
                        <a:solidFill>
                          <a:schemeClr val="tx1"/>
                        </a:solidFill>
                        <a:latin typeface="+mn-lt"/>
                        <a:ea typeface="+mn-ea"/>
                        <a:cs typeface="+mn-cs"/>
                      </a:endParaRPr>
                    </a:p>
                  </a:txBody>
                  <a:tcPr marL="121920" marR="121920"/>
                </a:tc>
                <a:tc>
                  <a:txBody>
                    <a:bodyPr/>
                    <a:lstStyle/>
                    <a:p>
                      <a:pPr algn="just" rtl="1">
                        <a:lnSpc>
                          <a:spcPct val="150000"/>
                        </a:lnSpc>
                      </a:pPr>
                      <a:r>
                        <a:rPr lang="ar-DZ" sz="1800" b="1" kern="1200" dirty="0">
                          <a:solidFill>
                            <a:schemeClr val="dk1"/>
                          </a:solidFill>
                          <a:latin typeface="+mn-lt"/>
                          <a:ea typeface="+mn-ea"/>
                          <a:cs typeface="+mn-cs"/>
                        </a:rPr>
                        <a:t>الاستراتيجيات التدريبية المطبقة في المساق</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4"/>
                  </a:ext>
                </a:extLst>
              </a:tr>
              <a:tr h="994229">
                <a:tc>
                  <a:txBody>
                    <a:bodyPr/>
                    <a:lstStyle/>
                    <a:p>
                      <a:pPr algn="r" rtl="1">
                        <a:lnSpc>
                          <a:spcPct val="100000"/>
                        </a:lnSpc>
                      </a:pPr>
                      <a:r>
                        <a:rPr lang="ar-DZ" sz="2000" dirty="0"/>
                        <a:t>1- </a:t>
                      </a:r>
                      <a:r>
                        <a:rPr lang="ar-DZ" sz="2000" dirty="0" err="1"/>
                        <a:t>الاستبانة</a:t>
                      </a:r>
                      <a:r>
                        <a:rPr lang="ar-DZ" sz="2000" dirty="0"/>
                        <a:t> القبلية</a:t>
                      </a:r>
                      <a:r>
                        <a:rPr lang="ar-DZ" sz="2000" baseline="0" dirty="0"/>
                        <a:t> و </a:t>
                      </a:r>
                      <a:r>
                        <a:rPr lang="ar-DZ" sz="2000" baseline="0" dirty="0" err="1"/>
                        <a:t>البعدية</a:t>
                      </a:r>
                      <a:r>
                        <a:rPr lang="ar-DZ" sz="2000" baseline="0" dirty="0"/>
                        <a:t> وفق نموذج </a:t>
                      </a:r>
                      <a:r>
                        <a:rPr lang="fr-FR" sz="2000" baseline="0" dirty="0" err="1"/>
                        <a:t>kwl</a:t>
                      </a:r>
                      <a:r>
                        <a:rPr lang="fr-FR" sz="2000" baseline="0" dirty="0"/>
                        <a:t> </a:t>
                      </a:r>
                      <a:r>
                        <a:rPr lang="ar-DZ" sz="2000" baseline="0" dirty="0"/>
                        <a:t>            </a:t>
                      </a:r>
                    </a:p>
                    <a:p>
                      <a:pPr algn="r" rtl="1">
                        <a:lnSpc>
                          <a:spcPct val="100000"/>
                        </a:lnSpc>
                      </a:pPr>
                      <a:r>
                        <a:rPr lang="ar-DZ" sz="2000" baseline="0" dirty="0"/>
                        <a:t>2- الاستجابة الراجعة                                          </a:t>
                      </a:r>
                    </a:p>
                    <a:p>
                      <a:pPr algn="r" rtl="1">
                        <a:lnSpc>
                          <a:spcPct val="100000"/>
                        </a:lnSpc>
                      </a:pPr>
                      <a:r>
                        <a:rPr lang="ar-DZ" sz="2000" baseline="0" dirty="0"/>
                        <a:t>4- الملاحظات الشفوية و الكتابية للمتدربين أثناء تقديم الوحدة و بعدها</a:t>
                      </a:r>
                      <a:endParaRPr lang="en-GB" sz="2000" b="0" dirty="0">
                        <a:cs typeface="+mn-cs"/>
                      </a:endParaRPr>
                    </a:p>
                  </a:txBody>
                  <a:tcPr marL="121920" marR="121920"/>
                </a:tc>
                <a:tc>
                  <a:txBody>
                    <a:bodyPr/>
                    <a:lstStyle/>
                    <a:p>
                      <a:pPr algn="just" rtl="1">
                        <a:lnSpc>
                          <a:spcPct val="100000"/>
                        </a:lnSpc>
                      </a:pPr>
                      <a:r>
                        <a:rPr lang="ar-DZ" sz="1800" b="1" kern="1200" dirty="0">
                          <a:solidFill>
                            <a:schemeClr val="dk1"/>
                          </a:solidFill>
                          <a:latin typeface="+mn-lt"/>
                          <a:ea typeface="+mn-ea"/>
                          <a:cs typeface="+mn-cs"/>
                        </a:rPr>
                        <a:t>طرق تقييم الوحدة</a:t>
                      </a:r>
                      <a:endParaRPr lang="en-GB" sz="1800" b="1" kern="1200" dirty="0">
                        <a:solidFill>
                          <a:schemeClr val="dk1"/>
                        </a:solidFill>
                        <a:latin typeface="+mn-lt"/>
                        <a:ea typeface="+mn-ea"/>
                        <a:cs typeface="+mn-cs"/>
                      </a:endParaRPr>
                    </a:p>
                  </a:txBody>
                  <a:tcPr marL="121920" marR="121920" anchor="ctr"/>
                </a:tc>
                <a:extLst>
                  <a:ext uri="{0D108BD9-81ED-4DB2-BD59-A6C34878D82A}">
                    <a16:rowId xmlns="" xmlns:a16="http://schemas.microsoft.com/office/drawing/2014/main" val="10005"/>
                  </a:ext>
                </a:extLst>
              </a:tr>
            </a:tbl>
          </a:graphicData>
        </a:graphic>
      </p:graphicFrame>
      <p:sp>
        <p:nvSpPr>
          <p:cNvPr id="7" name="Espace réservé du numéro de diapositive 6"/>
          <p:cNvSpPr>
            <a:spLocks noGrp="1"/>
          </p:cNvSpPr>
          <p:nvPr>
            <p:ph type="sldNum" sz="quarter" idx="12"/>
          </p:nvPr>
        </p:nvSpPr>
        <p:spPr/>
        <p:txBody>
          <a:bodyPr/>
          <a:lstStyle/>
          <a:p>
            <a:fld id="{786DE1AD-AE59-4827-9DC2-C56B7902DFA7}" type="slidenum">
              <a:rPr lang="fr-FR" smtClean="0"/>
              <a:pPr/>
              <a:t>4</a:t>
            </a:fld>
            <a:endParaRPr lang="fr-FR"/>
          </a:p>
        </p:txBody>
      </p:sp>
    </p:spTree>
    <p:extLst>
      <p:ext uri="{BB962C8B-B14F-4D97-AF65-F5344CB8AC3E}">
        <p14:creationId xmlns:p14="http://schemas.microsoft.com/office/powerpoint/2010/main" val="730887630"/>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71837" y="171450"/>
            <a:ext cx="5338763" cy="819407"/>
          </a:xfrm>
          <a:noFill/>
        </p:spPr>
        <p:txBody>
          <a:bodyPr>
            <a:normAutofit/>
          </a:bodyPr>
          <a:lstStyle/>
          <a:p>
            <a:pPr algn="ctr" rtl="1"/>
            <a:r>
              <a:rPr lang="ar-DZ" b="1" dirty="0">
                <a:hlinkClick r:id="rId2" action="ppaction://hlinkfile"/>
              </a:rPr>
              <a:t>التفاعل بين العتاد و البرامج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40</a:t>
            </a:fld>
            <a:endParaRPr lang="fr-F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 y="1217982"/>
            <a:ext cx="33337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537029" y="2931886"/>
            <a:ext cx="2598057" cy="369332"/>
          </a:xfrm>
          <a:prstGeom prst="rect">
            <a:avLst/>
          </a:prstGeom>
          <a:solidFill>
            <a:schemeClr val="accent6">
              <a:lumMod val="60000"/>
              <a:lumOff val="40000"/>
            </a:schemeClr>
          </a:solidFill>
        </p:spPr>
        <p:txBody>
          <a:bodyPr wrap="square" rtlCol="0">
            <a:spAutoFit/>
          </a:bodyPr>
          <a:lstStyle/>
          <a:p>
            <a:pPr algn="ctr" rtl="1"/>
            <a:r>
              <a:rPr lang="ar-DZ" b="1" dirty="0" err="1">
                <a:solidFill>
                  <a:schemeClr val="bg1"/>
                </a:solidFill>
              </a:rPr>
              <a:t>البرامجيات</a:t>
            </a:r>
            <a:r>
              <a:rPr lang="ar-DZ" b="1" dirty="0">
                <a:solidFill>
                  <a:schemeClr val="bg1"/>
                </a:solidFill>
              </a:rPr>
              <a:t> و التطبيقات</a:t>
            </a:r>
            <a:endParaRPr lang="fr-FR" b="1" dirty="0">
              <a:solidFill>
                <a:schemeClr val="bg1"/>
              </a:solidFill>
            </a:endParaRPr>
          </a:p>
        </p:txBody>
      </p:sp>
      <p:sp>
        <p:nvSpPr>
          <p:cNvPr id="9" name="Rectangle 8"/>
          <p:cNvSpPr/>
          <p:nvPr/>
        </p:nvSpPr>
        <p:spPr>
          <a:xfrm>
            <a:off x="3918857" y="1639224"/>
            <a:ext cx="7404078" cy="3539430"/>
          </a:xfrm>
          <a:prstGeom prst="rect">
            <a:avLst/>
          </a:prstGeom>
        </p:spPr>
        <p:txBody>
          <a:bodyPr wrap="square">
            <a:spAutoFit/>
          </a:bodyPr>
          <a:lstStyle/>
          <a:p>
            <a:pPr algn="r" rtl="1"/>
            <a:r>
              <a:rPr lang="ar-DZ" sz="3200" b="1" dirty="0"/>
              <a:t>التعليمة : اعتمادا على معارفك السابقة و استغلالا للسند المقابل </a:t>
            </a:r>
            <a:endParaRPr lang="fr-FR" sz="2400" dirty="0"/>
          </a:p>
          <a:p>
            <a:pPr lvl="0" algn="r" rtl="1"/>
            <a:r>
              <a:rPr lang="ar-DZ" sz="3200" b="1" dirty="0"/>
              <a:t>قدم تعريفا لنظام التشغيل</a:t>
            </a:r>
            <a:endParaRPr lang="fr-FR" sz="2400" dirty="0"/>
          </a:p>
          <a:p>
            <a:pPr lvl="0" algn="r" rtl="1"/>
            <a:r>
              <a:rPr lang="ar-DZ" sz="3200" b="1" dirty="0"/>
              <a:t>مع ذكر :</a:t>
            </a:r>
            <a:endParaRPr lang="fr-FR" sz="2400" dirty="0"/>
          </a:p>
          <a:p>
            <a:pPr lvl="1" algn="r" rtl="1"/>
            <a:r>
              <a:rPr lang="ar-DZ" sz="3200" b="1" dirty="0"/>
              <a:t>مميزاته</a:t>
            </a:r>
            <a:endParaRPr lang="fr-FR" sz="2400" dirty="0"/>
          </a:p>
          <a:p>
            <a:pPr lvl="1" algn="r" rtl="1"/>
            <a:r>
              <a:rPr lang="ar-DZ" sz="3200" b="1" dirty="0"/>
              <a:t>أشهر الأنظمة المستعملة للحاسوب و الهاتف الذكي.</a:t>
            </a:r>
          </a:p>
          <a:p>
            <a:pPr lvl="1" algn="r" rtl="1"/>
            <a:r>
              <a:rPr lang="ar-DZ" sz="3200" b="1" dirty="0"/>
              <a:t>( 5 متدربين في فوج)</a:t>
            </a:r>
            <a:endParaRPr lang="fr-FR" sz="2400" dirty="0"/>
          </a:p>
        </p:txBody>
      </p:sp>
      <p:sp>
        <p:nvSpPr>
          <p:cNvPr id="11" name="Titre 1">
            <a:extLst>
              <a:ext uri="{FF2B5EF4-FFF2-40B4-BE49-F238E27FC236}">
                <a16:creationId xmlns="" xmlns:a16="http://schemas.microsoft.com/office/drawing/2014/main" id="{2CD6E9CE-973E-48F5-9D9E-CC9A693CED7E}"/>
              </a:ext>
            </a:extLst>
          </p:cNvPr>
          <p:cNvSpPr txBox="1">
            <a:spLocks/>
          </p:cNvSpPr>
          <p:nvPr/>
        </p:nvSpPr>
        <p:spPr>
          <a:xfrm>
            <a:off x="9586913" y="166107"/>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6</a:t>
            </a:r>
            <a:r>
              <a:rPr lang="ar-DZ" b="1" dirty="0"/>
              <a:t>:</a:t>
            </a:r>
            <a:endParaRPr lang="fr-FR" b="1" dirty="0"/>
          </a:p>
        </p:txBody>
      </p:sp>
    </p:spTree>
    <p:extLst>
      <p:ext uri="{BB962C8B-B14F-4D97-AF65-F5344CB8AC3E}">
        <p14:creationId xmlns:p14="http://schemas.microsoft.com/office/powerpoint/2010/main" val="5027986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00350" y="128588"/>
            <a:ext cx="5810250" cy="698726"/>
          </a:xfrm>
          <a:solidFill>
            <a:schemeClr val="bg1">
              <a:lumMod val="75000"/>
            </a:schemeClr>
          </a:solidFill>
        </p:spPr>
        <p:txBody>
          <a:bodyPr>
            <a:normAutofit/>
          </a:bodyPr>
          <a:lstStyle/>
          <a:p>
            <a:pPr algn="ctr" rtl="1"/>
            <a:r>
              <a:rPr lang="ar-DZ" b="1" dirty="0"/>
              <a:t>نظام التشغيل ( وثيقة للهيكلة)</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41</a:t>
            </a:fld>
            <a:endParaRPr lang="fr-F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543" y="847725"/>
            <a:ext cx="10842171" cy="601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ZoneTexte 10"/>
          <p:cNvSpPr txBox="1"/>
          <p:nvPr/>
        </p:nvSpPr>
        <p:spPr>
          <a:xfrm>
            <a:off x="957943" y="3293179"/>
            <a:ext cx="2598057" cy="369332"/>
          </a:xfrm>
          <a:prstGeom prst="rect">
            <a:avLst/>
          </a:prstGeom>
          <a:solidFill>
            <a:schemeClr val="accent6">
              <a:lumMod val="60000"/>
              <a:lumOff val="40000"/>
            </a:schemeClr>
          </a:solidFill>
        </p:spPr>
        <p:txBody>
          <a:bodyPr wrap="square" rtlCol="0">
            <a:spAutoFit/>
          </a:bodyPr>
          <a:lstStyle/>
          <a:p>
            <a:pPr algn="ctr" rtl="1"/>
            <a:r>
              <a:rPr lang="ar-DZ" b="1" dirty="0" err="1">
                <a:solidFill>
                  <a:schemeClr val="bg1"/>
                </a:solidFill>
              </a:rPr>
              <a:t>البرامجيات</a:t>
            </a:r>
            <a:r>
              <a:rPr lang="ar-DZ" b="1" dirty="0">
                <a:solidFill>
                  <a:schemeClr val="bg1"/>
                </a:solidFill>
              </a:rPr>
              <a:t> و التطبيقات</a:t>
            </a:r>
            <a:endParaRPr lang="fr-FR" b="1" dirty="0">
              <a:solidFill>
                <a:schemeClr val="bg1"/>
              </a:solidFill>
            </a:endParaRPr>
          </a:p>
        </p:txBody>
      </p:sp>
      <p:sp>
        <p:nvSpPr>
          <p:cNvPr id="8" name="Titre 1">
            <a:extLst>
              <a:ext uri="{FF2B5EF4-FFF2-40B4-BE49-F238E27FC236}">
                <a16:creationId xmlns="" xmlns:a16="http://schemas.microsoft.com/office/drawing/2014/main" id="{856A9DC4-FFE7-4683-AA48-D820FD33750D}"/>
              </a:ext>
            </a:extLst>
          </p:cNvPr>
          <p:cNvSpPr txBox="1">
            <a:spLocks/>
          </p:cNvSpPr>
          <p:nvPr/>
        </p:nvSpPr>
        <p:spPr>
          <a:xfrm>
            <a:off x="9729788" y="13676"/>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6</a:t>
            </a:r>
            <a:r>
              <a:rPr lang="ar-DZ" b="1" dirty="0"/>
              <a:t>:</a:t>
            </a:r>
            <a:endParaRPr lang="fr-FR" b="1" dirty="0"/>
          </a:p>
        </p:txBody>
      </p:sp>
    </p:spTree>
    <p:extLst>
      <p:ext uri="{BB962C8B-B14F-4D97-AF65-F5344CB8AC3E}">
        <p14:creationId xmlns:p14="http://schemas.microsoft.com/office/powerpoint/2010/main" val="10616197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71825" y="0"/>
            <a:ext cx="5686426" cy="827314"/>
          </a:xfrm>
          <a:solidFill>
            <a:schemeClr val="bg1">
              <a:lumMod val="75000"/>
            </a:schemeClr>
          </a:solidFill>
        </p:spPr>
        <p:txBody>
          <a:bodyPr>
            <a:normAutofit/>
          </a:bodyPr>
          <a:lstStyle/>
          <a:p>
            <a:pPr algn="ctr" rtl="1"/>
            <a:r>
              <a:rPr lang="ar-DZ" b="1" dirty="0"/>
              <a:t>نظام التشغيل ( وثيقة للهيكلة) </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42</a:t>
            </a:fld>
            <a:endParaRPr lang="fr-F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806" r="62919"/>
          <a:stretch/>
        </p:blipFill>
        <p:spPr bwMode="auto">
          <a:xfrm>
            <a:off x="551543" y="957944"/>
            <a:ext cx="4020457" cy="5900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ZoneTexte 10"/>
          <p:cNvSpPr txBox="1"/>
          <p:nvPr/>
        </p:nvSpPr>
        <p:spPr>
          <a:xfrm>
            <a:off x="957943" y="2727122"/>
            <a:ext cx="2598057" cy="369332"/>
          </a:xfrm>
          <a:prstGeom prst="rect">
            <a:avLst/>
          </a:prstGeom>
          <a:solidFill>
            <a:schemeClr val="accent6">
              <a:lumMod val="60000"/>
              <a:lumOff val="40000"/>
            </a:schemeClr>
          </a:solidFill>
        </p:spPr>
        <p:txBody>
          <a:bodyPr wrap="square" rtlCol="0">
            <a:spAutoFit/>
          </a:bodyPr>
          <a:lstStyle/>
          <a:p>
            <a:pPr algn="ctr" rtl="1"/>
            <a:r>
              <a:rPr lang="ar-DZ" b="1" dirty="0" err="1">
                <a:solidFill>
                  <a:schemeClr val="bg1"/>
                </a:solidFill>
              </a:rPr>
              <a:t>البرامجيات</a:t>
            </a:r>
            <a:r>
              <a:rPr lang="ar-DZ" b="1" dirty="0">
                <a:solidFill>
                  <a:schemeClr val="bg1"/>
                </a:solidFill>
              </a:rPr>
              <a:t> و التطبيقات</a:t>
            </a:r>
            <a:endParaRPr lang="fr-FR" b="1"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4629" y="1741715"/>
            <a:ext cx="2977695" cy="2070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893002" y="980110"/>
            <a:ext cx="5314275" cy="584775"/>
          </a:xfrm>
          <a:prstGeom prst="rect">
            <a:avLst/>
          </a:prstGeom>
          <a:solidFill>
            <a:schemeClr val="accent6">
              <a:lumMod val="60000"/>
              <a:lumOff val="40000"/>
            </a:schemeClr>
          </a:solidFill>
        </p:spPr>
        <p:txBody>
          <a:bodyPr wrap="none">
            <a:spAutoFit/>
          </a:bodyPr>
          <a:lstStyle/>
          <a:p>
            <a:r>
              <a:rPr lang="ar-DZ" sz="3200" b="1" dirty="0"/>
              <a:t>من أشهر الأنظمة المستعملة للحاسوب </a:t>
            </a:r>
            <a:endParaRPr lang="fr-FR" sz="3200" dirty="0"/>
          </a:p>
        </p:txBody>
      </p:sp>
      <p:sp>
        <p:nvSpPr>
          <p:cNvPr id="10" name="Rectangle 9"/>
          <p:cNvSpPr/>
          <p:nvPr/>
        </p:nvSpPr>
        <p:spPr>
          <a:xfrm>
            <a:off x="5580963" y="3811901"/>
            <a:ext cx="6170279" cy="584775"/>
          </a:xfrm>
          <a:prstGeom prst="rect">
            <a:avLst/>
          </a:prstGeom>
          <a:solidFill>
            <a:schemeClr val="accent6">
              <a:lumMod val="60000"/>
              <a:lumOff val="40000"/>
            </a:schemeClr>
          </a:solidFill>
        </p:spPr>
        <p:txBody>
          <a:bodyPr wrap="none">
            <a:spAutoFit/>
          </a:bodyPr>
          <a:lstStyle/>
          <a:p>
            <a:r>
              <a:rPr lang="ar-DZ" sz="3200" b="1" dirty="0"/>
              <a:t>من أشهر الأنظمة المستعملة للهواتف الذكية </a:t>
            </a:r>
            <a:endParaRPr lang="fr-FR" sz="3200"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943" y="4662260"/>
            <a:ext cx="2459718" cy="162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re 1">
            <a:extLst>
              <a:ext uri="{FF2B5EF4-FFF2-40B4-BE49-F238E27FC236}">
                <a16:creationId xmlns="" xmlns:a16="http://schemas.microsoft.com/office/drawing/2014/main" id="{32BE89DC-A8E6-489F-A5B9-27BC91F7BBB9}"/>
              </a:ext>
            </a:extLst>
          </p:cNvPr>
          <p:cNvSpPr txBox="1">
            <a:spLocks/>
          </p:cNvSpPr>
          <p:nvPr/>
        </p:nvSpPr>
        <p:spPr>
          <a:xfrm>
            <a:off x="9729788" y="13676"/>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6</a:t>
            </a:r>
            <a:r>
              <a:rPr lang="ar-DZ" b="1" dirty="0"/>
              <a:t>:</a:t>
            </a:r>
            <a:endParaRPr lang="fr-FR" b="1" dirty="0"/>
          </a:p>
        </p:txBody>
      </p:sp>
    </p:spTree>
    <p:extLst>
      <p:ext uri="{BB962C8B-B14F-4D97-AF65-F5344CB8AC3E}">
        <p14:creationId xmlns:p14="http://schemas.microsoft.com/office/powerpoint/2010/main" val="36695761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67076" y="200310"/>
            <a:ext cx="3733800" cy="711359"/>
          </a:xfrm>
          <a:noFill/>
        </p:spPr>
        <p:txBody>
          <a:bodyPr>
            <a:normAutofit/>
          </a:bodyPr>
          <a:lstStyle/>
          <a:p>
            <a:pPr algn="ctr" rtl="1"/>
            <a:r>
              <a:rPr lang="ar-DZ" sz="3200" b="1" dirty="0"/>
              <a:t>الملفات في نظام التشغيل  </a:t>
            </a:r>
            <a:endParaRPr lang="fr-FR" sz="3200"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43</a:t>
            </a:fld>
            <a:endParaRPr lang="fr-FR"/>
          </a:p>
        </p:txBody>
      </p:sp>
      <p:sp>
        <p:nvSpPr>
          <p:cNvPr id="15" name="Titre 1"/>
          <p:cNvSpPr txBox="1">
            <a:spLocks/>
          </p:cNvSpPr>
          <p:nvPr/>
        </p:nvSpPr>
        <p:spPr>
          <a:xfrm>
            <a:off x="8752113" y="1107623"/>
            <a:ext cx="3287487" cy="2274206"/>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DZ" sz="2800" b="1" dirty="0"/>
              <a:t>إليك قائمة من الملفات مع لواحقها ، قم بملء الجدول بتوظيف مكونات الملف.  </a:t>
            </a:r>
            <a:endParaRPr lang="fr-FR" sz="2800" b="1" dirty="0"/>
          </a:p>
        </p:txBody>
      </p:sp>
      <p:graphicFrame>
        <p:nvGraphicFramePr>
          <p:cNvPr id="7" name="Tableau 6"/>
          <p:cNvGraphicFramePr>
            <a:graphicFrameLocks noGrp="1"/>
          </p:cNvGraphicFramePr>
          <p:nvPr>
            <p:extLst>
              <p:ext uri="{D42A27DB-BD31-4B8C-83A1-F6EECF244321}">
                <p14:modId xmlns:p14="http://schemas.microsoft.com/office/powerpoint/2010/main" val="675298958"/>
              </p:ext>
            </p:extLst>
          </p:nvPr>
        </p:nvGraphicFramePr>
        <p:xfrm>
          <a:off x="478921" y="3846604"/>
          <a:ext cx="8127999" cy="2966720"/>
        </p:xfrm>
        <a:graphic>
          <a:graphicData uri="http://schemas.openxmlformats.org/drawingml/2006/table">
            <a:tbl>
              <a:tblPr firstRow="1" bandRow="1">
                <a:tableStyleId>{00A15C55-8517-42AA-B614-E9B94910E393}</a:tableStyleId>
              </a:tblPr>
              <a:tblGrid>
                <a:gridCol w="3396393">
                  <a:extLst>
                    <a:ext uri="{9D8B030D-6E8A-4147-A177-3AD203B41FA5}">
                      <a16:colId xmlns="" xmlns:a16="http://schemas.microsoft.com/office/drawing/2014/main" val="20000"/>
                    </a:ext>
                  </a:extLst>
                </a:gridCol>
                <a:gridCol w="986972">
                  <a:extLst>
                    <a:ext uri="{9D8B030D-6E8A-4147-A177-3AD203B41FA5}">
                      <a16:colId xmlns="" xmlns:a16="http://schemas.microsoft.com/office/drawing/2014/main" val="20001"/>
                    </a:ext>
                  </a:extLst>
                </a:gridCol>
                <a:gridCol w="3744634">
                  <a:extLst>
                    <a:ext uri="{9D8B030D-6E8A-4147-A177-3AD203B41FA5}">
                      <a16:colId xmlns="" xmlns:a16="http://schemas.microsoft.com/office/drawing/2014/main" val="20002"/>
                    </a:ext>
                  </a:extLst>
                </a:gridCol>
              </a:tblGrid>
              <a:tr h="370840">
                <a:tc>
                  <a:txBody>
                    <a:bodyPr/>
                    <a:lstStyle/>
                    <a:p>
                      <a:pPr algn="ctr"/>
                      <a:r>
                        <a:rPr lang="ar-DZ" dirty="0">
                          <a:solidFill>
                            <a:schemeClr val="tx1"/>
                          </a:solidFill>
                        </a:rPr>
                        <a:t>اسم الملف</a:t>
                      </a:r>
                      <a:endParaRPr lang="fr-FR" dirty="0">
                        <a:solidFill>
                          <a:schemeClr val="tx1"/>
                        </a:solidFill>
                      </a:endParaRPr>
                    </a:p>
                  </a:txBody>
                  <a:tcPr/>
                </a:tc>
                <a:tc>
                  <a:txBody>
                    <a:bodyPr/>
                    <a:lstStyle/>
                    <a:p>
                      <a:pPr algn="ctr"/>
                      <a:r>
                        <a:rPr lang="ar-DZ" dirty="0">
                          <a:solidFill>
                            <a:schemeClr val="tx1"/>
                          </a:solidFill>
                        </a:rPr>
                        <a:t>النقطة</a:t>
                      </a:r>
                      <a:endParaRPr lang="fr-FR" dirty="0">
                        <a:solidFill>
                          <a:schemeClr val="tx1"/>
                        </a:solidFill>
                      </a:endParaRPr>
                    </a:p>
                  </a:txBody>
                  <a:tcPr/>
                </a:tc>
                <a:tc>
                  <a:txBody>
                    <a:bodyPr/>
                    <a:lstStyle/>
                    <a:p>
                      <a:pPr algn="ctr"/>
                      <a:r>
                        <a:rPr lang="fr-FR" dirty="0">
                          <a:solidFill>
                            <a:schemeClr val="tx1"/>
                          </a:solidFill>
                        </a:rPr>
                        <a:t>extension</a:t>
                      </a:r>
                      <a:r>
                        <a:rPr lang="ar-DZ" dirty="0">
                          <a:solidFill>
                            <a:schemeClr val="tx1"/>
                          </a:solidFill>
                        </a:rPr>
                        <a:t>الملحق</a:t>
                      </a:r>
                      <a:r>
                        <a:rPr lang="ar-DZ" baseline="0" dirty="0">
                          <a:solidFill>
                            <a:schemeClr val="tx1"/>
                          </a:solidFill>
                        </a:rPr>
                        <a:t> --- </a:t>
                      </a:r>
                      <a:endParaRPr lang="fr-FR" dirty="0">
                        <a:solidFill>
                          <a:schemeClr val="tx1"/>
                        </a:solidFill>
                      </a:endParaRPr>
                    </a:p>
                  </a:txBody>
                  <a:tcPr/>
                </a:tc>
                <a:extLst>
                  <a:ext uri="{0D108BD9-81ED-4DB2-BD59-A6C34878D82A}">
                    <a16:rowId xmlns="" xmlns:a16="http://schemas.microsoft.com/office/drawing/2014/main" val="10000"/>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1"/>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2"/>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3"/>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4"/>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5"/>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6"/>
                  </a:ext>
                </a:extLst>
              </a:tr>
              <a:tr h="370840">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 xmlns:a16="http://schemas.microsoft.com/office/drawing/2014/main" val="10007"/>
                  </a:ext>
                </a:extLst>
              </a:tr>
            </a:tbl>
          </a:graphicData>
        </a:graphic>
      </p:graphicFrame>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66" y="1764982"/>
            <a:ext cx="8735507"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re 1">
            <a:extLst>
              <a:ext uri="{FF2B5EF4-FFF2-40B4-BE49-F238E27FC236}">
                <a16:creationId xmlns="" xmlns:a16="http://schemas.microsoft.com/office/drawing/2014/main" id="{4B060CD9-C347-48DD-954C-2A8603CE06A0}"/>
              </a:ext>
            </a:extLst>
          </p:cNvPr>
          <p:cNvSpPr txBox="1">
            <a:spLocks/>
          </p:cNvSpPr>
          <p:nvPr/>
        </p:nvSpPr>
        <p:spPr>
          <a:xfrm>
            <a:off x="9729788" y="13676"/>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7</a:t>
            </a:r>
            <a:r>
              <a:rPr lang="ar-DZ" b="1" dirty="0"/>
              <a:t>:</a:t>
            </a:r>
            <a:endParaRPr lang="fr-FR" b="1" dirty="0"/>
          </a:p>
        </p:txBody>
      </p:sp>
    </p:spTree>
    <p:extLst>
      <p:ext uri="{BB962C8B-B14F-4D97-AF65-F5344CB8AC3E}">
        <p14:creationId xmlns:p14="http://schemas.microsoft.com/office/powerpoint/2010/main" val="35041826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1" y="100013"/>
            <a:ext cx="7390238" cy="727301"/>
          </a:xfrm>
          <a:solidFill>
            <a:schemeClr val="bg1">
              <a:lumMod val="75000"/>
            </a:schemeClr>
          </a:solidFill>
        </p:spPr>
        <p:txBody>
          <a:bodyPr>
            <a:normAutofit/>
          </a:bodyPr>
          <a:lstStyle/>
          <a:p>
            <a:pPr algn="ctr" rtl="1"/>
            <a:r>
              <a:rPr lang="ar-DZ" b="1" dirty="0"/>
              <a:t>هيكلة حول الملفات في نظام التشغيل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44</a:t>
            </a:fld>
            <a:endParaRPr lang="fr-FR"/>
          </a:p>
        </p:txBody>
      </p:sp>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4286" y="914627"/>
            <a:ext cx="7452292" cy="304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576" y="914627"/>
            <a:ext cx="3687310" cy="2970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0239" y="3845517"/>
            <a:ext cx="8441761" cy="2068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633" y="3964386"/>
            <a:ext cx="3235098" cy="236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a:extLst>
              <a:ext uri="{FF2B5EF4-FFF2-40B4-BE49-F238E27FC236}">
                <a16:creationId xmlns="" xmlns:a16="http://schemas.microsoft.com/office/drawing/2014/main" id="{5D423714-2FE1-40D1-BC97-1076DC07194A}"/>
              </a:ext>
            </a:extLst>
          </p:cNvPr>
          <p:cNvSpPr txBox="1">
            <a:spLocks/>
          </p:cNvSpPr>
          <p:nvPr/>
        </p:nvSpPr>
        <p:spPr>
          <a:xfrm>
            <a:off x="9729788" y="13676"/>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7</a:t>
            </a:r>
            <a:r>
              <a:rPr lang="ar-DZ" b="1" dirty="0"/>
              <a:t>:</a:t>
            </a:r>
            <a:endParaRPr lang="fr-FR" b="1" dirty="0"/>
          </a:p>
        </p:txBody>
      </p:sp>
    </p:spTree>
    <p:extLst>
      <p:ext uri="{BB962C8B-B14F-4D97-AF65-F5344CB8AC3E}">
        <p14:creationId xmlns:p14="http://schemas.microsoft.com/office/powerpoint/2010/main" val="17015839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0458" y="200024"/>
            <a:ext cx="6916256" cy="815429"/>
          </a:xfrm>
          <a:solidFill>
            <a:schemeClr val="bg1">
              <a:lumMod val="75000"/>
            </a:schemeClr>
          </a:solidFill>
        </p:spPr>
        <p:txBody>
          <a:bodyPr>
            <a:normAutofit/>
          </a:bodyPr>
          <a:lstStyle/>
          <a:p>
            <a:pPr algn="ctr" rtl="1"/>
            <a:r>
              <a:rPr lang="ar-DZ" b="1" dirty="0"/>
              <a:t>هيكلة حول الملفات في نظام التشغيل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45</a:t>
            </a:fld>
            <a:endParaRPr lang="fr-F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576" y="1553256"/>
            <a:ext cx="3687310" cy="2970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Tableau 9"/>
          <p:cNvGraphicFramePr>
            <a:graphicFrameLocks noGrp="1"/>
          </p:cNvGraphicFramePr>
          <p:nvPr>
            <p:extLst>
              <p:ext uri="{D42A27DB-BD31-4B8C-83A1-F6EECF244321}">
                <p14:modId xmlns:p14="http://schemas.microsoft.com/office/powerpoint/2010/main" val="1497107384"/>
              </p:ext>
            </p:extLst>
          </p:nvPr>
        </p:nvGraphicFramePr>
        <p:xfrm>
          <a:off x="4325258" y="1292859"/>
          <a:ext cx="7590919" cy="3870960"/>
        </p:xfrm>
        <a:graphic>
          <a:graphicData uri="http://schemas.openxmlformats.org/drawingml/2006/table">
            <a:tbl>
              <a:tblPr firstRow="1" bandRow="1">
                <a:tableStyleId>{00A15C55-8517-42AA-B614-E9B94910E393}</a:tableStyleId>
              </a:tblPr>
              <a:tblGrid>
                <a:gridCol w="3171967">
                  <a:extLst>
                    <a:ext uri="{9D8B030D-6E8A-4147-A177-3AD203B41FA5}">
                      <a16:colId xmlns="" xmlns:a16="http://schemas.microsoft.com/office/drawing/2014/main" val="20000"/>
                    </a:ext>
                  </a:extLst>
                </a:gridCol>
                <a:gridCol w="921755">
                  <a:extLst>
                    <a:ext uri="{9D8B030D-6E8A-4147-A177-3AD203B41FA5}">
                      <a16:colId xmlns="" xmlns:a16="http://schemas.microsoft.com/office/drawing/2014/main" val="20001"/>
                    </a:ext>
                  </a:extLst>
                </a:gridCol>
                <a:gridCol w="3497197">
                  <a:extLst>
                    <a:ext uri="{9D8B030D-6E8A-4147-A177-3AD203B41FA5}">
                      <a16:colId xmlns="" xmlns:a16="http://schemas.microsoft.com/office/drawing/2014/main" val="20002"/>
                    </a:ext>
                  </a:extLst>
                </a:gridCol>
              </a:tblGrid>
              <a:tr h="357550">
                <a:tc>
                  <a:txBody>
                    <a:bodyPr/>
                    <a:lstStyle/>
                    <a:p>
                      <a:pPr algn="ctr"/>
                      <a:r>
                        <a:rPr lang="ar-DZ" dirty="0">
                          <a:solidFill>
                            <a:schemeClr val="tx1"/>
                          </a:solidFill>
                        </a:rPr>
                        <a:t>اسم الملف</a:t>
                      </a:r>
                      <a:endParaRPr lang="fr-FR" dirty="0">
                        <a:solidFill>
                          <a:schemeClr val="tx1"/>
                        </a:solidFill>
                      </a:endParaRPr>
                    </a:p>
                  </a:txBody>
                  <a:tcPr/>
                </a:tc>
                <a:tc>
                  <a:txBody>
                    <a:bodyPr/>
                    <a:lstStyle/>
                    <a:p>
                      <a:pPr algn="ctr"/>
                      <a:r>
                        <a:rPr lang="ar-DZ" dirty="0">
                          <a:solidFill>
                            <a:schemeClr val="tx1"/>
                          </a:solidFill>
                        </a:rPr>
                        <a:t>النقطة</a:t>
                      </a:r>
                      <a:endParaRPr lang="fr-FR" dirty="0">
                        <a:solidFill>
                          <a:schemeClr val="tx1"/>
                        </a:solidFill>
                      </a:endParaRPr>
                    </a:p>
                  </a:txBody>
                  <a:tcPr/>
                </a:tc>
                <a:tc>
                  <a:txBody>
                    <a:bodyPr/>
                    <a:lstStyle/>
                    <a:p>
                      <a:pPr algn="ctr"/>
                      <a:r>
                        <a:rPr lang="fr-FR" dirty="0">
                          <a:solidFill>
                            <a:schemeClr val="tx1"/>
                          </a:solidFill>
                        </a:rPr>
                        <a:t>extension</a:t>
                      </a:r>
                      <a:r>
                        <a:rPr lang="ar-DZ" dirty="0">
                          <a:solidFill>
                            <a:schemeClr val="tx1"/>
                          </a:solidFill>
                        </a:rPr>
                        <a:t>الملحق</a:t>
                      </a:r>
                      <a:r>
                        <a:rPr lang="ar-DZ" baseline="0" dirty="0">
                          <a:solidFill>
                            <a:schemeClr val="tx1"/>
                          </a:solidFill>
                        </a:rPr>
                        <a:t> --- </a:t>
                      </a:r>
                      <a:endParaRPr lang="fr-FR" dirty="0">
                        <a:solidFill>
                          <a:schemeClr val="tx1"/>
                        </a:solidFill>
                      </a:endParaRPr>
                    </a:p>
                  </a:txBody>
                  <a:tcPr/>
                </a:tc>
                <a:extLst>
                  <a:ext uri="{0D108BD9-81ED-4DB2-BD59-A6C34878D82A}">
                    <a16:rowId xmlns="" xmlns:a16="http://schemas.microsoft.com/office/drawing/2014/main" val="10000"/>
                  </a:ext>
                </a:extLst>
              </a:tr>
              <a:tr h="558366">
                <a:tc>
                  <a:txBody>
                    <a:bodyPr/>
                    <a:lstStyle/>
                    <a:p>
                      <a:r>
                        <a:rPr lang="ar-DZ" sz="2000" b="1" dirty="0"/>
                        <a:t>استراتيجيات التدريس</a:t>
                      </a:r>
                      <a:r>
                        <a:rPr lang="ar-DZ" sz="2000" b="1" baseline="0" dirty="0"/>
                        <a:t> الفعال</a:t>
                      </a:r>
                      <a:endParaRPr lang="fr-FR" sz="2000" b="1" dirty="0"/>
                    </a:p>
                  </a:txBody>
                  <a:tcPr anchor="b"/>
                </a:tc>
                <a:tc>
                  <a:txBody>
                    <a:bodyPr/>
                    <a:lstStyle/>
                    <a:p>
                      <a:pPr algn="ctr"/>
                      <a:r>
                        <a:rPr lang="ar-DZ" sz="4000" b="1" dirty="0"/>
                        <a:t>.</a:t>
                      </a:r>
                      <a:endParaRPr lang="fr-FR" sz="4000" b="1" dirty="0"/>
                    </a:p>
                  </a:txBody>
                  <a:tcPr/>
                </a:tc>
                <a:tc>
                  <a:txBody>
                    <a:bodyPr/>
                    <a:lstStyle/>
                    <a:p>
                      <a:r>
                        <a:rPr lang="fr-FR" sz="2000" b="1" kern="1200" dirty="0">
                          <a:solidFill>
                            <a:schemeClr val="dk1"/>
                          </a:solidFill>
                          <a:latin typeface="+mn-lt"/>
                          <a:ea typeface="+mn-ea"/>
                          <a:cs typeface="+mn-cs"/>
                        </a:rPr>
                        <a:t>mp4</a:t>
                      </a:r>
                    </a:p>
                  </a:txBody>
                  <a:tcPr anchor="ctr"/>
                </a:tc>
                <a:extLst>
                  <a:ext uri="{0D108BD9-81ED-4DB2-BD59-A6C34878D82A}">
                    <a16:rowId xmlns="" xmlns:a16="http://schemas.microsoft.com/office/drawing/2014/main" val="10001"/>
                  </a:ext>
                </a:extLst>
              </a:tr>
              <a:tr h="558366">
                <a:tc>
                  <a:txBody>
                    <a:bodyPr/>
                    <a:lstStyle/>
                    <a:p>
                      <a:r>
                        <a:rPr lang="ar-DZ" sz="2000" b="1" dirty="0"/>
                        <a:t>التعليم</a:t>
                      </a:r>
                      <a:r>
                        <a:rPr lang="ar-DZ" sz="2000" b="1" baseline="0" dirty="0"/>
                        <a:t> و التعلم</a:t>
                      </a:r>
                      <a:endParaRPr lang="fr-FR" sz="2000" b="1" dirty="0"/>
                    </a:p>
                  </a:txBody>
                  <a:tcPr anchor="b"/>
                </a:tc>
                <a:tc>
                  <a:txBody>
                    <a:bodyPr/>
                    <a:lstStyle/>
                    <a:p>
                      <a:pPr algn="ctr"/>
                      <a:r>
                        <a:rPr lang="ar-DZ" sz="4000" b="1" dirty="0"/>
                        <a:t>.</a:t>
                      </a:r>
                      <a:endParaRPr lang="fr-FR" sz="4000" b="1" dirty="0"/>
                    </a:p>
                  </a:txBody>
                  <a:tcPr/>
                </a:tc>
                <a:tc>
                  <a:txBody>
                    <a:bodyPr/>
                    <a:lstStyle/>
                    <a:p>
                      <a:r>
                        <a:rPr lang="fr-FR" sz="2000" b="1" kern="1200" dirty="0" err="1">
                          <a:solidFill>
                            <a:schemeClr val="dk1"/>
                          </a:solidFill>
                          <a:latin typeface="+mn-lt"/>
                          <a:ea typeface="+mn-ea"/>
                          <a:cs typeface="+mn-cs"/>
                        </a:rPr>
                        <a:t>pptx</a:t>
                      </a:r>
                      <a:endParaRPr lang="fr-FR" sz="2000" b="1" kern="1200" dirty="0">
                        <a:solidFill>
                          <a:schemeClr val="dk1"/>
                        </a:solidFill>
                        <a:latin typeface="+mn-lt"/>
                        <a:ea typeface="+mn-ea"/>
                        <a:cs typeface="+mn-cs"/>
                      </a:endParaRPr>
                    </a:p>
                  </a:txBody>
                  <a:tcPr anchor="ctr"/>
                </a:tc>
                <a:extLst>
                  <a:ext uri="{0D108BD9-81ED-4DB2-BD59-A6C34878D82A}">
                    <a16:rowId xmlns="" xmlns:a16="http://schemas.microsoft.com/office/drawing/2014/main" val="10002"/>
                  </a:ext>
                </a:extLst>
              </a:tr>
              <a:tr h="558366">
                <a:tc>
                  <a:txBody>
                    <a:bodyPr/>
                    <a:lstStyle/>
                    <a:p>
                      <a:r>
                        <a:rPr lang="ar-DZ" sz="2000" b="1" dirty="0"/>
                        <a:t>مخطط درس</a:t>
                      </a:r>
                      <a:endParaRPr lang="fr-FR" sz="2000" b="1" dirty="0"/>
                    </a:p>
                  </a:txBody>
                  <a:tcPr anchor="b"/>
                </a:tc>
                <a:tc>
                  <a:txBody>
                    <a:bodyPr/>
                    <a:lstStyle/>
                    <a:p>
                      <a:pPr algn="ctr"/>
                      <a:r>
                        <a:rPr lang="ar-DZ" sz="4000" b="1" dirty="0"/>
                        <a:t>.</a:t>
                      </a:r>
                      <a:endParaRPr lang="fr-FR" sz="4000" b="1" dirty="0"/>
                    </a:p>
                  </a:txBody>
                  <a:tcPr/>
                </a:tc>
                <a:tc>
                  <a:txBody>
                    <a:bodyPr/>
                    <a:lstStyle/>
                    <a:p>
                      <a:r>
                        <a:rPr lang="fr-FR" sz="2000" b="1" kern="1200" dirty="0">
                          <a:solidFill>
                            <a:schemeClr val="dk1"/>
                          </a:solidFill>
                          <a:latin typeface="+mn-lt"/>
                          <a:ea typeface="+mn-ea"/>
                          <a:cs typeface="+mn-cs"/>
                        </a:rPr>
                        <a:t>doc</a:t>
                      </a:r>
                    </a:p>
                  </a:txBody>
                  <a:tcPr anchor="ctr"/>
                </a:tc>
                <a:extLst>
                  <a:ext uri="{0D108BD9-81ED-4DB2-BD59-A6C34878D82A}">
                    <a16:rowId xmlns="" xmlns:a16="http://schemas.microsoft.com/office/drawing/2014/main" val="10003"/>
                  </a:ext>
                </a:extLst>
              </a:tr>
              <a:tr h="558366">
                <a:tc>
                  <a:txBody>
                    <a:bodyPr/>
                    <a:lstStyle/>
                    <a:p>
                      <a:r>
                        <a:rPr lang="ar-DZ" sz="2000" b="1" dirty="0"/>
                        <a:t>منهجية</a:t>
                      </a:r>
                      <a:r>
                        <a:rPr lang="ar-DZ" sz="2000" b="1" baseline="0" dirty="0"/>
                        <a:t> إعداد بطاقة فنية</a:t>
                      </a:r>
                      <a:endParaRPr lang="fr-FR" sz="2000" b="1" dirty="0"/>
                    </a:p>
                  </a:txBody>
                  <a:tcPr anchor="b"/>
                </a:tc>
                <a:tc>
                  <a:txBody>
                    <a:bodyPr/>
                    <a:lstStyle/>
                    <a:p>
                      <a:pPr algn="ctr"/>
                      <a:r>
                        <a:rPr lang="ar-DZ" sz="4000" b="1" dirty="0"/>
                        <a:t>.</a:t>
                      </a:r>
                      <a:endParaRPr lang="fr-FR" sz="4000" b="1" dirty="0"/>
                    </a:p>
                  </a:txBody>
                  <a:tcPr/>
                </a:tc>
                <a:tc>
                  <a:txBody>
                    <a:bodyPr/>
                    <a:lstStyle/>
                    <a:p>
                      <a:r>
                        <a:rPr lang="fr-FR" sz="2000" b="1" kern="1200" dirty="0" err="1">
                          <a:solidFill>
                            <a:schemeClr val="dk1"/>
                          </a:solidFill>
                          <a:latin typeface="+mn-lt"/>
                          <a:ea typeface="+mn-ea"/>
                          <a:cs typeface="+mn-cs"/>
                        </a:rPr>
                        <a:t>pdf</a:t>
                      </a:r>
                      <a:endParaRPr lang="fr-FR" sz="2000" b="1" kern="1200" dirty="0">
                        <a:solidFill>
                          <a:schemeClr val="dk1"/>
                        </a:solidFill>
                        <a:latin typeface="+mn-lt"/>
                        <a:ea typeface="+mn-ea"/>
                        <a:cs typeface="+mn-cs"/>
                      </a:endParaRPr>
                    </a:p>
                  </a:txBody>
                  <a:tcPr anchor="ctr"/>
                </a:tc>
                <a:extLst>
                  <a:ext uri="{0D108BD9-81ED-4DB2-BD59-A6C34878D82A}">
                    <a16:rowId xmlns="" xmlns:a16="http://schemas.microsoft.com/office/drawing/2014/main" val="10004"/>
                  </a:ext>
                </a:extLst>
              </a:tr>
              <a:tr h="558366">
                <a:tc>
                  <a:txBody>
                    <a:bodyPr/>
                    <a:lstStyle/>
                    <a:p>
                      <a:r>
                        <a:rPr lang="ar-DZ" sz="2000" b="1" dirty="0"/>
                        <a:t>نتائج</a:t>
                      </a:r>
                      <a:endParaRPr lang="fr-FR" sz="2000" b="1" dirty="0"/>
                    </a:p>
                  </a:txBody>
                  <a:tcPr anchor="b"/>
                </a:tc>
                <a:tc>
                  <a:txBody>
                    <a:bodyPr/>
                    <a:lstStyle/>
                    <a:p>
                      <a:pPr algn="ctr"/>
                      <a:r>
                        <a:rPr lang="ar-DZ" sz="4000" b="1" dirty="0"/>
                        <a:t>.</a:t>
                      </a:r>
                      <a:endParaRPr lang="fr-FR" sz="4000" b="1" dirty="0"/>
                    </a:p>
                  </a:txBody>
                  <a:tcPr/>
                </a:tc>
                <a:tc>
                  <a:txBody>
                    <a:bodyPr/>
                    <a:lstStyle/>
                    <a:p>
                      <a:r>
                        <a:rPr lang="fr-FR" sz="2000" b="1" kern="1200" dirty="0" err="1">
                          <a:solidFill>
                            <a:schemeClr val="dk1"/>
                          </a:solidFill>
                          <a:latin typeface="+mn-lt"/>
                          <a:ea typeface="+mn-ea"/>
                          <a:cs typeface="+mn-cs"/>
                        </a:rPr>
                        <a:t>xlsx</a:t>
                      </a:r>
                      <a:endParaRPr lang="fr-FR" sz="2000" b="1" kern="1200" dirty="0">
                        <a:solidFill>
                          <a:schemeClr val="dk1"/>
                        </a:solidFill>
                        <a:latin typeface="+mn-lt"/>
                        <a:ea typeface="+mn-ea"/>
                        <a:cs typeface="+mn-cs"/>
                      </a:endParaRPr>
                    </a:p>
                  </a:txBody>
                  <a:tcPr anchor="ctr"/>
                </a:tc>
                <a:extLst>
                  <a:ext uri="{0D108BD9-81ED-4DB2-BD59-A6C34878D82A}">
                    <a16:rowId xmlns="" xmlns:a16="http://schemas.microsoft.com/office/drawing/2014/main" val="10005"/>
                  </a:ext>
                </a:extLst>
              </a:tr>
            </a:tbl>
          </a:graphicData>
        </a:graphic>
      </p:graphicFrame>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632" y="4585688"/>
            <a:ext cx="2410053" cy="755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re 1">
            <a:extLst>
              <a:ext uri="{FF2B5EF4-FFF2-40B4-BE49-F238E27FC236}">
                <a16:creationId xmlns="" xmlns:a16="http://schemas.microsoft.com/office/drawing/2014/main" id="{BB712DB1-69A6-4CF3-AA32-AB1680776BF9}"/>
              </a:ext>
            </a:extLst>
          </p:cNvPr>
          <p:cNvSpPr txBox="1">
            <a:spLocks/>
          </p:cNvSpPr>
          <p:nvPr/>
        </p:nvSpPr>
        <p:spPr>
          <a:xfrm>
            <a:off x="9672133" y="242888"/>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7</a:t>
            </a:r>
            <a:r>
              <a:rPr lang="ar-DZ" b="1" dirty="0"/>
              <a:t>:</a:t>
            </a:r>
            <a:endParaRPr lang="fr-FR" b="1" dirty="0"/>
          </a:p>
        </p:txBody>
      </p:sp>
    </p:spTree>
    <p:extLst>
      <p:ext uri="{BB962C8B-B14F-4D97-AF65-F5344CB8AC3E}">
        <p14:creationId xmlns:p14="http://schemas.microsoft.com/office/powerpoint/2010/main" val="20520379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1371" y="385763"/>
            <a:ext cx="6332312" cy="802141"/>
          </a:xfrm>
          <a:solidFill>
            <a:schemeClr val="bg1">
              <a:lumMod val="75000"/>
            </a:schemeClr>
          </a:solidFill>
        </p:spPr>
        <p:txBody>
          <a:bodyPr>
            <a:normAutofit/>
          </a:bodyPr>
          <a:lstStyle/>
          <a:p>
            <a:pPr algn="ctr" rtl="1"/>
            <a:r>
              <a:rPr lang="ar-DZ" b="1" dirty="0"/>
              <a:t>إنتاج وثيقة تتضمن نصا أو صورة</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46</a:t>
            </a:fld>
            <a:endParaRPr lang="fr-FR"/>
          </a:p>
        </p:txBody>
      </p:sp>
      <p:pic>
        <p:nvPicPr>
          <p:cNvPr id="717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6833" y="2953998"/>
            <a:ext cx="2736850" cy="210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4107543" y="1436914"/>
            <a:ext cx="6720114" cy="1754326"/>
          </a:xfrm>
          <a:prstGeom prst="rect">
            <a:avLst/>
          </a:prstGeom>
          <a:noFill/>
        </p:spPr>
        <p:txBody>
          <a:bodyPr wrap="square" rtlCol="0">
            <a:spAutoFit/>
          </a:bodyPr>
          <a:lstStyle/>
          <a:p>
            <a:pPr marL="342900" indent="-342900" algn="r" rtl="1">
              <a:buFontTx/>
              <a:buChar char="-"/>
            </a:pPr>
            <a:r>
              <a:rPr lang="ar-DZ" sz="3600" b="1" dirty="0">
                <a:latin typeface="Times New Roman" pitchFamily="18" charset="0"/>
                <a:cs typeface="Times New Roman" pitchFamily="18" charset="0"/>
              </a:rPr>
              <a:t>مشاهدة مقطع فيديو حول برنامج </a:t>
            </a:r>
            <a:r>
              <a:rPr lang="fr-FR" sz="3600" b="1" dirty="0" err="1">
                <a:latin typeface="Times New Roman" pitchFamily="18" charset="0"/>
                <a:cs typeface="Times New Roman" pitchFamily="18" charset="0"/>
              </a:rPr>
              <a:t>word</a:t>
            </a:r>
            <a:r>
              <a:rPr lang="fr-FR" sz="3600" b="1" dirty="0">
                <a:latin typeface="Times New Roman" pitchFamily="18" charset="0"/>
                <a:cs typeface="Times New Roman" pitchFamily="18" charset="0"/>
              </a:rPr>
              <a:t> </a:t>
            </a:r>
          </a:p>
          <a:p>
            <a:pPr marL="342900" indent="-342900" algn="r" rtl="1">
              <a:buFontTx/>
              <a:buChar char="-"/>
            </a:pPr>
            <a:endParaRPr lang="fr-FR" sz="3600" b="1" dirty="0">
              <a:latin typeface="Times New Roman" pitchFamily="18" charset="0"/>
              <a:cs typeface="Times New Roman" pitchFamily="18" charset="0"/>
            </a:endParaRPr>
          </a:p>
          <a:p>
            <a:pPr marL="342900" indent="-342900" algn="r" rtl="1">
              <a:buFontTx/>
              <a:buChar char="-"/>
            </a:pPr>
            <a:endParaRPr lang="fr-FR" sz="3600" b="1" dirty="0">
              <a:latin typeface="Times New Roman" pitchFamily="18" charset="0"/>
              <a:cs typeface="Times New Roman" pitchFamily="18" charset="0"/>
            </a:endParaRP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531" y="3356820"/>
            <a:ext cx="41624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re 1">
            <a:extLst>
              <a:ext uri="{FF2B5EF4-FFF2-40B4-BE49-F238E27FC236}">
                <a16:creationId xmlns="" xmlns:a16="http://schemas.microsoft.com/office/drawing/2014/main" id="{DDCAA661-FD5A-4B55-8659-B9E36623AA08}"/>
              </a:ext>
            </a:extLst>
          </p:cNvPr>
          <p:cNvSpPr txBox="1">
            <a:spLocks/>
          </p:cNvSpPr>
          <p:nvPr/>
        </p:nvSpPr>
        <p:spPr>
          <a:xfrm>
            <a:off x="9705635" y="385763"/>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8</a:t>
            </a:r>
            <a:r>
              <a:rPr lang="ar-DZ" b="1" dirty="0"/>
              <a:t>:</a:t>
            </a:r>
            <a:endParaRPr lang="fr-FR" b="1" dirty="0"/>
          </a:p>
        </p:txBody>
      </p:sp>
    </p:spTree>
    <p:extLst>
      <p:ext uri="{BB962C8B-B14F-4D97-AF65-F5344CB8AC3E}">
        <p14:creationId xmlns:p14="http://schemas.microsoft.com/office/powerpoint/2010/main" val="34084043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58760" y="128587"/>
            <a:ext cx="6551840" cy="765127"/>
          </a:xfrm>
          <a:solidFill>
            <a:schemeClr val="bg1">
              <a:lumMod val="75000"/>
            </a:schemeClr>
          </a:solidFill>
        </p:spPr>
        <p:txBody>
          <a:bodyPr>
            <a:normAutofit/>
          </a:bodyPr>
          <a:lstStyle/>
          <a:p>
            <a:pPr algn="ctr" rtl="1"/>
            <a:r>
              <a:rPr lang="ar-DZ" b="1" dirty="0"/>
              <a:t>إنتاج وثيقة تتضمن نصا أو صورة</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47</a:t>
            </a:fld>
            <a:endParaRPr lang="fr-F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22290"/>
            <a:ext cx="9202057" cy="5935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8868229" y="1407886"/>
            <a:ext cx="3207657" cy="400110"/>
          </a:xfrm>
          <a:prstGeom prst="rect">
            <a:avLst/>
          </a:prstGeom>
          <a:noFill/>
        </p:spPr>
        <p:txBody>
          <a:bodyPr wrap="square" rtlCol="0">
            <a:spAutoFit/>
          </a:bodyPr>
          <a:lstStyle/>
          <a:p>
            <a:pPr algn="r" rtl="1"/>
            <a:r>
              <a:rPr lang="ar-DZ" sz="2000" b="1" dirty="0"/>
              <a:t>الاطلاع على نافذة برنامج </a:t>
            </a:r>
            <a:r>
              <a:rPr lang="fr-FR" sz="2000" b="1" dirty="0" err="1"/>
              <a:t>word</a:t>
            </a:r>
            <a:r>
              <a:rPr lang="fr-FR" sz="2000" b="1" dirty="0"/>
              <a:t> </a:t>
            </a:r>
          </a:p>
        </p:txBody>
      </p:sp>
      <p:sp>
        <p:nvSpPr>
          <p:cNvPr id="10" name="Titre 1">
            <a:extLst>
              <a:ext uri="{FF2B5EF4-FFF2-40B4-BE49-F238E27FC236}">
                <a16:creationId xmlns="" xmlns:a16="http://schemas.microsoft.com/office/drawing/2014/main" id="{B4DCF486-DBCC-459F-8F28-CABDC3E04F51}"/>
              </a:ext>
            </a:extLst>
          </p:cNvPr>
          <p:cNvSpPr txBox="1">
            <a:spLocks/>
          </p:cNvSpPr>
          <p:nvPr/>
        </p:nvSpPr>
        <p:spPr>
          <a:xfrm>
            <a:off x="9705635" y="142872"/>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8</a:t>
            </a:r>
            <a:r>
              <a:rPr lang="ar-DZ" b="1" dirty="0"/>
              <a:t>:</a:t>
            </a:r>
            <a:endParaRPr lang="fr-FR" b="1" dirty="0"/>
          </a:p>
        </p:txBody>
      </p:sp>
    </p:spTree>
    <p:extLst>
      <p:ext uri="{BB962C8B-B14F-4D97-AF65-F5344CB8AC3E}">
        <p14:creationId xmlns:p14="http://schemas.microsoft.com/office/powerpoint/2010/main" val="16456798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48</a:t>
            </a:fld>
            <a:endParaRPr lang="fr-F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t="14921" r="31722"/>
          <a:stretch/>
        </p:blipFill>
        <p:spPr bwMode="auto">
          <a:xfrm>
            <a:off x="0" y="1300616"/>
            <a:ext cx="7358742" cy="5914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8868229" y="1407886"/>
            <a:ext cx="3207657" cy="3477875"/>
          </a:xfrm>
          <a:prstGeom prst="rect">
            <a:avLst/>
          </a:prstGeom>
          <a:noFill/>
        </p:spPr>
        <p:txBody>
          <a:bodyPr wrap="square" rtlCol="0">
            <a:spAutoFit/>
          </a:bodyPr>
          <a:lstStyle/>
          <a:p>
            <a:pPr algn="r" rtl="1"/>
            <a:r>
              <a:rPr lang="ar-DZ" sz="2000" b="1" dirty="0"/>
              <a:t>التعليمة : </a:t>
            </a:r>
          </a:p>
          <a:p>
            <a:pPr algn="r" rtl="1"/>
            <a:r>
              <a:rPr lang="ar-DZ" sz="2000" b="1" dirty="0"/>
              <a:t>قم بتحرير وثيقة معلومات تلميذ على برنامج </a:t>
            </a:r>
            <a:r>
              <a:rPr lang="fr-FR" sz="2000" b="1" dirty="0" err="1"/>
              <a:t>word</a:t>
            </a:r>
            <a:r>
              <a:rPr lang="ar-DZ" sz="2000" b="1" dirty="0"/>
              <a:t> تتضمن :</a:t>
            </a:r>
          </a:p>
          <a:p>
            <a:pPr marL="342900" indent="-342900" algn="r" rtl="1">
              <a:buFontTx/>
              <a:buChar char="-"/>
            </a:pPr>
            <a:r>
              <a:rPr lang="ar-DZ" sz="2000" b="1" dirty="0"/>
              <a:t>الاسم و </a:t>
            </a:r>
            <a:r>
              <a:rPr lang="ar-DZ" sz="2000" b="1" dirty="0" err="1"/>
              <a:t>االقب</a:t>
            </a:r>
            <a:endParaRPr lang="ar-DZ" sz="2000" b="1" dirty="0"/>
          </a:p>
          <a:p>
            <a:pPr marL="342900" indent="-342900" algn="r" rtl="1">
              <a:buFontTx/>
              <a:buChar char="-"/>
            </a:pPr>
            <a:r>
              <a:rPr lang="ar-DZ" sz="2000" b="1" dirty="0"/>
              <a:t>تاريخ الميلاد و مكانه</a:t>
            </a:r>
          </a:p>
          <a:p>
            <a:pPr marL="342900" indent="-342900" algn="r" rtl="1">
              <a:buFontTx/>
              <a:buChar char="-"/>
            </a:pPr>
            <a:r>
              <a:rPr lang="ar-DZ" sz="2000" b="1" dirty="0"/>
              <a:t>عدد الإخوة :</a:t>
            </a:r>
          </a:p>
          <a:p>
            <a:pPr marL="342900" indent="-342900" algn="r" rtl="1">
              <a:buFontTx/>
              <a:buChar char="-"/>
            </a:pPr>
            <a:r>
              <a:rPr lang="ar-DZ" sz="2000" b="1" dirty="0"/>
              <a:t>مهنة الولي :</a:t>
            </a:r>
          </a:p>
          <a:p>
            <a:pPr marL="342900" indent="-342900" algn="r" rtl="1">
              <a:buFontTx/>
              <a:buChar char="-"/>
            </a:pPr>
            <a:r>
              <a:rPr lang="ar-DZ" sz="2000" b="1" dirty="0"/>
              <a:t>العنوان :</a:t>
            </a:r>
          </a:p>
          <a:p>
            <a:pPr marL="342900" indent="-342900" algn="r" rtl="1">
              <a:buFontTx/>
              <a:buChar char="-"/>
            </a:pPr>
            <a:r>
              <a:rPr lang="ar-DZ" sz="2000" b="1" dirty="0"/>
              <a:t>المعدل السنوي للسنة الماضية:</a:t>
            </a:r>
          </a:p>
          <a:p>
            <a:pPr marL="342900" indent="-342900" algn="r" rtl="1">
              <a:buFontTx/>
              <a:buChar char="-"/>
            </a:pPr>
            <a:r>
              <a:rPr lang="ar-DZ" sz="2000" b="1" dirty="0"/>
              <a:t>مع إدراج صورة التلميذ. </a:t>
            </a:r>
          </a:p>
          <a:p>
            <a:pPr algn="r" rtl="1"/>
            <a:r>
              <a:rPr lang="fr-FR" sz="2000" b="1" dirty="0"/>
              <a:t> </a:t>
            </a:r>
          </a:p>
        </p:txBody>
      </p:sp>
      <p:sp>
        <p:nvSpPr>
          <p:cNvPr id="11" name="Titre 1">
            <a:extLst>
              <a:ext uri="{FF2B5EF4-FFF2-40B4-BE49-F238E27FC236}">
                <a16:creationId xmlns="" xmlns:a16="http://schemas.microsoft.com/office/drawing/2014/main" id="{01842333-D073-41AC-83DF-9061CCE5BFA0}"/>
              </a:ext>
            </a:extLst>
          </p:cNvPr>
          <p:cNvSpPr txBox="1">
            <a:spLocks/>
          </p:cNvSpPr>
          <p:nvPr/>
        </p:nvSpPr>
        <p:spPr>
          <a:xfrm>
            <a:off x="9705635" y="385763"/>
            <a:ext cx="2244044" cy="708636"/>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1</a:t>
            </a:r>
            <a:r>
              <a:rPr lang="ar-SA" b="1" dirty="0"/>
              <a:t>8</a:t>
            </a:r>
            <a:r>
              <a:rPr lang="ar-DZ" b="1" dirty="0"/>
              <a:t>:</a:t>
            </a:r>
            <a:endParaRPr lang="fr-FR" b="1" dirty="0"/>
          </a:p>
        </p:txBody>
      </p:sp>
      <p:sp>
        <p:nvSpPr>
          <p:cNvPr id="12" name="Titre 1">
            <a:extLst>
              <a:ext uri="{FF2B5EF4-FFF2-40B4-BE49-F238E27FC236}">
                <a16:creationId xmlns="" xmlns:a16="http://schemas.microsoft.com/office/drawing/2014/main" id="{2AAB0042-6EA7-4588-8C06-CA535C384E4E}"/>
              </a:ext>
            </a:extLst>
          </p:cNvPr>
          <p:cNvSpPr>
            <a:spLocks noGrp="1"/>
          </p:cNvSpPr>
          <p:nvPr>
            <p:ph type="title"/>
          </p:nvPr>
        </p:nvSpPr>
        <p:spPr>
          <a:xfrm>
            <a:off x="1901371" y="385763"/>
            <a:ext cx="6332312" cy="802141"/>
          </a:xfrm>
          <a:solidFill>
            <a:schemeClr val="bg1">
              <a:lumMod val="75000"/>
            </a:schemeClr>
          </a:solidFill>
        </p:spPr>
        <p:txBody>
          <a:bodyPr>
            <a:normAutofit/>
          </a:bodyPr>
          <a:lstStyle/>
          <a:p>
            <a:pPr algn="ctr" rtl="1"/>
            <a:r>
              <a:rPr lang="ar-DZ" b="1" dirty="0"/>
              <a:t>إنتاج وثيقة تتضمن نصا أو صورة</a:t>
            </a:r>
            <a:endParaRPr lang="fr-FR" b="1" dirty="0"/>
          </a:p>
        </p:txBody>
      </p:sp>
    </p:spTree>
    <p:extLst>
      <p:ext uri="{BB962C8B-B14F-4D97-AF65-F5344CB8AC3E}">
        <p14:creationId xmlns:p14="http://schemas.microsoft.com/office/powerpoint/2010/main" val="11358822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solidFill>
                  <a:prstClr val="black">
                    <a:tint val="75000"/>
                  </a:prstClr>
                </a:solidFill>
              </a:rPr>
              <a:pPr algn="ctr" rtl="1"/>
              <a:t>49</a:t>
            </a:fld>
            <a:endParaRPr lang="fr-FR" dirty="0">
              <a:solidFill>
                <a:prstClr val="black">
                  <a:tint val="75000"/>
                </a:prstClr>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2672882568"/>
              </p:ext>
            </p:extLst>
          </p:nvPr>
        </p:nvGraphicFramePr>
        <p:xfrm>
          <a:off x="609600" y="1157483"/>
          <a:ext cx="10842171" cy="5075635"/>
        </p:xfrm>
        <a:graphic>
          <a:graphicData uri="http://schemas.openxmlformats.org/drawingml/2006/table">
            <a:tbl>
              <a:tblPr firstRow="1" bandRow="1">
                <a:tableStyleId>{5C22544A-7EE6-4342-B048-85BDC9FD1C3A}</a:tableStyleId>
              </a:tblPr>
              <a:tblGrid>
                <a:gridCol w="5503812">
                  <a:extLst>
                    <a:ext uri="{9D8B030D-6E8A-4147-A177-3AD203B41FA5}">
                      <a16:colId xmlns="" xmlns:a16="http://schemas.microsoft.com/office/drawing/2014/main" val="20000"/>
                    </a:ext>
                  </a:extLst>
                </a:gridCol>
                <a:gridCol w="2492992">
                  <a:extLst>
                    <a:ext uri="{9D8B030D-6E8A-4147-A177-3AD203B41FA5}">
                      <a16:colId xmlns="" xmlns:a16="http://schemas.microsoft.com/office/drawing/2014/main" val="20001"/>
                    </a:ext>
                  </a:extLst>
                </a:gridCol>
                <a:gridCol w="2845367">
                  <a:extLst>
                    <a:ext uri="{9D8B030D-6E8A-4147-A177-3AD203B41FA5}">
                      <a16:colId xmlns="" xmlns:a16="http://schemas.microsoft.com/office/drawing/2014/main"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عن إنتاج وثيقة تتضمن النص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chemeClr val="tx1"/>
                          </a:solidFill>
                        </a:rPr>
                        <a:t>أو الصورة</a:t>
                      </a:r>
                      <a:r>
                        <a:rPr lang="ar-SA" sz="2000" dirty="0">
                          <a:solidFill>
                            <a:schemeClr val="tx1"/>
                          </a:solidFill>
                        </a:rPr>
                        <a:t>؟</a:t>
                      </a:r>
                      <a:endParaRPr lang="ar-A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fr-FR"/>
                    </a:p>
                  </a:txBody>
                  <a:tcPr/>
                </a:tc>
                <a:extLst>
                  <a:ext uri="{0D108BD9-81ED-4DB2-BD59-A6C34878D82A}">
                    <a16:rowId xmlns="" xmlns:a16="http://schemas.microsoft.com/office/drawing/2014/main"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5" name="ZoneTexte 4"/>
          <p:cNvSpPr txBox="1"/>
          <p:nvPr/>
        </p:nvSpPr>
        <p:spPr>
          <a:xfrm>
            <a:off x="4151085" y="261257"/>
            <a:ext cx="4412343" cy="707886"/>
          </a:xfrm>
          <a:prstGeom prst="rect">
            <a:avLst/>
          </a:prstGeom>
          <a:solidFill>
            <a:schemeClr val="accent4"/>
          </a:solidFill>
        </p:spPr>
        <p:txBody>
          <a:bodyPr wrap="square" rtlCol="0">
            <a:spAutoFit/>
          </a:bodyPr>
          <a:lstStyle/>
          <a:p>
            <a:pPr algn="ctr" rtl="1"/>
            <a:r>
              <a:rPr lang="ar-SA" sz="3600" b="1">
                <a:solidFill>
                  <a:prstClr val="black"/>
                </a:solidFill>
              </a:rPr>
              <a:t>تكملة </a:t>
            </a:r>
            <a:r>
              <a:rPr lang="ar-DZ" sz="4000" b="1">
                <a:solidFill>
                  <a:prstClr val="black"/>
                </a:solidFill>
              </a:rPr>
              <a:t>استراتيجية </a:t>
            </a:r>
            <a:r>
              <a:rPr lang="fr-FR" sz="4000" b="1" dirty="0">
                <a:solidFill>
                  <a:prstClr val="black"/>
                </a:solidFill>
              </a:rPr>
              <a:t>KWL </a:t>
            </a:r>
          </a:p>
        </p:txBody>
      </p:sp>
    </p:spTree>
    <p:extLst>
      <p:ext uri="{BB962C8B-B14F-4D97-AF65-F5344CB8AC3E}">
        <p14:creationId xmlns:p14="http://schemas.microsoft.com/office/powerpoint/2010/main" val="31451539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5</a:t>
            </a:fld>
            <a:endParaRPr lang="fr-FR" dirty="0"/>
          </a:p>
        </p:txBody>
      </p:sp>
      <p:sp>
        <p:nvSpPr>
          <p:cNvPr id="10" name="Text Box 2"/>
          <p:cNvSpPr txBox="1">
            <a:spLocks noChangeArrowheads="1"/>
          </p:cNvSpPr>
          <p:nvPr/>
        </p:nvSpPr>
        <p:spPr bwMode="auto">
          <a:xfrm>
            <a:off x="566057" y="203200"/>
            <a:ext cx="10058406" cy="461665"/>
          </a:xfrm>
          <a:prstGeom prst="rect">
            <a:avLst/>
          </a:prstGeom>
          <a:solidFill>
            <a:schemeClr val="bg1">
              <a:lumMod val="85000"/>
            </a:schemeClr>
          </a:solidFill>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a:spcBef>
                <a:spcPct val="50000"/>
              </a:spcBef>
              <a:defRPr/>
            </a:pPr>
            <a:r>
              <a:rPr lang="ar-DZ" sz="2000" b="1" dirty="0">
                <a:solidFill>
                  <a:schemeClr val="tx1"/>
                </a:solidFill>
                <a:latin typeface="Times New Roman" pitchFamily="18" charset="0"/>
                <a:cs typeface="Times New Roman" pitchFamily="18" charset="0"/>
              </a:rPr>
              <a:t>برنامج الحصة 01     ـــــ       </a:t>
            </a:r>
            <a:r>
              <a:rPr lang="ar-DZ" sz="2400" b="1" dirty="0">
                <a:solidFill>
                  <a:schemeClr val="tx1"/>
                </a:solidFill>
                <a:cs typeface="+mj-cs"/>
              </a:rPr>
              <a:t>اعلام آلي </a:t>
            </a:r>
            <a:r>
              <a:rPr lang="ar-DZ" sz="2000" b="1" dirty="0">
                <a:solidFill>
                  <a:schemeClr val="tx1"/>
                </a:solidFill>
                <a:cs typeface="mohammad bold art 1" pitchFamily="2" charset="-78"/>
              </a:rPr>
              <a:t>ــــــــــــــــــ</a:t>
            </a:r>
            <a:endParaRPr lang="en-US" sz="20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2107451857"/>
              </p:ext>
            </p:extLst>
          </p:nvPr>
        </p:nvGraphicFramePr>
        <p:xfrm>
          <a:off x="566057" y="1170696"/>
          <a:ext cx="10609943" cy="3986639"/>
        </p:xfrm>
        <a:graphic>
          <a:graphicData uri="http://schemas.openxmlformats.org/drawingml/2006/table">
            <a:tbl>
              <a:tblPr rtl="1" firstRow="1">
                <a:tableStyleId>{775DCB02-9BB8-47FD-8907-85C794F793BA}</a:tableStyleId>
              </a:tblPr>
              <a:tblGrid>
                <a:gridCol w="1452443">
                  <a:extLst>
                    <a:ext uri="{9D8B030D-6E8A-4147-A177-3AD203B41FA5}">
                      <a16:colId xmlns="" xmlns:a16="http://schemas.microsoft.com/office/drawing/2014/main" val="20000"/>
                    </a:ext>
                  </a:extLst>
                </a:gridCol>
                <a:gridCol w="8019271">
                  <a:extLst>
                    <a:ext uri="{9D8B030D-6E8A-4147-A177-3AD203B41FA5}">
                      <a16:colId xmlns="" xmlns:a16="http://schemas.microsoft.com/office/drawing/2014/main" val="20001"/>
                    </a:ext>
                  </a:extLst>
                </a:gridCol>
                <a:gridCol w="1138229">
                  <a:extLst>
                    <a:ext uri="{9D8B030D-6E8A-4147-A177-3AD203B41FA5}">
                      <a16:colId xmlns="" xmlns:a16="http://schemas.microsoft.com/office/drawing/2014/main" val="20003"/>
                    </a:ext>
                  </a:extLst>
                </a:gridCol>
              </a:tblGrid>
              <a:tr h="466199">
                <a:tc>
                  <a:txBody>
                    <a:bodyPr/>
                    <a:lstStyle/>
                    <a:p>
                      <a:pPr algn="ctr" rtl="1">
                        <a:lnSpc>
                          <a:spcPct val="150000"/>
                        </a:lnSpc>
                        <a:spcAft>
                          <a:spcPts val="0"/>
                        </a:spcAft>
                      </a:pPr>
                      <a:r>
                        <a:rPr lang="ar-DZ" sz="2800" dirty="0">
                          <a:solidFill>
                            <a:schemeClr val="tx1"/>
                          </a:solidFill>
                          <a:effectLst/>
                        </a:rPr>
                        <a:t>رقم</a:t>
                      </a:r>
                      <a:r>
                        <a:rPr lang="ar-DZ" sz="2800" baseline="0" dirty="0">
                          <a:solidFill>
                            <a:schemeClr val="tx1"/>
                          </a:solidFill>
                          <a:effectLst/>
                        </a:rPr>
                        <a:t> الفقرة</a:t>
                      </a:r>
                      <a:endParaRPr lang="en-US" sz="2800" b="1" dirty="0">
                        <a:solidFill>
                          <a:schemeClr val="tx1"/>
                        </a:solidFill>
                        <a:effectLst/>
                        <a:latin typeface="Cambria"/>
                        <a:ea typeface="MS Mincho"/>
                        <a:cs typeface="Arial"/>
                      </a:endParaRPr>
                    </a:p>
                  </a:txBody>
                  <a:tcPr marL="68580" marR="68580" marT="0" marB="0" anchor="ctr">
                    <a:solidFill>
                      <a:schemeClr val="bg1">
                        <a:lumMod val="8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solidFill>
                            <a:schemeClr val="tx1"/>
                          </a:solidFill>
                          <a:effectLst/>
                        </a:rPr>
                        <a:t>محتواها</a:t>
                      </a:r>
                      <a:endParaRPr lang="ar-DZ" sz="2800" b="1" kern="1200" dirty="0">
                        <a:solidFill>
                          <a:schemeClr val="tx1"/>
                        </a:solidFill>
                        <a:effectLst/>
                        <a:latin typeface="+mn-lt"/>
                        <a:ea typeface="MS Mincho"/>
                        <a:cs typeface="+mn-cs"/>
                      </a:endParaRPr>
                    </a:p>
                  </a:txBody>
                  <a:tcPr marL="68580" marR="68580" marT="0" marB="0" anchor="ctr">
                    <a:solidFill>
                      <a:schemeClr val="bg1">
                        <a:lumMod val="85000"/>
                      </a:schemeClr>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solidFill>
                            <a:schemeClr val="tx1"/>
                          </a:solidFill>
                        </a:rPr>
                        <a:t>المدة</a:t>
                      </a:r>
                      <a:endParaRPr lang="ar-DZ" sz="2800" b="1" baseline="0" dirty="0">
                        <a:solidFill>
                          <a:schemeClr val="tx1"/>
                        </a:solidFill>
                      </a:endParaRPr>
                    </a:p>
                  </a:txBody>
                  <a:tcPr marL="68580" marR="68580" marT="0" marB="0" anchor="ctr">
                    <a:solidFill>
                      <a:schemeClr val="bg1">
                        <a:lumMod val="85000"/>
                      </a:schemeClr>
                    </a:solidFill>
                  </a:tcPr>
                </a:tc>
                <a:extLst>
                  <a:ext uri="{0D108BD9-81ED-4DB2-BD59-A6C34878D82A}">
                    <a16:rowId xmlns="" xmlns:a16="http://schemas.microsoft.com/office/drawing/2014/main" val="10000"/>
                  </a:ext>
                </a:extLst>
              </a:tr>
              <a:tr h="466199">
                <a:tc>
                  <a:txBody>
                    <a:bodyPr/>
                    <a:lstStyle/>
                    <a:p>
                      <a:pPr algn="ctr" rtl="1">
                        <a:lnSpc>
                          <a:spcPct val="150000"/>
                        </a:lnSpc>
                        <a:spcAft>
                          <a:spcPts val="0"/>
                        </a:spcAft>
                      </a:pPr>
                      <a:r>
                        <a:rPr lang="ar-DZ" sz="1600" dirty="0">
                          <a:solidFill>
                            <a:schemeClr val="tx1"/>
                          </a:solidFill>
                          <a:effectLst/>
                        </a:rPr>
                        <a:t>01</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dirty="0">
                          <a:solidFill>
                            <a:schemeClr val="tx1"/>
                          </a:solidFill>
                        </a:rPr>
                        <a:t>نظرة عامة عن أهداف الدورة التدريبية</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05 د</a:t>
                      </a:r>
                    </a:p>
                  </a:txBody>
                  <a:tcPr marL="68580" marR="68580" marT="0" marB="0" anchor="ctr">
                    <a:solidFill>
                      <a:schemeClr val="bg1"/>
                    </a:solidFill>
                  </a:tcPr>
                </a:tc>
                <a:extLst>
                  <a:ext uri="{0D108BD9-81ED-4DB2-BD59-A6C34878D82A}">
                    <a16:rowId xmlns="" xmlns:a16="http://schemas.microsoft.com/office/drawing/2014/main" val="10001"/>
                  </a:ext>
                </a:extLst>
              </a:tr>
              <a:tr h="362600">
                <a:tc>
                  <a:txBody>
                    <a:bodyPr/>
                    <a:lstStyle/>
                    <a:p>
                      <a:pPr algn="ctr" rtl="1">
                        <a:lnSpc>
                          <a:spcPct val="150000"/>
                        </a:lnSpc>
                        <a:spcAft>
                          <a:spcPts val="0"/>
                        </a:spcAft>
                      </a:pPr>
                      <a:r>
                        <a:rPr lang="ar-DZ" sz="1600" dirty="0">
                          <a:solidFill>
                            <a:schemeClr val="tx1"/>
                          </a:solidFill>
                          <a:effectLst/>
                        </a:rPr>
                        <a:t>02</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1: التحفيز </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15 د</a:t>
                      </a:r>
                    </a:p>
                  </a:txBody>
                  <a:tcPr marL="68580" marR="68580" marT="0" marB="0" anchor="ctr">
                    <a:solidFill>
                      <a:schemeClr val="bg1"/>
                    </a:solidFill>
                  </a:tcPr>
                </a:tc>
                <a:extLst>
                  <a:ext uri="{0D108BD9-81ED-4DB2-BD59-A6C34878D82A}">
                    <a16:rowId xmlns="" xmlns:a16="http://schemas.microsoft.com/office/drawing/2014/main" val="10002"/>
                  </a:ext>
                </a:extLst>
              </a:tr>
              <a:tr h="362600">
                <a:tc>
                  <a:txBody>
                    <a:bodyPr/>
                    <a:lstStyle/>
                    <a:p>
                      <a:pPr algn="ctr" rtl="1">
                        <a:lnSpc>
                          <a:spcPct val="150000"/>
                        </a:lnSpc>
                        <a:spcAft>
                          <a:spcPts val="0"/>
                        </a:spcAft>
                      </a:pPr>
                      <a:r>
                        <a:rPr lang="ar-DZ" sz="1600" dirty="0">
                          <a:solidFill>
                            <a:schemeClr val="tx1"/>
                          </a:solidFill>
                          <a:effectLst/>
                        </a:rPr>
                        <a:t>03</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2:</a:t>
                      </a:r>
                      <a:r>
                        <a:rPr lang="ar-DZ" sz="1800" b="1" kern="1200" baseline="0" dirty="0">
                          <a:solidFill>
                            <a:schemeClr val="tx1"/>
                          </a:solidFill>
                          <a:effectLst/>
                        </a:rPr>
                        <a:t> </a:t>
                      </a:r>
                      <a:r>
                        <a:rPr lang="ar-DZ" sz="1800" b="1" kern="1200" dirty="0">
                          <a:solidFill>
                            <a:schemeClr val="tx1"/>
                          </a:solidFill>
                          <a:effectLst/>
                        </a:rPr>
                        <a:t>ماذا تعلمت؟ </a:t>
                      </a:r>
                      <a:r>
                        <a:rPr lang="fr-FR" sz="1800" b="1" kern="1200" dirty="0">
                          <a:solidFill>
                            <a:schemeClr val="tx1"/>
                          </a:solidFill>
                          <a:effectLst/>
                        </a:rPr>
                        <a:t>KWL</a:t>
                      </a:r>
                      <a:r>
                        <a:rPr lang="ar-DZ" sz="1800" b="1" kern="1200" dirty="0">
                          <a:solidFill>
                            <a:schemeClr val="tx1"/>
                          </a:solidFill>
                          <a:effectLst/>
                        </a:rPr>
                        <a:t> –</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15 د</a:t>
                      </a:r>
                    </a:p>
                  </a:txBody>
                  <a:tcPr marL="68580" marR="68580" marT="0" marB="0" anchor="ctr">
                    <a:solidFill>
                      <a:schemeClr val="bg1"/>
                    </a:solidFill>
                  </a:tcPr>
                </a:tc>
                <a:extLst>
                  <a:ext uri="{0D108BD9-81ED-4DB2-BD59-A6C34878D82A}">
                    <a16:rowId xmlns="" xmlns:a16="http://schemas.microsoft.com/office/drawing/2014/main" val="10003"/>
                  </a:ext>
                </a:extLst>
              </a:tr>
              <a:tr h="362600">
                <a:tc>
                  <a:txBody>
                    <a:bodyPr/>
                    <a:lstStyle/>
                    <a:p>
                      <a:pPr algn="ctr" rtl="1">
                        <a:lnSpc>
                          <a:spcPct val="150000"/>
                        </a:lnSpc>
                        <a:spcAft>
                          <a:spcPts val="0"/>
                        </a:spcAft>
                      </a:pPr>
                      <a:r>
                        <a:rPr lang="ar-DZ" sz="1600" dirty="0">
                          <a:solidFill>
                            <a:schemeClr val="tx1"/>
                          </a:solidFill>
                          <a:effectLst/>
                        </a:rPr>
                        <a:t>04</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3 : السند القانوني لتكنولوجيا</a:t>
                      </a:r>
                      <a:r>
                        <a:rPr lang="ar-DZ" sz="1800" b="1" kern="1200" baseline="0" dirty="0">
                          <a:solidFill>
                            <a:schemeClr val="tx1"/>
                          </a:solidFill>
                          <a:effectLst/>
                          <a:latin typeface="+mn-lt"/>
                          <a:ea typeface="MS Mincho"/>
                          <a:cs typeface="+mn-cs"/>
                        </a:rPr>
                        <a:t> </a:t>
                      </a:r>
                      <a:r>
                        <a:rPr lang="ar-DZ" sz="1800" b="1" kern="1200" dirty="0">
                          <a:solidFill>
                            <a:schemeClr val="tx1"/>
                          </a:solidFill>
                          <a:effectLst/>
                        </a:rPr>
                        <a:t> الاعلام و الاتصال</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20 د</a:t>
                      </a:r>
                    </a:p>
                  </a:txBody>
                  <a:tcPr marL="68580" marR="68580" marT="0" marB="0" anchor="ctr">
                    <a:solidFill>
                      <a:schemeClr val="bg1"/>
                    </a:solidFill>
                  </a:tcPr>
                </a:tc>
                <a:extLst>
                  <a:ext uri="{0D108BD9-81ED-4DB2-BD59-A6C34878D82A}">
                    <a16:rowId xmlns="" xmlns:a16="http://schemas.microsoft.com/office/drawing/2014/main" val="10007"/>
                  </a:ext>
                </a:extLst>
              </a:tr>
              <a:tr h="362600">
                <a:tc>
                  <a:txBody>
                    <a:bodyPr/>
                    <a:lstStyle/>
                    <a:p>
                      <a:pPr algn="ctr" rtl="1">
                        <a:lnSpc>
                          <a:spcPct val="150000"/>
                        </a:lnSpc>
                        <a:spcAft>
                          <a:spcPts val="0"/>
                        </a:spcAft>
                      </a:pPr>
                      <a:r>
                        <a:rPr lang="ar-DZ" sz="1600" dirty="0">
                          <a:solidFill>
                            <a:schemeClr val="tx1"/>
                          </a:solidFill>
                          <a:effectLst/>
                        </a:rPr>
                        <a:t>05</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4: تعريف تكنولوجيا الاعلام والاتصال – الطاولة الحلقية</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25 د</a:t>
                      </a:r>
                    </a:p>
                  </a:txBody>
                  <a:tcPr marL="68580" marR="68580" marT="0" marB="0" anchor="ctr">
                    <a:solidFill>
                      <a:schemeClr val="bg1"/>
                    </a:solidFill>
                  </a:tcPr>
                </a:tc>
                <a:extLst>
                  <a:ext uri="{0D108BD9-81ED-4DB2-BD59-A6C34878D82A}">
                    <a16:rowId xmlns="" xmlns:a16="http://schemas.microsoft.com/office/drawing/2014/main" val="10004"/>
                  </a:ext>
                </a:extLst>
              </a:tr>
              <a:tr h="362600">
                <a:tc>
                  <a:txBody>
                    <a:bodyPr/>
                    <a:lstStyle/>
                    <a:p>
                      <a:pPr algn="ctr" rtl="1">
                        <a:lnSpc>
                          <a:spcPct val="150000"/>
                        </a:lnSpc>
                        <a:spcAft>
                          <a:spcPts val="0"/>
                        </a:spcAft>
                      </a:pPr>
                      <a:r>
                        <a:rPr lang="ar-DZ" sz="1600" dirty="0">
                          <a:solidFill>
                            <a:schemeClr val="tx1"/>
                          </a:solidFill>
                          <a:effectLst/>
                        </a:rPr>
                        <a:t>06</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5: أهمية تكنولوجيا الاعلام والاتصال  في تنمية التكوين</a:t>
                      </a:r>
                      <a:r>
                        <a:rPr lang="ar-DZ" sz="1800" b="1" kern="1200" baseline="0" dirty="0">
                          <a:solidFill>
                            <a:schemeClr val="tx1"/>
                          </a:solidFill>
                          <a:effectLst/>
                        </a:rPr>
                        <a:t> الذاتي</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20 د</a:t>
                      </a:r>
                    </a:p>
                  </a:txBody>
                  <a:tcPr marL="68580" marR="68580" marT="0" marB="0" anchor="ctr">
                    <a:solidFill>
                      <a:schemeClr val="bg1"/>
                    </a:solidFill>
                  </a:tcPr>
                </a:tc>
                <a:extLst>
                  <a:ext uri="{0D108BD9-81ED-4DB2-BD59-A6C34878D82A}">
                    <a16:rowId xmlns="" xmlns:a16="http://schemas.microsoft.com/office/drawing/2014/main" val="10005"/>
                  </a:ext>
                </a:extLst>
              </a:tr>
              <a:tr h="362600">
                <a:tc>
                  <a:txBody>
                    <a:bodyPr/>
                    <a:lstStyle/>
                    <a:p>
                      <a:pPr algn="ctr" rtl="1">
                        <a:lnSpc>
                          <a:spcPct val="150000"/>
                        </a:lnSpc>
                        <a:spcAft>
                          <a:spcPts val="0"/>
                        </a:spcAft>
                      </a:pPr>
                      <a:r>
                        <a:rPr lang="ar-DZ" sz="1600" dirty="0">
                          <a:solidFill>
                            <a:schemeClr val="tx1"/>
                          </a:solidFill>
                          <a:effectLst/>
                        </a:rPr>
                        <a:t>07</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6: دور و مزايا تكنولوجيا الاعلام والاتصال  في عملية</a:t>
                      </a:r>
                      <a:r>
                        <a:rPr lang="ar-DZ" sz="1800" b="1" kern="1200" baseline="0" dirty="0">
                          <a:solidFill>
                            <a:schemeClr val="tx1"/>
                          </a:solidFill>
                          <a:effectLst/>
                        </a:rPr>
                        <a:t> التعليم و التعلم</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15 د</a:t>
                      </a:r>
                    </a:p>
                  </a:txBody>
                  <a:tcPr marL="68580" marR="68580" marT="0" marB="0" anchor="ctr">
                    <a:solidFill>
                      <a:schemeClr val="bg1"/>
                    </a:solidFill>
                  </a:tcPr>
                </a:tc>
                <a:extLst>
                  <a:ext uri="{0D108BD9-81ED-4DB2-BD59-A6C34878D82A}">
                    <a16:rowId xmlns="" xmlns:a16="http://schemas.microsoft.com/office/drawing/2014/main" val="10006"/>
                  </a:ext>
                </a:extLst>
              </a:tr>
              <a:tr h="362600">
                <a:tc>
                  <a:txBody>
                    <a:bodyPr/>
                    <a:lstStyle/>
                    <a:p>
                      <a:pPr algn="ctr" rtl="1">
                        <a:lnSpc>
                          <a:spcPct val="150000"/>
                        </a:lnSpc>
                        <a:spcAft>
                          <a:spcPts val="0"/>
                        </a:spcAft>
                      </a:pPr>
                      <a:r>
                        <a:rPr lang="ar-DZ" sz="1600" dirty="0">
                          <a:solidFill>
                            <a:schemeClr val="tx1"/>
                          </a:solidFill>
                          <a:effectLst/>
                        </a:rPr>
                        <a:t>08</a:t>
                      </a:r>
                      <a:endParaRPr lang="en-US" sz="1600" b="1" dirty="0">
                        <a:solidFill>
                          <a:schemeClr val="tx1"/>
                        </a:solidFill>
                        <a:effectLst/>
                        <a:latin typeface="Cambria"/>
                        <a:ea typeface="MS Mincho"/>
                        <a:cs typeface="Arial"/>
                      </a:endParaRPr>
                    </a:p>
                  </a:txBody>
                  <a:tcPr marL="68580" marR="68580" marT="0" marB="0" anchor="ctr">
                    <a:solidFill>
                      <a:schemeClr val="bg1"/>
                    </a:solidFill>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rPr>
                        <a:t>النشاط 7: ماذا تعلمت؟ </a:t>
                      </a:r>
                      <a:r>
                        <a:rPr lang="fr-FR" sz="1800" b="1" kern="1200" dirty="0">
                          <a:solidFill>
                            <a:schemeClr val="tx1"/>
                          </a:solidFill>
                          <a:effectLst/>
                        </a:rPr>
                        <a:t>KWL</a:t>
                      </a:r>
                      <a:r>
                        <a:rPr lang="ar-DZ" sz="1800" b="1" kern="1200" dirty="0">
                          <a:solidFill>
                            <a:schemeClr val="tx1"/>
                          </a:solidFill>
                          <a:effectLst/>
                        </a:rPr>
                        <a:t> –</a:t>
                      </a:r>
                      <a:endParaRPr lang="ar-DZ" sz="1800" b="1" kern="1200" dirty="0">
                        <a:solidFill>
                          <a:schemeClr val="tx1"/>
                        </a:solidFill>
                        <a:effectLst/>
                        <a:latin typeface="+mn-lt"/>
                        <a:ea typeface="MS Mincho"/>
                        <a:cs typeface="+mn-cs"/>
                      </a:endParaRPr>
                    </a:p>
                  </a:txBody>
                  <a:tcPr marL="68580" marR="68580" marT="0" marB="0" anchor="ctr">
                    <a:solidFill>
                      <a:schemeClr val="bg1"/>
                    </a:solidFill>
                  </a:tcP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tx1"/>
                          </a:solidFill>
                        </a:rPr>
                        <a:t>05 د</a:t>
                      </a:r>
                    </a:p>
                  </a:txBody>
                  <a:tcPr marL="68580" marR="68580" marT="0" marB="0" anchor="ctr">
                    <a:solidFill>
                      <a:schemeClr val="bg1"/>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2033976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86DE1AD-AE59-4827-9DC2-C56B7902DFA7}" type="slidenum">
              <a:rPr lang="fr-FR" smtClean="0"/>
              <a:pPr/>
              <a:t>50</a:t>
            </a:fld>
            <a:endParaRPr lang="fr-FR"/>
          </a:p>
        </p:txBody>
      </p:sp>
      <p:sp>
        <p:nvSpPr>
          <p:cNvPr id="5" name="ZoneTexte 4"/>
          <p:cNvSpPr txBox="1"/>
          <p:nvPr/>
        </p:nvSpPr>
        <p:spPr>
          <a:xfrm>
            <a:off x="3053472" y="459377"/>
            <a:ext cx="5558300"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4117454" y="2683959"/>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en-US" sz="4800" b="1" dirty="0">
                <a:solidFill>
                  <a:schemeClr val="tx1"/>
                </a:solidFill>
              </a:rPr>
              <a:t>04</a:t>
            </a:r>
            <a:endParaRPr lang="fr-FR" sz="4800" b="1" dirty="0">
              <a:solidFill>
                <a:schemeClr val="tx1"/>
              </a:solidFill>
            </a:endParaRPr>
          </a:p>
        </p:txBody>
      </p:sp>
    </p:spTree>
    <p:extLst>
      <p:ext uri="{BB962C8B-B14F-4D97-AF65-F5344CB8AC3E}">
        <p14:creationId xmlns:p14="http://schemas.microsoft.com/office/powerpoint/2010/main" val="25601767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51</a:t>
            </a:fld>
            <a:endParaRPr lang="fr-FR" dirty="0"/>
          </a:p>
        </p:txBody>
      </p:sp>
      <p:sp>
        <p:nvSpPr>
          <p:cNvPr id="10" name="Text Box 2"/>
          <p:cNvSpPr txBox="1">
            <a:spLocks noChangeArrowheads="1"/>
          </p:cNvSpPr>
          <p:nvPr/>
        </p:nvSpPr>
        <p:spPr bwMode="auto">
          <a:xfrm>
            <a:off x="129550" y="95148"/>
            <a:ext cx="10494913" cy="46166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a:spcBef>
                <a:spcPct val="50000"/>
              </a:spcBef>
              <a:defRPr/>
            </a:pPr>
            <a:r>
              <a:rPr lang="ar-DZ" sz="2000" b="1" dirty="0">
                <a:solidFill>
                  <a:schemeClr val="tx1"/>
                </a:solidFill>
                <a:latin typeface="Times New Roman" pitchFamily="18" charset="0"/>
                <a:cs typeface="Times New Roman" pitchFamily="18" charset="0"/>
              </a:rPr>
              <a:t>برنامج الحصة 04 ـــــ       </a:t>
            </a:r>
            <a:r>
              <a:rPr lang="ar-DZ" sz="2400" b="1" dirty="0">
                <a:solidFill>
                  <a:schemeClr val="tx1"/>
                </a:solidFill>
                <a:cs typeface="+mj-cs"/>
              </a:rPr>
              <a:t>اعلام آلي </a:t>
            </a:r>
            <a:r>
              <a:rPr lang="ar-DZ" sz="2000" b="1" dirty="0">
                <a:solidFill>
                  <a:schemeClr val="tx1"/>
                </a:solidFill>
                <a:cs typeface="mohammad bold art 1" pitchFamily="2" charset="-78"/>
              </a:rPr>
              <a:t>ــــــــــــــــــ</a:t>
            </a:r>
            <a:endParaRPr lang="en-US" sz="20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3772329277"/>
              </p:ext>
            </p:extLst>
          </p:nvPr>
        </p:nvGraphicFramePr>
        <p:xfrm>
          <a:off x="566057" y="1170696"/>
          <a:ext cx="10609943" cy="3163679"/>
        </p:xfrm>
        <a:graphic>
          <a:graphicData uri="http://schemas.openxmlformats.org/drawingml/2006/table">
            <a:tbl>
              <a:tblPr rtl="1" firstRow="1">
                <a:tableStyleId>{775DCB02-9BB8-47FD-8907-85C794F793BA}</a:tableStyleId>
              </a:tblPr>
              <a:tblGrid>
                <a:gridCol w="1452443">
                  <a:extLst>
                    <a:ext uri="{9D8B030D-6E8A-4147-A177-3AD203B41FA5}">
                      <a16:colId xmlns:a16="http://schemas.microsoft.com/office/drawing/2014/main" xmlns="" val="20000"/>
                    </a:ext>
                  </a:extLst>
                </a:gridCol>
                <a:gridCol w="8019271">
                  <a:extLst>
                    <a:ext uri="{9D8B030D-6E8A-4147-A177-3AD203B41FA5}">
                      <a16:colId xmlns:a16="http://schemas.microsoft.com/office/drawing/2014/main" xmlns="" val="20001"/>
                    </a:ext>
                  </a:extLst>
                </a:gridCol>
                <a:gridCol w="1138229">
                  <a:extLst>
                    <a:ext uri="{9D8B030D-6E8A-4147-A177-3AD203B41FA5}">
                      <a16:colId xmlns:a16="http://schemas.microsoft.com/office/drawing/2014/main" xmlns="" val="20003"/>
                    </a:ext>
                  </a:extLst>
                </a:gridCol>
              </a:tblGrid>
              <a:tr h="466199">
                <a:tc>
                  <a:txBody>
                    <a:bodyPr/>
                    <a:lstStyle/>
                    <a:p>
                      <a:pPr algn="ctr" rtl="1">
                        <a:lnSpc>
                          <a:spcPct val="150000"/>
                        </a:lnSpc>
                        <a:spcAft>
                          <a:spcPts val="0"/>
                        </a:spcAft>
                      </a:pPr>
                      <a:r>
                        <a:rPr lang="ar-DZ" sz="2800" dirty="0">
                          <a:effectLst/>
                        </a:rPr>
                        <a:t>رقم</a:t>
                      </a:r>
                      <a:r>
                        <a:rPr lang="ar-DZ" sz="2800" baseline="0" dirty="0">
                          <a:effectLst/>
                        </a:rPr>
                        <a:t> الفقرة</a:t>
                      </a:r>
                      <a:endParaRPr lang="en-US" sz="2800" b="1" dirty="0">
                        <a:solidFill>
                          <a:srgbClr val="000000"/>
                        </a:solidFill>
                        <a:effectLst/>
                        <a:latin typeface="Cambria"/>
                        <a:ea typeface="MS Mincho"/>
                        <a:cs typeface="Arial"/>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effectLst/>
                        </a:rPr>
                        <a:t>محتواها</a:t>
                      </a:r>
                      <a:endParaRPr lang="ar-DZ" sz="2800" b="1" kern="1200" dirty="0">
                        <a:solidFill>
                          <a:srgbClr val="000000"/>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t>المدة</a:t>
                      </a:r>
                      <a:endParaRPr lang="ar-DZ" sz="2800" b="1" baseline="0" dirty="0">
                        <a:solidFill>
                          <a:srgbClr val="000000"/>
                        </a:solidFill>
                      </a:endParaRPr>
                    </a:p>
                  </a:txBody>
                  <a:tcPr marL="68580" marR="68580" marT="0" marB="0" anchor="ctr"/>
                </a:tc>
                <a:extLst>
                  <a:ext uri="{0D108BD9-81ED-4DB2-BD59-A6C34878D82A}">
                    <a16:rowId xmlns:a16="http://schemas.microsoft.com/office/drawing/2014/main" xmlns="" val="10000"/>
                  </a:ext>
                </a:extLst>
              </a:tr>
              <a:tr h="466199">
                <a:tc>
                  <a:txBody>
                    <a:bodyPr/>
                    <a:lstStyle/>
                    <a:p>
                      <a:pPr algn="ctr" rtl="1">
                        <a:lnSpc>
                          <a:spcPct val="150000"/>
                        </a:lnSpc>
                        <a:spcAft>
                          <a:spcPts val="0"/>
                        </a:spcAft>
                      </a:pPr>
                      <a:r>
                        <a:rPr lang="ar-DZ" sz="1600" dirty="0">
                          <a:effectLst/>
                        </a:rPr>
                        <a:t>01</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fr-FR" sz="1800" b="1" kern="1200" dirty="0">
                          <a:effectLst/>
                        </a:rPr>
                        <a:t>  </a:t>
                      </a:r>
                      <a:r>
                        <a:rPr lang="ar-DZ" sz="1800" b="1" kern="1200" dirty="0">
                          <a:effectLst/>
                        </a:rPr>
                        <a:t>نشاط </a:t>
                      </a:r>
                      <a:r>
                        <a:rPr lang="ar-DZ" sz="1800" b="1" kern="1200" baseline="0" dirty="0">
                          <a:effectLst/>
                        </a:rPr>
                        <a:t>: </a:t>
                      </a:r>
                      <a:r>
                        <a:rPr lang="ar-DZ" sz="1800" b="1" kern="1200" dirty="0">
                          <a:effectLst/>
                        </a:rPr>
                        <a:t> التحفيز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dk1"/>
                          </a:solidFill>
                        </a:rPr>
                        <a:t>10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1"/>
                  </a:ext>
                </a:extLst>
              </a:tr>
              <a:tr h="362600">
                <a:tc>
                  <a:txBody>
                    <a:bodyPr/>
                    <a:lstStyle/>
                    <a:p>
                      <a:pPr algn="ctr" rtl="1">
                        <a:lnSpc>
                          <a:spcPct val="150000"/>
                        </a:lnSpc>
                        <a:spcAft>
                          <a:spcPts val="0"/>
                        </a:spcAft>
                      </a:pPr>
                      <a:r>
                        <a:rPr lang="ar-DZ" sz="1600" dirty="0">
                          <a:effectLst/>
                        </a:rPr>
                        <a:t>02</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a:t>
                      </a:r>
                      <a:r>
                        <a:rPr lang="fr-FR" sz="1800" b="1" kern="1200" baseline="0" dirty="0">
                          <a:effectLst/>
                        </a:rPr>
                        <a:t> </a:t>
                      </a:r>
                      <a:r>
                        <a:rPr lang="ar-DZ" sz="1800" b="1" kern="1200" baseline="0" dirty="0">
                          <a:effectLst/>
                        </a:rPr>
                        <a:t>19</a:t>
                      </a:r>
                      <a:r>
                        <a:rPr lang="ar-DZ" sz="1800" b="1" kern="1200" dirty="0">
                          <a:effectLst/>
                        </a:rPr>
                        <a:t>:</a:t>
                      </a:r>
                      <a:r>
                        <a:rPr lang="ar-DZ" sz="1800" b="1" kern="1200" baseline="0" dirty="0">
                          <a:effectLst/>
                        </a:rPr>
                        <a:t> </a:t>
                      </a:r>
                      <a:r>
                        <a:rPr lang="ar-DZ" sz="1800" b="1" kern="1200" dirty="0">
                          <a:effectLst/>
                        </a:rPr>
                        <a:t>ماذا تعلمت؟ </a:t>
                      </a:r>
                      <a:r>
                        <a:rPr lang="fr-FR" sz="1800" b="1" kern="1200" dirty="0">
                          <a:effectLst/>
                        </a:rPr>
                        <a:t>KWL</a:t>
                      </a:r>
                      <a:r>
                        <a:rPr lang="ar-DZ" sz="1800" b="1" kern="1200" dirty="0">
                          <a:effectLst/>
                        </a:rPr>
                        <a:t>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t>20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2"/>
                  </a:ext>
                </a:extLst>
              </a:tr>
              <a:tr h="362600">
                <a:tc>
                  <a:txBody>
                    <a:bodyPr/>
                    <a:lstStyle/>
                    <a:p>
                      <a:pPr algn="ctr" rtl="1">
                        <a:lnSpc>
                          <a:spcPct val="150000"/>
                        </a:lnSpc>
                        <a:spcAft>
                          <a:spcPts val="0"/>
                        </a:spcAft>
                      </a:pPr>
                      <a:r>
                        <a:rPr lang="ar-DZ" sz="1600" dirty="0">
                          <a:effectLst/>
                        </a:rPr>
                        <a:t>03</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20 :  التعليم الالكتروني</a:t>
                      </a:r>
                      <a:r>
                        <a:rPr lang="ar-DZ" sz="1800" b="1" kern="1200" dirty="0">
                          <a:effectLst/>
                        </a:rPr>
                        <a:t>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30 د</a:t>
                      </a:r>
                    </a:p>
                  </a:txBody>
                  <a:tcPr marL="68580" marR="68580" marT="0" marB="0" anchor="ctr"/>
                </a:tc>
                <a:extLst>
                  <a:ext uri="{0D108BD9-81ED-4DB2-BD59-A6C34878D82A}">
                    <a16:rowId xmlns:a16="http://schemas.microsoft.com/office/drawing/2014/main" xmlns="" val="10003"/>
                  </a:ext>
                </a:extLst>
              </a:tr>
              <a:tr h="362600">
                <a:tc>
                  <a:txBody>
                    <a:bodyPr/>
                    <a:lstStyle/>
                    <a:p>
                      <a:pPr algn="ctr" rtl="1">
                        <a:lnSpc>
                          <a:spcPct val="150000"/>
                        </a:lnSpc>
                        <a:spcAft>
                          <a:spcPts val="0"/>
                        </a:spcAft>
                      </a:pPr>
                      <a:r>
                        <a:rPr lang="ar-DZ" sz="1600" dirty="0">
                          <a:effectLst/>
                        </a:rPr>
                        <a:t>04</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21:  الشبكات و المتصفحات</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25 د</a:t>
                      </a:r>
                    </a:p>
                  </a:txBody>
                  <a:tcPr marL="68580" marR="68580" marT="0" marB="0" anchor="ctr"/>
                </a:tc>
                <a:extLst>
                  <a:ext uri="{0D108BD9-81ED-4DB2-BD59-A6C34878D82A}">
                    <a16:rowId xmlns:a16="http://schemas.microsoft.com/office/drawing/2014/main" xmlns="" val="10005"/>
                  </a:ext>
                </a:extLst>
              </a:tr>
              <a:tr h="362600">
                <a:tc>
                  <a:txBody>
                    <a:bodyPr/>
                    <a:lstStyle/>
                    <a:p>
                      <a:pPr algn="ctr" rtl="1">
                        <a:lnSpc>
                          <a:spcPct val="150000"/>
                        </a:lnSpc>
                        <a:spcAft>
                          <a:spcPts val="0"/>
                        </a:spcAft>
                      </a:pPr>
                      <a:r>
                        <a:rPr lang="ar-DZ" sz="1600" dirty="0">
                          <a:effectLst/>
                        </a:rPr>
                        <a:t>05</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22:  البحث في متصفح الانترنت</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 20 د</a:t>
                      </a:r>
                    </a:p>
                  </a:txBody>
                  <a:tcPr marL="68580" marR="68580" marT="0" marB="0" anchor="ctr"/>
                </a:tc>
                <a:extLst>
                  <a:ext uri="{0D108BD9-81ED-4DB2-BD59-A6C34878D82A}">
                    <a16:rowId xmlns:a16="http://schemas.microsoft.com/office/drawing/2014/main" xmlns="" val="10004"/>
                  </a:ext>
                </a:extLst>
              </a:tr>
              <a:tr h="362600">
                <a:tc>
                  <a:txBody>
                    <a:bodyPr/>
                    <a:lstStyle/>
                    <a:p>
                      <a:pPr marL="0" algn="ctr" defTabSz="914400" rtl="1" eaLnBrk="1" latinLnBrk="0" hangingPunct="1">
                        <a:lnSpc>
                          <a:spcPct val="150000"/>
                        </a:lnSpc>
                        <a:spcAft>
                          <a:spcPts val="0"/>
                        </a:spcAft>
                      </a:pPr>
                      <a:r>
                        <a:rPr lang="ar-DZ" sz="1600" kern="1200" dirty="0">
                          <a:solidFill>
                            <a:schemeClr val="dk1"/>
                          </a:solidFill>
                          <a:effectLst/>
                          <a:latin typeface="+mn-lt"/>
                          <a:ea typeface="+mn-ea"/>
                          <a:cs typeface="+mn-cs"/>
                        </a:rPr>
                        <a:t>06</a:t>
                      </a:r>
                      <a:endParaRPr lang="en-US" sz="1600" kern="1200" dirty="0">
                        <a:solidFill>
                          <a:schemeClr val="dk1"/>
                        </a:solidFill>
                        <a:effectLst/>
                        <a:latin typeface="+mn-lt"/>
                        <a:ea typeface="+mn-ea"/>
                        <a:cs typeface="+mn-cs"/>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a:t>
                      </a:r>
                      <a:r>
                        <a:rPr lang="ar-DZ" sz="1800" b="1" kern="1200" baseline="0" dirty="0">
                          <a:solidFill>
                            <a:schemeClr val="tx1"/>
                          </a:solidFill>
                          <a:effectLst/>
                          <a:latin typeface="+mn-lt"/>
                          <a:ea typeface="MS Mincho"/>
                          <a:cs typeface="+mn-cs"/>
                        </a:rPr>
                        <a:t> 23 : </a:t>
                      </a:r>
                      <a:r>
                        <a:rPr lang="ar-DZ" sz="1800" b="1" kern="1200" dirty="0">
                          <a:solidFill>
                            <a:schemeClr val="tx1"/>
                          </a:solidFill>
                          <a:effectLst/>
                          <a:latin typeface="+mn-lt"/>
                          <a:ea typeface="MS Mincho"/>
                          <a:cs typeface="+mn-cs"/>
                        </a:rPr>
                        <a:t>البحث المتقدم في متصفح </a:t>
                      </a:r>
                      <a:r>
                        <a:rPr lang="fr-FR" sz="1800" b="1" kern="1200" dirty="0" err="1">
                          <a:solidFill>
                            <a:schemeClr val="tx1"/>
                          </a:solidFill>
                          <a:effectLst/>
                          <a:latin typeface="+mn-lt"/>
                          <a:ea typeface="MS Mincho"/>
                          <a:cs typeface="+mn-cs"/>
                        </a:rPr>
                        <a:t>google</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a:solidFill>
                            <a:srgbClr val="000000"/>
                          </a:solidFill>
                        </a:rPr>
                        <a:t>15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4097492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1330102" y="538153"/>
            <a:ext cx="95504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3500" dirty="0"/>
              <a:t>التوقعات</a:t>
            </a:r>
            <a:r>
              <a:rPr lang="ar-AE" sz="2400" dirty="0">
                <a:solidFill>
                  <a:srgbClr val="9E0000"/>
                </a:solidFill>
              </a:rPr>
              <a:t>                                                     </a:t>
            </a:r>
            <a:endParaRPr lang="en-US" sz="2400" dirty="0">
              <a:solidFill>
                <a:srgbClr val="9E0000"/>
              </a:solidFill>
            </a:endParaRPr>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52</a:t>
            </a:fld>
            <a:endParaRPr lang="fr-FR"/>
          </a:p>
        </p:txBody>
      </p:sp>
    </p:spTree>
    <p:extLst>
      <p:ext uri="{BB962C8B-B14F-4D97-AF65-F5344CB8AC3E}">
        <p14:creationId xmlns:p14="http://schemas.microsoft.com/office/powerpoint/2010/main" val="32713479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786DE1AD-AE59-4827-9DC2-C56B7902DFA7}" type="slidenum">
              <a:rPr lang="fr-FR" smtClean="0"/>
              <a:pPr/>
              <a:t>53</a:t>
            </a:fld>
            <a:endParaRPr lang="fr-FR"/>
          </a:p>
        </p:txBody>
      </p:sp>
      <p:sp>
        <p:nvSpPr>
          <p:cNvPr id="10" name="Titre 1">
            <a:extLst>
              <a:ext uri="{FF2B5EF4-FFF2-40B4-BE49-F238E27FC236}">
                <a16:creationId xmlns:a16="http://schemas.microsoft.com/office/drawing/2014/main" xmlns="" id="{1E4D55E8-F104-480B-9CFC-188E105E0D98}"/>
              </a:ext>
            </a:extLst>
          </p:cNvPr>
          <p:cNvSpPr>
            <a:spLocks noGrp="1"/>
          </p:cNvSpPr>
          <p:nvPr>
            <p:ph type="title"/>
          </p:nvPr>
        </p:nvSpPr>
        <p:spPr>
          <a:xfrm>
            <a:off x="3500438" y="161925"/>
            <a:ext cx="4264928" cy="1509713"/>
          </a:xfrm>
          <a:solidFill>
            <a:schemeClr val="bg1"/>
          </a:solidFill>
        </p:spPr>
        <p:txBody>
          <a:bodyPr>
            <a:normAutofit/>
          </a:bodyPr>
          <a:lstStyle/>
          <a:p>
            <a:pPr algn="ctr" rtl="1"/>
            <a:r>
              <a:rPr lang="ar-DZ" b="1" dirty="0" smtClean="0"/>
              <a:t>التحفيز</a:t>
            </a:r>
            <a:br>
              <a:rPr lang="ar-DZ" b="1" dirty="0" smtClean="0"/>
            </a:br>
            <a:endParaRPr lang="fr-FR"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0613" y="2100263"/>
            <a:ext cx="10010775"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85671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57538" y="2176463"/>
            <a:ext cx="5065028" cy="3581400"/>
          </a:xfrm>
          <a:solidFill>
            <a:schemeClr val="bg1"/>
          </a:solidFill>
        </p:spPr>
        <p:txBody>
          <a:bodyPr>
            <a:normAutofit/>
          </a:bodyPr>
          <a:lstStyle/>
          <a:p>
            <a:pPr algn="ctr" rtl="1"/>
            <a:r>
              <a:rPr lang="ar-DZ" sz="8800" b="1" dirty="0" smtClean="0"/>
              <a:t>الإجابة هي :</a:t>
            </a:r>
            <a:br>
              <a:rPr lang="ar-DZ" sz="8800" b="1" dirty="0" smtClean="0"/>
            </a:br>
            <a:r>
              <a:rPr lang="ar-DZ" sz="8800" b="1" dirty="0" smtClean="0"/>
              <a:t>16</a:t>
            </a:r>
            <a:endParaRPr lang="fr-FR" sz="8800"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54</a:t>
            </a:fld>
            <a:endParaRPr lang="fr-FR"/>
          </a:p>
        </p:txBody>
      </p:sp>
    </p:spTree>
    <p:extLst>
      <p:ext uri="{BB962C8B-B14F-4D97-AF65-F5344CB8AC3E}">
        <p14:creationId xmlns:p14="http://schemas.microsoft.com/office/powerpoint/2010/main" val="7519727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165230" y="1063331"/>
            <a:ext cx="3178623" cy="1219495"/>
          </a:xfrm>
          <a:prstGeom prst="ellipse">
            <a:avLst/>
          </a:prstGeom>
          <a:solidFill>
            <a:schemeClr val="accent4">
              <a:lumMod val="60000"/>
              <a:lumOff val="40000"/>
            </a:schemeClr>
          </a:solidFill>
          <a:ln>
            <a:noFill/>
          </a:ln>
          <a:effectLst/>
          <a:extLst/>
        </p:spPr>
        <p:txBody>
          <a:bodyPr vert="horz" wrap="none" anchor="ctr"/>
          <a:lstStyle/>
          <a:p>
            <a:pPr algn="r" rtl="1">
              <a:lnSpc>
                <a:spcPct val="107000"/>
              </a:lnSpc>
            </a:pPr>
            <a:r>
              <a:rPr lang="ar-AE" b="1" dirty="0">
                <a:solidFill>
                  <a:sysClr val="windowText" lastClr="000000"/>
                </a:solidFill>
              </a:rPr>
              <a:t>ما</a:t>
            </a:r>
            <a:r>
              <a:rPr lang="ar-AE" sz="2000" b="1" dirty="0">
                <a:solidFill>
                  <a:sysClr val="windowText" lastClr="000000"/>
                </a:solidFill>
              </a:rPr>
              <a:t>ذا أعرف </a:t>
            </a:r>
            <a:endParaRPr lang="ar-DZ" sz="2000" b="1" dirty="0">
              <a:solidFill>
                <a:sysClr val="windowText" lastClr="000000"/>
              </a:solidFill>
            </a:endParaRPr>
          </a:p>
          <a:p>
            <a:pPr algn="r" rtl="1">
              <a:lnSpc>
                <a:spcPct val="107000"/>
              </a:lnSpc>
            </a:pPr>
            <a:r>
              <a:rPr lang="ar-DZ" sz="2000" dirty="0">
                <a:solidFill>
                  <a:sysClr val="windowText" lastClr="000000"/>
                </a:solidFill>
              </a:rPr>
              <a:t>عن</a:t>
            </a:r>
            <a:r>
              <a:rPr lang="ar-DZ" sz="2000" b="1" dirty="0">
                <a:solidFill>
                  <a:sysClr val="windowText" lastClr="000000"/>
                </a:solidFill>
                <a:cs typeface="AdvertisingBold" pitchFamily="2" charset="-78"/>
              </a:rPr>
              <a:t> </a:t>
            </a:r>
            <a:r>
              <a:rPr lang="ar-DZ" sz="2000" b="1" dirty="0">
                <a:latin typeface="Calibri" panose="020F0502020204030204" pitchFamily="34" charset="0"/>
                <a:cs typeface="Arial" panose="020B0604020202020204" pitchFamily="34" charset="0"/>
              </a:rPr>
              <a:t>الإبحار و البحث </a:t>
            </a:r>
          </a:p>
          <a:p>
            <a:pPr algn="r" rtl="1">
              <a:lnSpc>
                <a:spcPct val="107000"/>
              </a:lnSpc>
            </a:pPr>
            <a:r>
              <a:rPr lang="ar-DZ" sz="2000" b="1" dirty="0">
                <a:latin typeface="Calibri" panose="020F0502020204030204" pitchFamily="34" charset="0"/>
                <a:cs typeface="Arial" panose="020B0604020202020204" pitchFamily="34" charset="0"/>
              </a:rPr>
              <a:t>في شبكة الانترنت </a:t>
            </a:r>
            <a:endParaRPr lang="fr-FR" sz="2000" b="1" dirty="0">
              <a:solidFill>
                <a:schemeClr val="dk1"/>
              </a:solidFill>
            </a:endParaRPr>
          </a:p>
          <a:p>
            <a:pPr algn="r" rtl="1">
              <a:lnSpc>
                <a:spcPct val="107000"/>
              </a:lnSpc>
            </a:pPr>
            <a:endParaRPr lang="fr-FR" sz="1600" b="1" dirty="0">
              <a:solidFill>
                <a:schemeClr val="dk1"/>
              </a:solidFill>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55</a:t>
            </a:fld>
            <a:endParaRPr lang="fr-FR"/>
          </a:p>
        </p:txBody>
      </p:sp>
      <p:sp>
        <p:nvSpPr>
          <p:cNvPr id="28" name="Titre 1">
            <a:extLst>
              <a:ext uri="{FF2B5EF4-FFF2-40B4-BE49-F238E27FC236}">
                <a16:creationId xmlns:a16="http://schemas.microsoft.com/office/drawing/2014/main" xmlns="" id="{5A9C9BEF-A6BD-4E5D-A8AF-28572B0C898E}"/>
              </a:ext>
            </a:extLst>
          </p:cNvPr>
          <p:cNvSpPr txBox="1">
            <a:spLocks/>
          </p:cNvSpPr>
          <p:nvPr/>
        </p:nvSpPr>
        <p:spPr>
          <a:xfrm>
            <a:off x="9347200" y="205786"/>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19</a:t>
            </a:r>
            <a:r>
              <a:rPr lang="ar-DZ" b="1" dirty="0"/>
              <a:t>:</a:t>
            </a:r>
            <a:endParaRPr lang="fr-FR" b="1" dirty="0"/>
          </a:p>
        </p:txBody>
      </p:sp>
    </p:spTree>
    <p:extLst>
      <p:ext uri="{BB962C8B-B14F-4D97-AF65-F5344CB8AC3E}">
        <p14:creationId xmlns:p14="http://schemas.microsoft.com/office/powerpoint/2010/main" val="827420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56</a:t>
            </a:fld>
            <a:endParaRPr lang="fr-FR" dirty="0"/>
          </a:p>
        </p:txBody>
      </p:sp>
      <p:graphicFrame>
        <p:nvGraphicFramePr>
          <p:cNvPr id="7" name="Content Placeholder 3"/>
          <p:cNvGraphicFramePr>
            <a:graphicFrameLocks/>
          </p:cNvGraphicFramePr>
          <p:nvPr>
            <p:extLst>
              <p:ext uri="{D42A27DB-BD31-4B8C-83A1-F6EECF244321}">
                <p14:modId xmlns:p14="http://schemas.microsoft.com/office/powerpoint/2010/main" val="2518489398"/>
              </p:ext>
            </p:extLst>
          </p:nvPr>
        </p:nvGraphicFramePr>
        <p:xfrm>
          <a:off x="749073" y="1280715"/>
          <a:ext cx="10842171" cy="5075635"/>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mn-lt"/>
                          <a:ea typeface="+mn-ea"/>
                          <a:cs typeface="+mn-cs"/>
                        </a:rPr>
                        <a:t>L</a:t>
                      </a:r>
                      <a:r>
                        <a:rPr kumimoji="0" lang="en-GB" sz="2000" b="1" i="0" u="none" strike="noStrike" kern="1200" cap="none" spc="0" normalizeH="0" baseline="0" noProof="0" dirty="0">
                          <a:ln>
                            <a:noFill/>
                          </a:ln>
                          <a:solidFill>
                            <a:prstClr val="black"/>
                          </a:solidFill>
                          <a:effectLst/>
                          <a:uLnTx/>
                          <a:uFillTx/>
                          <a:latin typeface="+mn-lt"/>
                          <a:ea typeface="+mn-ea"/>
                          <a:cs typeface="+mn-cs"/>
                        </a:rPr>
                        <a:t>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n-lt"/>
                          <a:ea typeface="+mn-ea"/>
                          <a:cs typeface="+mn-cs"/>
                        </a:rPr>
                        <a:t> </a:t>
                      </a:r>
                      <a:r>
                        <a:rPr kumimoji="0" lang="ar-AE" sz="2000" b="1" i="0" u="none" strike="noStrike" kern="1200" cap="none" spc="0" normalizeH="0" baseline="0" noProof="0" dirty="0">
                          <a:ln>
                            <a:noFill/>
                          </a:ln>
                          <a:solidFill>
                            <a:prstClr val="black"/>
                          </a:solidFill>
                          <a:effectLst/>
                          <a:uLnTx/>
                          <a:uFillTx/>
                          <a:latin typeface="+mn-lt"/>
                          <a:ea typeface="+mn-ea"/>
                          <a:cs typeface="+mn-cs"/>
                        </a:rPr>
                        <a:t>ماذا </a:t>
                      </a:r>
                      <a:r>
                        <a:rPr kumimoji="0" lang="ar-AE" sz="2000" b="1" i="0" u="none" strike="noStrike" kern="1200" cap="none" spc="0" normalizeH="0" baseline="0" noProof="0" dirty="0" err="1">
                          <a:ln>
                            <a:noFill/>
                          </a:ln>
                          <a:solidFill>
                            <a:prstClr val="black"/>
                          </a:solidFill>
                          <a:effectLst/>
                          <a:uLnTx/>
                          <a:uFillTx/>
                          <a:latin typeface="+mn-lt"/>
                          <a:ea typeface="+mn-ea"/>
                          <a:cs typeface="+mn-cs"/>
                        </a:rPr>
                        <a:t>تعلمت؟</a:t>
                      </a:r>
                      <a:r>
                        <a:rPr kumimoji="0" lang="ar-AE" sz="2000" b="1" i="0" u="none" strike="noStrike" kern="1200" cap="none" spc="0" normalizeH="0" baseline="0" noProof="0" dirty="0">
                          <a:ln>
                            <a:noFill/>
                          </a:ln>
                          <a:solidFill>
                            <a:prstClr val="black"/>
                          </a:solidFill>
                          <a:effectLst/>
                          <a:uLnTx/>
                          <a:uFillTx/>
                          <a:latin typeface="+mn-lt"/>
                          <a:ea typeface="+mn-ea"/>
                          <a:cs typeface="+mn-cs"/>
                        </a:rPr>
                        <a:t>  </a:t>
                      </a:r>
                      <a:r>
                        <a:rPr kumimoji="0" lang="ar-DZ" sz="2000" b="1" i="0" u="none" strike="noStrike" kern="1200" cap="none" spc="0" normalizeH="0" baseline="0" noProof="0" dirty="0">
                          <a:ln>
                            <a:noFill/>
                          </a:ln>
                          <a:solidFill>
                            <a:prstClr val="black"/>
                          </a:solidFill>
                          <a:effectLst/>
                          <a:uLnTx/>
                          <a:uFillTx/>
                          <a:latin typeface="+mn-lt"/>
                          <a:ea typeface="+mn-ea"/>
                          <a:cs typeface="+mn-cs"/>
                        </a:rPr>
                        <a:t>إ</a:t>
                      </a:r>
                      <a:r>
                        <a:rPr kumimoji="0" lang="ar-AE" sz="2000" b="1" i="0" u="none" strike="noStrike" kern="1200" cap="none" spc="0" normalizeH="0" baseline="0" noProof="0" dirty="0" err="1">
                          <a:ln>
                            <a:noFill/>
                          </a:ln>
                          <a:solidFill>
                            <a:prstClr val="black"/>
                          </a:solidFill>
                          <a:effectLst/>
                          <a:uLnTx/>
                          <a:uFillTx/>
                          <a:latin typeface="+mn-lt"/>
                          <a:ea typeface="+mn-ea"/>
                          <a:cs typeface="+mn-cs"/>
                        </a:rPr>
                        <a:t>جابات</a:t>
                      </a:r>
                      <a:r>
                        <a:rPr kumimoji="0" lang="ar-AE" sz="2000" b="1" i="0" u="none" strike="noStrike" kern="1200" cap="none" spc="0" normalizeH="0" baseline="0" noProof="0" dirty="0">
                          <a:ln>
                            <a:noFill/>
                          </a:ln>
                          <a:solidFill>
                            <a:prstClr val="black"/>
                          </a:solidFill>
                          <a:effectLst/>
                          <a:uLnTx/>
                          <a:uFillTx/>
                          <a:latin typeface="+mn-lt"/>
                          <a:ea typeface="+mn-ea"/>
                          <a:cs typeface="+mn-cs"/>
                        </a:rPr>
                        <a:t> على أسئلتي </a:t>
                      </a:r>
                      <a:r>
                        <a:rPr kumimoji="0" lang="ar-DZ" sz="2000" b="1" i="0" u="none" strike="noStrike" kern="1200" cap="none" spc="0" normalizeH="0" baseline="0" noProof="0" dirty="0">
                          <a:ln>
                            <a:noFill/>
                          </a:ln>
                          <a:solidFill>
                            <a:prstClr val="black"/>
                          </a:solidFill>
                          <a:effectLst/>
                          <a:uLnTx/>
                          <a:uFillTx/>
                          <a:latin typeface="+mn-lt"/>
                          <a:ea typeface="+mn-ea"/>
                          <a:cs typeface="+mn-cs"/>
                        </a:rPr>
                        <a:t>أ</a:t>
                      </a:r>
                      <a:r>
                        <a:rPr kumimoji="0" lang="ar-AE" sz="2000" b="1" i="0" u="none" strike="noStrike" kern="1200" cap="none" spc="0" normalizeH="0" baseline="0" noProof="0" dirty="0">
                          <a:ln>
                            <a:noFill/>
                          </a:ln>
                          <a:solidFill>
                            <a:prstClr val="black"/>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prstClr val="black"/>
                          </a:solidFill>
                          <a:effectLst/>
                          <a:uLnTx/>
                          <a:uFillTx/>
                          <a:latin typeface="+mn-lt"/>
                          <a:ea typeface="+mn-ea"/>
                          <a:cs typeface="+mn-cs"/>
                        </a:rPr>
                        <a:t>قبل؟</a:t>
                      </a:r>
                      <a:r>
                        <a:rPr kumimoji="0" lang="ar-AE" sz="2000" b="1" i="0" u="none" strike="noStrike" kern="1200" cap="none" spc="0" normalizeH="0" baseline="0" noProof="0" dirty="0">
                          <a:ln>
                            <a:noFill/>
                          </a:ln>
                          <a:solidFill>
                            <a:prstClr val="black"/>
                          </a:solidFill>
                          <a:effectLst/>
                          <a:uLnTx/>
                          <a:uFillTx/>
                          <a:latin typeface="+mn-lt"/>
                          <a:ea typeface="+mn-ea"/>
                          <a:cs typeface="+mn-cs"/>
                        </a:rPr>
                        <a:t>                       </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solidFill>
                            <a:srgbClr val="FF0000"/>
                          </a:solidFill>
                        </a:rPr>
                        <a:t>W</a:t>
                      </a:r>
                      <a:r>
                        <a:rPr lang="en-US" sz="2000" dirty="0">
                          <a:solidFill>
                            <a:schemeClr val="tx1"/>
                          </a:solidFill>
                        </a:rPr>
                        <a:t>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mn-lt"/>
                          <a:ea typeface="+mn-ea"/>
                          <a:cs typeface="+mn-cs"/>
                        </a:rPr>
                        <a:t>K</a:t>
                      </a:r>
                      <a:r>
                        <a:rPr kumimoji="0" lang="en-US" sz="2000" b="1" i="0" u="none" strike="noStrike" kern="1200" cap="none" spc="0" normalizeH="0" baseline="0" noProof="0" dirty="0">
                          <a:ln>
                            <a:noFill/>
                          </a:ln>
                          <a:solidFill>
                            <a:sysClr val="windowText" lastClr="000000"/>
                          </a:solidFill>
                          <a:effectLst/>
                          <a:uLnTx/>
                          <a:uFillTx/>
                          <a:latin typeface="+mn-lt"/>
                          <a:ea typeface="+mn-ea"/>
                          <a:cs typeface="+mn-cs"/>
                        </a:rPr>
                        <a:t>now :</a:t>
                      </a:r>
                      <a:endParaRPr lang="fr-FR" sz="20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عن الإبحار و البحث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في شبكة الانترنت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prstClr val="black"/>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extLst>
                  <a:ext uri="{0D108BD9-81ED-4DB2-BD59-A6C34878D82A}">
                    <a16:rowId xmlns:a16="http://schemas.microsoft.com/office/drawing/2014/main" xmlns=""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8" name="Titre 1">
            <a:extLst>
              <a:ext uri="{FF2B5EF4-FFF2-40B4-BE49-F238E27FC236}">
                <a16:creationId xmlns:a16="http://schemas.microsoft.com/office/drawing/2014/main" xmlns="" id="{37364D27-8B6E-4C9B-A096-7A7C2C646663}"/>
              </a:ext>
            </a:extLst>
          </p:cNvPr>
          <p:cNvSpPr txBox="1">
            <a:spLocks/>
          </p:cNvSpPr>
          <p:nvPr/>
        </p:nvSpPr>
        <p:spPr>
          <a:xfrm>
            <a:off x="9347200" y="205786"/>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19</a:t>
            </a:r>
            <a:r>
              <a:rPr lang="ar-DZ" b="1" dirty="0"/>
              <a:t>:</a:t>
            </a:r>
            <a:endParaRPr lang="fr-FR" b="1" dirty="0"/>
          </a:p>
        </p:txBody>
      </p:sp>
    </p:spTree>
    <p:extLst>
      <p:ext uri="{BB962C8B-B14F-4D97-AF65-F5344CB8AC3E}">
        <p14:creationId xmlns:p14="http://schemas.microsoft.com/office/powerpoint/2010/main" val="17187372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517" y="117070"/>
            <a:ext cx="6942489" cy="728840"/>
          </a:xfrm>
          <a:solidFill>
            <a:schemeClr val="bg1"/>
          </a:solidFill>
        </p:spPr>
        <p:txBody>
          <a:bodyPr>
            <a:normAutofit/>
          </a:bodyPr>
          <a:lstStyle/>
          <a:p>
            <a:pPr algn="ctr" rtl="1"/>
            <a:r>
              <a:rPr lang="ar-DZ" b="1" dirty="0"/>
              <a:t>التعليم الالكتروني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57</a:t>
            </a:fld>
            <a:endParaRPr lang="fr-FR"/>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286" y="845910"/>
            <a:ext cx="9887814" cy="5441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10138142" y="1647764"/>
            <a:ext cx="1861407" cy="400110"/>
          </a:xfrm>
          <a:prstGeom prst="rect">
            <a:avLst/>
          </a:prstGeom>
          <a:noFill/>
        </p:spPr>
        <p:txBody>
          <a:bodyPr wrap="none">
            <a:spAutoFit/>
          </a:bodyPr>
          <a:lstStyle/>
          <a:p>
            <a:r>
              <a:rPr lang="ar-DZ" sz="2000" b="1" dirty="0">
                <a:solidFill>
                  <a:schemeClr val="bg1"/>
                </a:solidFill>
                <a:hlinkClick r:id="rId3" action="ppaction://hlinkfile"/>
              </a:rPr>
              <a:t>ورقة العمل الموزعة</a:t>
            </a:r>
            <a:endParaRPr lang="fr-FR" sz="2000" b="1" dirty="0">
              <a:solidFill>
                <a:schemeClr val="bg1"/>
              </a:solidFill>
            </a:endParaRPr>
          </a:p>
        </p:txBody>
      </p:sp>
      <p:sp>
        <p:nvSpPr>
          <p:cNvPr id="12" name="Titre 1">
            <a:extLst>
              <a:ext uri="{FF2B5EF4-FFF2-40B4-BE49-F238E27FC236}">
                <a16:creationId xmlns:a16="http://schemas.microsoft.com/office/drawing/2014/main" xmlns="" id="{61899BF9-A394-490F-9B53-D71F4B826182}"/>
              </a:ext>
            </a:extLst>
          </p:cNvPr>
          <p:cNvSpPr txBox="1">
            <a:spLocks/>
          </p:cNvSpPr>
          <p:nvPr/>
        </p:nvSpPr>
        <p:spPr>
          <a:xfrm>
            <a:off x="9347200" y="93242"/>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20</a:t>
            </a:r>
            <a:r>
              <a:rPr lang="ar-DZ" b="1" dirty="0"/>
              <a:t>:</a:t>
            </a:r>
            <a:endParaRPr lang="fr-FR" b="1" dirty="0"/>
          </a:p>
        </p:txBody>
      </p:sp>
    </p:spTree>
    <p:extLst>
      <p:ext uri="{BB962C8B-B14F-4D97-AF65-F5344CB8AC3E}">
        <p14:creationId xmlns:p14="http://schemas.microsoft.com/office/powerpoint/2010/main" val="194322515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07886" y="200653"/>
            <a:ext cx="5606058" cy="403052"/>
          </a:xfrm>
          <a:solidFill>
            <a:schemeClr val="bg1"/>
          </a:solidFill>
        </p:spPr>
        <p:txBody>
          <a:bodyPr>
            <a:normAutofit fontScale="90000"/>
          </a:bodyPr>
          <a:lstStyle/>
          <a:p>
            <a:pPr algn="ctr" rtl="1"/>
            <a:r>
              <a:rPr lang="ar-DZ" b="1" dirty="0"/>
              <a:t>التعليم الالكتروني </a:t>
            </a:r>
            <a:endParaRPr lang="fr-FR"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58</a:t>
            </a:fld>
            <a:endParaRPr lang="fr-F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886" y="740230"/>
            <a:ext cx="10406743" cy="6117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re 1">
            <a:extLst>
              <a:ext uri="{FF2B5EF4-FFF2-40B4-BE49-F238E27FC236}">
                <a16:creationId xmlns:a16="http://schemas.microsoft.com/office/drawing/2014/main" xmlns="" id="{0E7330E3-5B64-4C8D-BE57-F7188E6EFD0D}"/>
              </a:ext>
            </a:extLst>
          </p:cNvPr>
          <p:cNvSpPr txBox="1">
            <a:spLocks/>
          </p:cNvSpPr>
          <p:nvPr/>
        </p:nvSpPr>
        <p:spPr>
          <a:xfrm>
            <a:off x="9347200" y="93242"/>
            <a:ext cx="2244044" cy="646988"/>
          </a:xfrm>
          <a:prstGeom prst="rect">
            <a:avLst/>
          </a:prstGeom>
          <a:solidFill>
            <a:schemeClr val="bg1">
              <a:lumMod val="7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20</a:t>
            </a:r>
            <a:r>
              <a:rPr lang="ar-DZ" b="1" dirty="0"/>
              <a:t>:</a:t>
            </a:r>
            <a:endParaRPr lang="fr-FR" b="1" dirty="0"/>
          </a:p>
        </p:txBody>
      </p:sp>
    </p:spTree>
    <p:extLst>
      <p:ext uri="{BB962C8B-B14F-4D97-AF65-F5344CB8AC3E}">
        <p14:creationId xmlns:p14="http://schemas.microsoft.com/office/powerpoint/2010/main" val="2672847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466890"/>
            <a:ext cx="6393849" cy="287854"/>
          </a:xfrm>
          <a:solidFill>
            <a:schemeClr val="bg1"/>
          </a:solidFill>
        </p:spPr>
        <p:txBody>
          <a:bodyPr>
            <a:normAutofit fontScale="90000"/>
          </a:bodyPr>
          <a:lstStyle/>
          <a:p>
            <a:pPr algn="ctr" rtl="1"/>
            <a:r>
              <a:rPr lang="ar-DZ" b="1" dirty="0"/>
              <a:t>الهيكلة</a:t>
            </a:r>
            <a:r>
              <a:rPr lang="ar-DZ" dirty="0"/>
              <a:t> </a:t>
            </a:r>
            <a:r>
              <a:rPr lang="ar-DZ" b="1" dirty="0"/>
              <a:t>الخاصة </a:t>
            </a:r>
            <a:r>
              <a:rPr lang="ar-DZ" dirty="0"/>
              <a:t> </a:t>
            </a:r>
            <a:r>
              <a:rPr lang="ar-DZ" b="1" dirty="0"/>
              <a:t>التعليم الالكتروني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59</a:t>
            </a:fld>
            <a:endParaRPr lang="fr-F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1828" y="1096736"/>
            <a:ext cx="3073853"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0456" y="1782082"/>
            <a:ext cx="2142110" cy="56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0456" y="2526272"/>
            <a:ext cx="2168868" cy="56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597" y="3202836"/>
            <a:ext cx="2402940" cy="57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8750" y="3875521"/>
            <a:ext cx="1952279" cy="46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4686" y="4595941"/>
            <a:ext cx="1698851" cy="44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87854" y="5240338"/>
            <a:ext cx="25431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re 1">
            <a:extLst>
              <a:ext uri="{FF2B5EF4-FFF2-40B4-BE49-F238E27FC236}">
                <a16:creationId xmlns:a16="http://schemas.microsoft.com/office/drawing/2014/main" xmlns="" id="{AA41F363-CCF1-48F9-85D0-EAF4CF984664}"/>
              </a:ext>
            </a:extLst>
          </p:cNvPr>
          <p:cNvSpPr txBox="1">
            <a:spLocks/>
          </p:cNvSpPr>
          <p:nvPr/>
        </p:nvSpPr>
        <p:spPr>
          <a:xfrm>
            <a:off x="9347200" y="93242"/>
            <a:ext cx="2244044" cy="661502"/>
          </a:xfrm>
          <a:prstGeom prst="rect">
            <a:avLst/>
          </a:prstGeom>
          <a:solidFill>
            <a:schemeClr val="bg1">
              <a:lumMod val="7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20</a:t>
            </a:r>
            <a:r>
              <a:rPr lang="ar-DZ" b="1" dirty="0"/>
              <a:t>:</a:t>
            </a:r>
            <a:endParaRPr lang="fr-FR" b="1" dirty="0"/>
          </a:p>
        </p:txBody>
      </p:sp>
    </p:spTree>
    <p:extLst>
      <p:ext uri="{BB962C8B-B14F-4D97-AF65-F5344CB8AC3E}">
        <p14:creationId xmlns:p14="http://schemas.microsoft.com/office/powerpoint/2010/main" val="1312865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2218871" y="495837"/>
            <a:ext cx="8495696"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3500" dirty="0"/>
              <a:t>التوقعات</a:t>
            </a:r>
            <a:r>
              <a:rPr lang="ar-AE" sz="2400" dirty="0"/>
              <a:t>                                                     </a:t>
            </a:r>
            <a:endParaRPr lang="en-US" sz="2400" dirty="0"/>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6</a:t>
            </a:fld>
            <a:endParaRPr lang="fr-FR"/>
          </a:p>
        </p:txBody>
      </p:sp>
    </p:spTree>
    <p:extLst>
      <p:ext uri="{BB962C8B-B14F-4D97-AF65-F5344CB8AC3E}">
        <p14:creationId xmlns:p14="http://schemas.microsoft.com/office/powerpoint/2010/main" val="42667521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103868"/>
            <a:ext cx="10421256" cy="723446"/>
          </a:xfrm>
          <a:solidFill>
            <a:schemeClr val="bg1"/>
          </a:solidFill>
        </p:spPr>
        <p:txBody>
          <a:bodyPr>
            <a:normAutofit/>
          </a:bodyPr>
          <a:lstStyle/>
          <a:p>
            <a:pPr algn="ctr" rtl="1"/>
            <a:r>
              <a:rPr lang="ar-DZ" b="1" dirty="0">
                <a:solidFill>
                  <a:schemeClr val="bg1"/>
                </a:solidFill>
              </a:rPr>
              <a:t>نشاط 21 : </a:t>
            </a:r>
            <a:r>
              <a:rPr lang="ar-DZ" b="1" dirty="0">
                <a:solidFill>
                  <a:schemeClr val="bg1"/>
                </a:solidFill>
                <a:hlinkClick r:id="rId2" action="ppaction://hlinkfile"/>
              </a:rPr>
              <a:t>الشبكات و المتصفحات</a:t>
            </a:r>
            <a:endParaRPr lang="fr-FR" b="1" dirty="0">
              <a:solidFill>
                <a:schemeClr val="bg1"/>
              </a:solidFill>
            </a:endParaRP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60</a:t>
            </a:fld>
            <a:endParaRPr lang="fr-F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676" y="1209836"/>
            <a:ext cx="10134374" cy="1864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Ellipse 14"/>
          <p:cNvSpPr/>
          <p:nvPr/>
        </p:nvSpPr>
        <p:spPr>
          <a:xfrm>
            <a:off x="456103" y="0"/>
            <a:ext cx="1930400" cy="838200"/>
          </a:xfrm>
          <a:prstGeom prst="ellipse">
            <a:avLst/>
          </a:prstGeom>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DZ" sz="2400" b="1" dirty="0">
                <a:solidFill>
                  <a:schemeClr val="bg1"/>
                </a:solidFill>
                <a:hlinkClick r:id="rId4" action="ppaction://hlinkfile"/>
              </a:rPr>
              <a:t>ورقة العمل </a:t>
            </a:r>
            <a:endParaRPr lang="fr-FR" sz="2000" b="1" dirty="0">
              <a:solidFill>
                <a:schemeClr val="bg1"/>
              </a:solidFill>
            </a:endParaRPr>
          </a:p>
        </p:txBody>
      </p:sp>
      <p:sp>
        <p:nvSpPr>
          <p:cNvPr id="10" name="Titre 1">
            <a:extLst>
              <a:ext uri="{FF2B5EF4-FFF2-40B4-BE49-F238E27FC236}">
                <a16:creationId xmlns:a16="http://schemas.microsoft.com/office/drawing/2014/main" xmlns="" id="{036CCDA1-C86C-4CA5-AC9D-A192C4EB6F74}"/>
              </a:ext>
            </a:extLst>
          </p:cNvPr>
          <p:cNvSpPr txBox="1">
            <a:spLocks/>
          </p:cNvSpPr>
          <p:nvPr/>
        </p:nvSpPr>
        <p:spPr>
          <a:xfrm>
            <a:off x="9347200" y="93242"/>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21</a:t>
            </a:r>
            <a:r>
              <a:rPr lang="ar-DZ" b="1" dirty="0"/>
              <a:t>:</a:t>
            </a:r>
            <a:endParaRPr lang="fr-FR" b="1"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 y="3303178"/>
            <a:ext cx="1194435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8784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309488"/>
            <a:ext cx="8264852" cy="517825"/>
          </a:xfrm>
          <a:solidFill>
            <a:schemeClr val="bg1"/>
          </a:solidFill>
        </p:spPr>
        <p:txBody>
          <a:bodyPr>
            <a:normAutofit fontScale="90000"/>
          </a:bodyPr>
          <a:lstStyle/>
          <a:p>
            <a:pPr algn="ctr" rtl="1"/>
            <a:r>
              <a:rPr lang="ar-DZ" b="1" dirty="0">
                <a:hlinkClick r:id="rId2" action="ppaction://hlinkfile"/>
              </a:rPr>
              <a:t>الشبكات و المتصفحات</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61</a:t>
            </a:fld>
            <a:endParaRPr lang="fr-F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145" y="942520"/>
            <a:ext cx="10483055" cy="5777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re 1">
            <a:extLst>
              <a:ext uri="{FF2B5EF4-FFF2-40B4-BE49-F238E27FC236}">
                <a16:creationId xmlns:a16="http://schemas.microsoft.com/office/drawing/2014/main" xmlns="" id="{3DE04D1C-D40C-483F-9845-8BC586D407E3}"/>
              </a:ext>
            </a:extLst>
          </p:cNvPr>
          <p:cNvSpPr txBox="1">
            <a:spLocks/>
          </p:cNvSpPr>
          <p:nvPr/>
        </p:nvSpPr>
        <p:spPr>
          <a:xfrm>
            <a:off x="9347200" y="93242"/>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21</a:t>
            </a:r>
            <a:r>
              <a:rPr lang="ar-DZ" b="1" dirty="0"/>
              <a:t>:</a:t>
            </a:r>
            <a:endParaRPr lang="fr-FR" b="1" dirty="0"/>
          </a:p>
        </p:txBody>
      </p:sp>
    </p:spTree>
    <p:extLst>
      <p:ext uri="{BB962C8B-B14F-4D97-AF65-F5344CB8AC3E}">
        <p14:creationId xmlns:p14="http://schemas.microsoft.com/office/powerpoint/2010/main" val="14649236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140677"/>
            <a:ext cx="8447732" cy="614066"/>
          </a:xfrm>
          <a:solidFill>
            <a:schemeClr val="bg1"/>
          </a:solidFill>
        </p:spPr>
        <p:txBody>
          <a:bodyPr>
            <a:normAutofit fontScale="90000"/>
          </a:bodyPr>
          <a:lstStyle/>
          <a:p>
            <a:pPr algn="ctr" rtl="1"/>
            <a:r>
              <a:rPr lang="ar-DZ" b="1" dirty="0"/>
              <a:t>هيكلة : </a:t>
            </a:r>
            <a:r>
              <a:rPr lang="ar-DZ" b="1" dirty="0">
                <a:hlinkClick r:id="rId2" action="ppaction://hlinkfile"/>
              </a:rPr>
              <a:t>الشبكات و المتصفحات</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62</a:t>
            </a:fld>
            <a:endParaRPr lang="fr-F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42521"/>
            <a:ext cx="9869714"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267201"/>
            <a:ext cx="10072913"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1">
            <a:extLst>
              <a:ext uri="{FF2B5EF4-FFF2-40B4-BE49-F238E27FC236}">
                <a16:creationId xmlns:a16="http://schemas.microsoft.com/office/drawing/2014/main" xmlns="" id="{AD4F094E-CCC7-44C8-B7A8-A7BC1E0EF729}"/>
              </a:ext>
            </a:extLst>
          </p:cNvPr>
          <p:cNvSpPr txBox="1">
            <a:spLocks/>
          </p:cNvSpPr>
          <p:nvPr/>
        </p:nvSpPr>
        <p:spPr>
          <a:xfrm>
            <a:off x="9242474" y="93242"/>
            <a:ext cx="2348770" cy="676015"/>
          </a:xfrm>
          <a:prstGeom prst="rect">
            <a:avLst/>
          </a:prstGeom>
          <a:solidFill>
            <a:schemeClr val="bg1">
              <a:lumMod val="7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21</a:t>
            </a:r>
            <a:r>
              <a:rPr lang="ar-DZ" b="1" dirty="0"/>
              <a:t>:</a:t>
            </a:r>
            <a:endParaRPr lang="fr-FR" b="1" dirty="0"/>
          </a:p>
        </p:txBody>
      </p:sp>
    </p:spTree>
    <p:extLst>
      <p:ext uri="{BB962C8B-B14F-4D97-AF65-F5344CB8AC3E}">
        <p14:creationId xmlns:p14="http://schemas.microsoft.com/office/powerpoint/2010/main" val="38241835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1371" y="128222"/>
            <a:ext cx="5188746" cy="667796"/>
          </a:xfrm>
          <a:solidFill>
            <a:schemeClr val="bg1"/>
          </a:solidFill>
        </p:spPr>
        <p:txBody>
          <a:bodyPr>
            <a:normAutofit fontScale="90000"/>
          </a:bodyPr>
          <a:lstStyle/>
          <a:p>
            <a:pPr algn="ctr" rtl="1"/>
            <a:r>
              <a:rPr lang="ar-DZ" b="1" dirty="0"/>
              <a:t>البحث في الانترنت</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63</a:t>
            </a:fld>
            <a:endParaRPr lang="fr-FR"/>
          </a:p>
        </p:txBody>
      </p:sp>
      <p:pic>
        <p:nvPicPr>
          <p:cNvPr id="717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47" y="1047076"/>
            <a:ext cx="2736850" cy="210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2002972" y="1032328"/>
            <a:ext cx="9042400" cy="1200329"/>
          </a:xfrm>
          <a:prstGeom prst="rect">
            <a:avLst/>
          </a:prstGeom>
          <a:noFill/>
        </p:spPr>
        <p:txBody>
          <a:bodyPr wrap="square" rtlCol="0">
            <a:spAutoFit/>
          </a:bodyPr>
          <a:lstStyle/>
          <a:p>
            <a:pPr marL="342900" indent="-342900" algn="r" rtl="1">
              <a:buFontTx/>
              <a:buChar char="-"/>
            </a:pPr>
            <a:r>
              <a:rPr lang="ar-DZ" sz="3600" b="1" dirty="0">
                <a:latin typeface="Times New Roman" pitchFamily="18" charset="0"/>
                <a:cs typeface="Times New Roman" pitchFamily="18" charset="0"/>
              </a:rPr>
              <a:t>مشاهدة مقطع فيديو حول البحث في الأنترنت</a:t>
            </a:r>
            <a:endParaRPr lang="fr-FR" sz="3600" b="1" dirty="0">
              <a:latin typeface="Times New Roman" pitchFamily="18" charset="0"/>
              <a:cs typeface="Times New Roman" pitchFamily="18" charset="0"/>
            </a:endParaRPr>
          </a:p>
          <a:p>
            <a:pPr marL="342900" indent="-342900" algn="r" rtl="1">
              <a:buFontTx/>
              <a:buChar char="-"/>
            </a:pPr>
            <a:endParaRPr lang="fr-FR" sz="3600" b="1" dirty="0">
              <a:latin typeface="Times New Roman" pitchFamily="18" charset="0"/>
              <a:cs typeface="Times New Roman" pitchFamily="18" charset="0"/>
            </a:endParaRPr>
          </a:p>
        </p:txBody>
      </p:sp>
      <p:sp>
        <p:nvSpPr>
          <p:cNvPr id="12" name="Ellipse 11"/>
          <p:cNvSpPr/>
          <p:nvPr/>
        </p:nvSpPr>
        <p:spPr>
          <a:xfrm>
            <a:off x="4543834" y="4212675"/>
            <a:ext cx="2786743" cy="838200"/>
          </a:xfrm>
          <a:prstGeom prst="ellipse">
            <a:avLst/>
          </a:prstGeom>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DZ" sz="2400" b="1" dirty="0">
                <a:solidFill>
                  <a:schemeClr val="bg1"/>
                </a:solidFill>
                <a:hlinkClick r:id="rId5" action="ppaction://hlinkfile"/>
              </a:rPr>
              <a:t>ورقة العمل </a:t>
            </a:r>
            <a:endParaRPr lang="fr-FR" sz="2000" b="1" dirty="0">
              <a:solidFill>
                <a:schemeClr val="bg1"/>
              </a:solidFill>
            </a:endParaRPr>
          </a:p>
        </p:txBody>
      </p:sp>
      <p:sp>
        <p:nvSpPr>
          <p:cNvPr id="7" name="ZoneTexte 6"/>
          <p:cNvSpPr txBox="1"/>
          <p:nvPr/>
        </p:nvSpPr>
        <p:spPr>
          <a:xfrm>
            <a:off x="5428343" y="2888343"/>
            <a:ext cx="5025528" cy="707886"/>
          </a:xfrm>
          <a:prstGeom prst="rect">
            <a:avLst/>
          </a:prstGeom>
          <a:noFill/>
        </p:spPr>
        <p:txBody>
          <a:bodyPr wrap="square" rtlCol="0">
            <a:spAutoFit/>
          </a:bodyPr>
          <a:lstStyle/>
          <a:p>
            <a:r>
              <a:rPr lang="ar-SA" sz="4000" b="1" dirty="0"/>
              <a:t>كيف يتم البحث في الانترنت؟</a:t>
            </a:r>
            <a:endParaRPr lang="fr-FR" sz="4000" b="1" dirty="0"/>
          </a:p>
        </p:txBody>
      </p:sp>
      <p:sp>
        <p:nvSpPr>
          <p:cNvPr id="13" name="Titre 1">
            <a:extLst>
              <a:ext uri="{FF2B5EF4-FFF2-40B4-BE49-F238E27FC236}">
                <a16:creationId xmlns:a16="http://schemas.microsoft.com/office/drawing/2014/main" xmlns="" id="{AFEF409E-FD21-4142-B929-5208C5FF7129}"/>
              </a:ext>
            </a:extLst>
          </p:cNvPr>
          <p:cNvSpPr txBox="1">
            <a:spLocks/>
          </p:cNvSpPr>
          <p:nvPr/>
        </p:nvSpPr>
        <p:spPr>
          <a:xfrm>
            <a:off x="9347200" y="93242"/>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22</a:t>
            </a:r>
            <a:r>
              <a:rPr lang="ar-DZ" b="1" dirty="0"/>
              <a:t>:</a:t>
            </a:r>
            <a:endParaRPr lang="fr-FR" b="1" dirty="0"/>
          </a:p>
        </p:txBody>
      </p:sp>
    </p:spTree>
    <p:extLst>
      <p:ext uri="{BB962C8B-B14F-4D97-AF65-F5344CB8AC3E}">
        <p14:creationId xmlns:p14="http://schemas.microsoft.com/office/powerpoint/2010/main" val="11021334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146956"/>
            <a:ext cx="7322317" cy="680357"/>
          </a:xfrm>
          <a:solidFill>
            <a:schemeClr val="bg1"/>
          </a:solidFill>
        </p:spPr>
        <p:txBody>
          <a:bodyPr>
            <a:normAutofit fontScale="90000"/>
          </a:bodyPr>
          <a:lstStyle/>
          <a:p>
            <a:pPr algn="ctr" rtl="1"/>
            <a:r>
              <a:rPr lang="ar-DZ" b="1" dirty="0"/>
              <a:t>البحث المتقدم في متصفح </a:t>
            </a:r>
            <a:r>
              <a:rPr lang="fr-FR" b="1" dirty="0" err="1"/>
              <a:t>google</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64</a:t>
            </a:fld>
            <a:endParaRPr lang="fr-FR"/>
          </a:p>
        </p:txBody>
      </p:sp>
      <p:sp>
        <p:nvSpPr>
          <p:cNvPr id="8" name="ZoneTexte 7"/>
          <p:cNvSpPr txBox="1"/>
          <p:nvPr/>
        </p:nvSpPr>
        <p:spPr>
          <a:xfrm>
            <a:off x="406400" y="1204686"/>
            <a:ext cx="11335658" cy="400110"/>
          </a:xfrm>
          <a:prstGeom prst="rect">
            <a:avLst/>
          </a:prstGeom>
          <a:noFill/>
        </p:spPr>
        <p:txBody>
          <a:bodyPr wrap="square" rtlCol="0">
            <a:spAutoFit/>
          </a:bodyPr>
          <a:lstStyle/>
          <a:p>
            <a:pPr algn="r" rtl="1"/>
            <a:r>
              <a:rPr lang="ar-DZ" sz="2000" dirty="0"/>
              <a:t>للبحث الفعال في المتصفحات ، يتم اللجوء إلى كتابة كلمات مفتاحية أو تعميق البحث ( </a:t>
            </a:r>
            <a:r>
              <a:rPr lang="fr-FR" sz="2000" dirty="0"/>
              <a:t>recherche avancée)</a:t>
            </a:r>
            <a:r>
              <a:rPr lang="ar-DZ" sz="2000" dirty="0"/>
              <a:t>، كما يمكن كتابة تعليمات </a:t>
            </a:r>
            <a:endParaRPr lang="fr-FR" sz="2000" dirty="0"/>
          </a:p>
        </p:txBody>
      </p:sp>
      <p:pic>
        <p:nvPicPr>
          <p:cNvPr id="3077"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91126"/>
          <a:stretch/>
        </p:blipFill>
        <p:spPr bwMode="auto">
          <a:xfrm>
            <a:off x="1698172" y="1604796"/>
            <a:ext cx="10043886" cy="1057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714" y="2540000"/>
            <a:ext cx="6204858" cy="4212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re 1">
            <a:extLst>
              <a:ext uri="{FF2B5EF4-FFF2-40B4-BE49-F238E27FC236}">
                <a16:creationId xmlns:a16="http://schemas.microsoft.com/office/drawing/2014/main" xmlns="" id="{BD16372E-3F77-4A8D-BCBD-1DD211592B1C}"/>
              </a:ext>
            </a:extLst>
          </p:cNvPr>
          <p:cNvSpPr txBox="1">
            <a:spLocks/>
          </p:cNvSpPr>
          <p:nvPr/>
        </p:nvSpPr>
        <p:spPr>
          <a:xfrm>
            <a:off x="9347200" y="93242"/>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34570203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9430" y="112542"/>
            <a:ext cx="6696108" cy="610904"/>
          </a:xfrm>
          <a:solidFill>
            <a:schemeClr val="bg1"/>
          </a:solidFill>
        </p:spPr>
        <p:txBody>
          <a:bodyPr>
            <a:normAutofit fontScale="90000"/>
          </a:bodyPr>
          <a:lstStyle/>
          <a:p>
            <a:pPr algn="ctr" rtl="1"/>
            <a:r>
              <a:rPr lang="ar-DZ" b="1" dirty="0"/>
              <a:t>البحث في متصفح الانترنت </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65</a:t>
            </a:fld>
            <a:endParaRPr lang="fr-FR"/>
          </a:p>
        </p:txBody>
      </p:sp>
      <p:sp>
        <p:nvSpPr>
          <p:cNvPr id="8" name="ZoneTexte 7"/>
          <p:cNvSpPr txBox="1"/>
          <p:nvPr/>
        </p:nvSpPr>
        <p:spPr>
          <a:xfrm>
            <a:off x="406400" y="807721"/>
            <a:ext cx="11335658" cy="400110"/>
          </a:xfrm>
          <a:prstGeom prst="rect">
            <a:avLst/>
          </a:prstGeom>
          <a:noFill/>
        </p:spPr>
        <p:txBody>
          <a:bodyPr wrap="square" rtlCol="0">
            <a:spAutoFit/>
          </a:bodyPr>
          <a:lstStyle/>
          <a:p>
            <a:pPr algn="r" rtl="1"/>
            <a:r>
              <a:rPr lang="ar-DZ" sz="2000" dirty="0"/>
              <a:t>للبحث الفعال في المتصفحات ، يتم اللجوء إلى كتابة كلمات مفتاحية أو تعميق البحث ( </a:t>
            </a:r>
            <a:r>
              <a:rPr lang="fr-FR" sz="2000" dirty="0"/>
              <a:t>recherche avancée)</a:t>
            </a:r>
            <a:r>
              <a:rPr lang="ar-DZ" sz="2000" dirty="0"/>
              <a:t>، كما يمكن كتابة تعليمات </a:t>
            </a:r>
            <a:endParaRPr lang="fr-FR" sz="20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2353" y="1207831"/>
            <a:ext cx="5889647" cy="848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207830"/>
            <a:ext cx="6302354" cy="5650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re 1">
            <a:extLst>
              <a:ext uri="{FF2B5EF4-FFF2-40B4-BE49-F238E27FC236}">
                <a16:creationId xmlns:a16="http://schemas.microsoft.com/office/drawing/2014/main" xmlns="" id="{DA04DFFF-CEE3-4951-B3AC-EA62D8A8FD22}"/>
              </a:ext>
            </a:extLst>
          </p:cNvPr>
          <p:cNvSpPr txBox="1">
            <a:spLocks/>
          </p:cNvSpPr>
          <p:nvPr/>
        </p:nvSpPr>
        <p:spPr>
          <a:xfrm>
            <a:off x="9347200" y="93242"/>
            <a:ext cx="2244044" cy="630204"/>
          </a:xfrm>
          <a:prstGeom prst="rect">
            <a:avLst/>
          </a:prstGeom>
          <a:solidFill>
            <a:schemeClr val="bg1">
              <a:lumMod val="7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218571051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9430" y="112542"/>
            <a:ext cx="6682041" cy="610904"/>
          </a:xfrm>
          <a:solidFill>
            <a:schemeClr val="bg1"/>
          </a:solidFill>
        </p:spPr>
        <p:txBody>
          <a:bodyPr>
            <a:normAutofit fontScale="90000"/>
          </a:bodyPr>
          <a:lstStyle/>
          <a:p>
            <a:pPr algn="ctr" rtl="1"/>
            <a:r>
              <a:rPr lang="ar-DZ" b="1" dirty="0"/>
              <a:t>البحث في متصفح الانترنت </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66</a:t>
            </a:fld>
            <a:endParaRPr lang="fr-FR"/>
          </a:p>
        </p:txBody>
      </p:sp>
      <p:sp>
        <p:nvSpPr>
          <p:cNvPr id="8" name="ZoneTexte 7"/>
          <p:cNvSpPr txBox="1"/>
          <p:nvPr/>
        </p:nvSpPr>
        <p:spPr>
          <a:xfrm>
            <a:off x="406400" y="807721"/>
            <a:ext cx="11335658" cy="400110"/>
          </a:xfrm>
          <a:prstGeom prst="rect">
            <a:avLst/>
          </a:prstGeom>
          <a:noFill/>
        </p:spPr>
        <p:txBody>
          <a:bodyPr wrap="square" rtlCol="0">
            <a:spAutoFit/>
          </a:bodyPr>
          <a:lstStyle/>
          <a:p>
            <a:pPr algn="r" rtl="1"/>
            <a:r>
              <a:rPr lang="ar-DZ" sz="2000" dirty="0"/>
              <a:t>للبحث الفعال في المتصفحات ، يتم اللجوء إلى كتابة كلمات مفتاحية أو تعميق البحث ( </a:t>
            </a:r>
            <a:r>
              <a:rPr lang="fr-FR" sz="2000" dirty="0"/>
              <a:t>recherche avancée)</a:t>
            </a:r>
            <a:r>
              <a:rPr lang="ar-DZ" sz="2000" dirty="0"/>
              <a:t>، كما يمكن كتابة تعليمات </a:t>
            </a:r>
            <a:endParaRPr lang="fr-FR" sz="2000"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971" y="1338460"/>
            <a:ext cx="5617029" cy="72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07830"/>
            <a:ext cx="6415314" cy="5650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re 1">
            <a:extLst>
              <a:ext uri="{FF2B5EF4-FFF2-40B4-BE49-F238E27FC236}">
                <a16:creationId xmlns:a16="http://schemas.microsoft.com/office/drawing/2014/main" xmlns="" id="{B39BA884-83D7-434B-84EA-E090C035598E}"/>
              </a:ext>
            </a:extLst>
          </p:cNvPr>
          <p:cNvSpPr txBox="1">
            <a:spLocks/>
          </p:cNvSpPr>
          <p:nvPr/>
        </p:nvSpPr>
        <p:spPr>
          <a:xfrm>
            <a:off x="9347200" y="93242"/>
            <a:ext cx="2244044" cy="630204"/>
          </a:xfrm>
          <a:prstGeom prst="rect">
            <a:avLst/>
          </a:prstGeom>
          <a:solidFill>
            <a:schemeClr val="bg1">
              <a:lumMod val="7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23010243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48775" y="62700"/>
            <a:ext cx="4623888" cy="671632"/>
          </a:xfrm>
          <a:solidFill>
            <a:schemeClr val="bg1"/>
          </a:solidFill>
        </p:spPr>
        <p:txBody>
          <a:bodyPr>
            <a:normAutofit fontScale="90000"/>
          </a:bodyPr>
          <a:lstStyle/>
          <a:p>
            <a:pPr algn="r" rtl="1"/>
            <a:r>
              <a:rPr lang="ar-DZ" b="1" dirty="0"/>
              <a:t>البحث في متصفح الانترنت </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67</a:t>
            </a:fld>
            <a:endParaRPr lang="fr-F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8" y="51814"/>
            <a:ext cx="4979079" cy="64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70857"/>
            <a:ext cx="12090400" cy="598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1">
            <a:extLst>
              <a:ext uri="{FF2B5EF4-FFF2-40B4-BE49-F238E27FC236}">
                <a16:creationId xmlns:a16="http://schemas.microsoft.com/office/drawing/2014/main" xmlns="" id="{BF740043-2459-4591-8B6E-77D4B72E9CFD}"/>
              </a:ext>
            </a:extLst>
          </p:cNvPr>
          <p:cNvSpPr txBox="1">
            <a:spLocks/>
          </p:cNvSpPr>
          <p:nvPr/>
        </p:nvSpPr>
        <p:spPr>
          <a:xfrm>
            <a:off x="9869734" y="51814"/>
            <a:ext cx="2244044" cy="824750"/>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33825270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36457" y="41993"/>
            <a:ext cx="4937537" cy="723446"/>
          </a:xfrm>
          <a:solidFill>
            <a:schemeClr val="bg1"/>
          </a:solidFill>
        </p:spPr>
        <p:txBody>
          <a:bodyPr>
            <a:normAutofit/>
          </a:bodyPr>
          <a:lstStyle/>
          <a:p>
            <a:pPr algn="r" rtl="1"/>
            <a:r>
              <a:rPr lang="ar-DZ" b="1" dirty="0"/>
              <a:t>البحث في متصفح الانترنت </a:t>
            </a:r>
            <a:endParaRPr lang="fr-FR"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68</a:t>
            </a:fld>
            <a:endParaRPr lang="fr-F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8" y="51814"/>
            <a:ext cx="4979079" cy="64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8" y="693564"/>
            <a:ext cx="12134622" cy="616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1">
            <a:extLst>
              <a:ext uri="{FF2B5EF4-FFF2-40B4-BE49-F238E27FC236}">
                <a16:creationId xmlns:a16="http://schemas.microsoft.com/office/drawing/2014/main" xmlns="" id="{4211B9A4-272C-446D-ADED-C2FC632E6BDE}"/>
              </a:ext>
            </a:extLst>
          </p:cNvPr>
          <p:cNvSpPr txBox="1">
            <a:spLocks/>
          </p:cNvSpPr>
          <p:nvPr/>
        </p:nvSpPr>
        <p:spPr>
          <a:xfrm>
            <a:off x="9934937" y="103555"/>
            <a:ext cx="2244044" cy="600322"/>
          </a:xfrm>
          <a:prstGeom prst="rect">
            <a:avLst/>
          </a:prstGeom>
          <a:solidFill>
            <a:schemeClr val="bg1">
              <a:lumMod val="75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94121158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79704" y="51814"/>
            <a:ext cx="4981748" cy="723446"/>
          </a:xfrm>
          <a:solidFill>
            <a:schemeClr val="accent2"/>
          </a:solidFill>
        </p:spPr>
        <p:txBody>
          <a:bodyPr>
            <a:normAutofit/>
          </a:bodyPr>
          <a:lstStyle/>
          <a:p>
            <a:pPr algn="r" rtl="1"/>
            <a:r>
              <a:rPr lang="ar-DZ" b="1" dirty="0">
                <a:solidFill>
                  <a:schemeClr val="bg1"/>
                </a:solidFill>
              </a:rPr>
              <a:t>البحث في متصفح الانترنت </a:t>
            </a:r>
            <a:endParaRPr lang="fr-FR" b="1" dirty="0">
              <a:solidFill>
                <a:schemeClr val="bg1"/>
              </a:solidFill>
            </a:endParaRPr>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69</a:t>
            </a:fld>
            <a:endParaRPr lang="fr-F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8" y="51814"/>
            <a:ext cx="4979079" cy="64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8" y="954996"/>
            <a:ext cx="12134621" cy="590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1">
            <a:extLst>
              <a:ext uri="{FF2B5EF4-FFF2-40B4-BE49-F238E27FC236}">
                <a16:creationId xmlns:a16="http://schemas.microsoft.com/office/drawing/2014/main" xmlns="" id="{D7D7340C-4F5B-45F0-9C6E-2E9A944A5421}"/>
              </a:ext>
            </a:extLst>
          </p:cNvPr>
          <p:cNvSpPr txBox="1">
            <a:spLocks/>
          </p:cNvSpPr>
          <p:nvPr/>
        </p:nvSpPr>
        <p:spPr>
          <a:xfrm>
            <a:off x="9909911" y="93242"/>
            <a:ext cx="2244044" cy="725229"/>
          </a:xfrm>
          <a:prstGeom prst="rect">
            <a:avLst/>
          </a:prstGeom>
          <a:solidFill>
            <a:schemeClr val="bg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23</a:t>
            </a:r>
            <a:r>
              <a:rPr lang="ar-DZ" b="1" dirty="0"/>
              <a:t>:</a:t>
            </a:r>
            <a:endParaRPr lang="fr-FR" b="1" dirty="0"/>
          </a:p>
        </p:txBody>
      </p:sp>
    </p:spTree>
    <p:extLst>
      <p:ext uri="{BB962C8B-B14F-4D97-AF65-F5344CB8AC3E}">
        <p14:creationId xmlns:p14="http://schemas.microsoft.com/office/powerpoint/2010/main" val="3013872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8969829" y="174171"/>
            <a:ext cx="3222170" cy="682172"/>
          </a:xfrm>
          <a:solidFill>
            <a:schemeClr val="bg1">
              <a:lumMod val="85000"/>
            </a:schemeClr>
          </a:solidFill>
        </p:spPr>
        <p:txBody>
          <a:bodyPr>
            <a:normAutofit/>
          </a:bodyPr>
          <a:lstStyle/>
          <a:p>
            <a:pPr algn="ctr" rtl="1"/>
            <a:r>
              <a:rPr lang="ar-DZ" sz="3500" b="1" dirty="0">
                <a:hlinkClick r:id="rId2" action="ppaction://hlinkfile"/>
              </a:rPr>
              <a:t>نشاط </a:t>
            </a:r>
            <a:r>
              <a:rPr lang="ar-SA" sz="3500" b="1" dirty="0">
                <a:hlinkClick r:id="rId2" action="ppaction://hlinkfile"/>
              </a:rPr>
              <a:t>0</a:t>
            </a:r>
            <a:r>
              <a:rPr lang="ar-DZ" sz="3500" b="1" dirty="0">
                <a:hlinkClick r:id="rId2" action="ppaction://hlinkfile"/>
              </a:rPr>
              <a:t>1: التحفيز</a:t>
            </a:r>
            <a:endParaRPr lang="fr-FR" sz="3500" b="1" dirty="0"/>
          </a:p>
        </p:txBody>
      </p:sp>
      <p:sp>
        <p:nvSpPr>
          <p:cNvPr id="4" name="Espace réservé de la date 3"/>
          <p:cNvSpPr>
            <a:spLocks noGrp="1"/>
          </p:cNvSpPr>
          <p:nvPr>
            <p:ph type="dt" sz="half" idx="10"/>
          </p:nvPr>
        </p:nvSpPr>
        <p:spPr/>
        <p:txBody>
          <a:bodyPr/>
          <a:lstStyle/>
          <a:p>
            <a:fld id="{4FDCEB83-C80E-4A8A-9018-AB4C762D61AB}" type="datetime1">
              <a:rPr lang="fr-FR" smtClean="0"/>
              <a:t>08/07/2018</a:t>
            </a:fld>
            <a:endParaRPr lang="fr-FR"/>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7</a:t>
            </a:fld>
            <a:endParaRPr lang="fr-F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96982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30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solidFill>
                  <a:prstClr val="black">
                    <a:tint val="75000"/>
                  </a:prstClr>
                </a:solidFill>
              </a:rPr>
              <a:pPr algn="ctr" rtl="1"/>
              <a:t>70</a:t>
            </a:fld>
            <a:endParaRPr lang="fr-FR" dirty="0">
              <a:solidFill>
                <a:prstClr val="black">
                  <a:tint val="75000"/>
                </a:prstClr>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365974725"/>
              </p:ext>
            </p:extLst>
          </p:nvPr>
        </p:nvGraphicFramePr>
        <p:xfrm>
          <a:off x="638629" y="1262654"/>
          <a:ext cx="10842171" cy="5075635"/>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mn-lt"/>
                          <a:ea typeface="+mn-ea"/>
                          <a:cs typeface="+mn-cs"/>
                        </a:rPr>
                        <a:t>L</a:t>
                      </a:r>
                      <a:r>
                        <a:rPr kumimoji="0" lang="en-GB" sz="2000" b="1" i="0" u="none" strike="noStrike" kern="1200" cap="none" spc="0" normalizeH="0" baseline="0" noProof="0" dirty="0">
                          <a:ln>
                            <a:noFill/>
                          </a:ln>
                          <a:solidFill>
                            <a:prstClr val="black"/>
                          </a:solidFill>
                          <a:effectLst/>
                          <a:uLnTx/>
                          <a:uFillTx/>
                          <a:latin typeface="+mn-lt"/>
                          <a:ea typeface="+mn-ea"/>
                          <a:cs typeface="+mn-cs"/>
                        </a:rPr>
                        <a:t>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n-lt"/>
                          <a:ea typeface="+mn-ea"/>
                          <a:cs typeface="+mn-cs"/>
                        </a:rPr>
                        <a:t> </a:t>
                      </a:r>
                      <a:r>
                        <a:rPr kumimoji="0" lang="ar-AE" sz="2000" b="1" i="0" u="none" strike="noStrike" kern="1200" cap="none" spc="0" normalizeH="0" baseline="0" noProof="0" dirty="0">
                          <a:ln>
                            <a:noFill/>
                          </a:ln>
                          <a:solidFill>
                            <a:prstClr val="black"/>
                          </a:solidFill>
                          <a:effectLst/>
                          <a:uLnTx/>
                          <a:uFillTx/>
                          <a:latin typeface="+mn-lt"/>
                          <a:ea typeface="+mn-ea"/>
                          <a:cs typeface="+mn-cs"/>
                        </a:rPr>
                        <a:t>ماذا </a:t>
                      </a:r>
                      <a:r>
                        <a:rPr kumimoji="0" lang="ar-AE" sz="2000" b="1" i="0" u="none" strike="noStrike" kern="1200" cap="none" spc="0" normalizeH="0" baseline="0" noProof="0" dirty="0" err="1">
                          <a:ln>
                            <a:noFill/>
                          </a:ln>
                          <a:solidFill>
                            <a:prstClr val="black"/>
                          </a:solidFill>
                          <a:effectLst/>
                          <a:uLnTx/>
                          <a:uFillTx/>
                          <a:latin typeface="+mn-lt"/>
                          <a:ea typeface="+mn-ea"/>
                          <a:cs typeface="+mn-cs"/>
                        </a:rPr>
                        <a:t>تعلمت؟</a:t>
                      </a:r>
                      <a:r>
                        <a:rPr kumimoji="0" lang="ar-AE" sz="2000" b="1" i="0" u="none" strike="noStrike" kern="1200" cap="none" spc="0" normalizeH="0" baseline="0" noProof="0" dirty="0">
                          <a:ln>
                            <a:noFill/>
                          </a:ln>
                          <a:solidFill>
                            <a:prstClr val="black"/>
                          </a:solidFill>
                          <a:effectLst/>
                          <a:uLnTx/>
                          <a:uFillTx/>
                          <a:latin typeface="+mn-lt"/>
                          <a:ea typeface="+mn-ea"/>
                          <a:cs typeface="+mn-cs"/>
                        </a:rPr>
                        <a:t>  </a:t>
                      </a:r>
                      <a:r>
                        <a:rPr kumimoji="0" lang="ar-DZ" sz="2000" b="1" i="0" u="none" strike="noStrike" kern="1200" cap="none" spc="0" normalizeH="0" baseline="0" noProof="0" dirty="0">
                          <a:ln>
                            <a:noFill/>
                          </a:ln>
                          <a:solidFill>
                            <a:prstClr val="black"/>
                          </a:solidFill>
                          <a:effectLst/>
                          <a:uLnTx/>
                          <a:uFillTx/>
                          <a:latin typeface="+mn-lt"/>
                          <a:ea typeface="+mn-ea"/>
                          <a:cs typeface="+mn-cs"/>
                        </a:rPr>
                        <a:t>إ</a:t>
                      </a:r>
                      <a:r>
                        <a:rPr kumimoji="0" lang="ar-AE" sz="2000" b="1" i="0" u="none" strike="noStrike" kern="1200" cap="none" spc="0" normalizeH="0" baseline="0" noProof="0" dirty="0" err="1">
                          <a:ln>
                            <a:noFill/>
                          </a:ln>
                          <a:solidFill>
                            <a:prstClr val="black"/>
                          </a:solidFill>
                          <a:effectLst/>
                          <a:uLnTx/>
                          <a:uFillTx/>
                          <a:latin typeface="+mn-lt"/>
                          <a:ea typeface="+mn-ea"/>
                          <a:cs typeface="+mn-cs"/>
                        </a:rPr>
                        <a:t>جابات</a:t>
                      </a:r>
                      <a:r>
                        <a:rPr kumimoji="0" lang="ar-AE" sz="2000" b="1" i="0" u="none" strike="noStrike" kern="1200" cap="none" spc="0" normalizeH="0" baseline="0" noProof="0" dirty="0">
                          <a:ln>
                            <a:noFill/>
                          </a:ln>
                          <a:solidFill>
                            <a:prstClr val="black"/>
                          </a:solidFill>
                          <a:effectLst/>
                          <a:uLnTx/>
                          <a:uFillTx/>
                          <a:latin typeface="+mn-lt"/>
                          <a:ea typeface="+mn-ea"/>
                          <a:cs typeface="+mn-cs"/>
                        </a:rPr>
                        <a:t> على أسئلتي </a:t>
                      </a:r>
                      <a:r>
                        <a:rPr kumimoji="0" lang="ar-DZ" sz="2000" b="1" i="0" u="none" strike="noStrike" kern="1200" cap="none" spc="0" normalizeH="0" baseline="0" noProof="0" dirty="0">
                          <a:ln>
                            <a:noFill/>
                          </a:ln>
                          <a:solidFill>
                            <a:prstClr val="black"/>
                          </a:solidFill>
                          <a:effectLst/>
                          <a:uLnTx/>
                          <a:uFillTx/>
                          <a:latin typeface="+mn-lt"/>
                          <a:ea typeface="+mn-ea"/>
                          <a:cs typeface="+mn-cs"/>
                        </a:rPr>
                        <a:t>أ</a:t>
                      </a:r>
                      <a:r>
                        <a:rPr kumimoji="0" lang="ar-AE" sz="2000" b="1" i="0" u="none" strike="noStrike" kern="1200" cap="none" spc="0" normalizeH="0" baseline="0" noProof="0" dirty="0">
                          <a:ln>
                            <a:noFill/>
                          </a:ln>
                          <a:solidFill>
                            <a:prstClr val="black"/>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prstClr val="black"/>
                          </a:solidFill>
                          <a:effectLst/>
                          <a:uLnTx/>
                          <a:uFillTx/>
                          <a:latin typeface="+mn-lt"/>
                          <a:ea typeface="+mn-ea"/>
                          <a:cs typeface="+mn-cs"/>
                        </a:rPr>
                        <a:t>قبل؟</a:t>
                      </a:r>
                      <a:r>
                        <a:rPr kumimoji="0" lang="ar-AE" sz="2000" b="1" i="0" u="none" strike="noStrike" kern="1200" cap="none" spc="0" normalizeH="0" baseline="0" noProof="0" dirty="0">
                          <a:ln>
                            <a:noFill/>
                          </a:ln>
                          <a:solidFill>
                            <a:prstClr val="black"/>
                          </a:solidFill>
                          <a:effectLst/>
                          <a:uLnTx/>
                          <a:uFillTx/>
                          <a:latin typeface="+mn-lt"/>
                          <a:ea typeface="+mn-ea"/>
                          <a:cs typeface="+mn-cs"/>
                        </a:rPr>
                        <a:t>                       </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solidFill>
                            <a:srgbClr val="FF0000"/>
                          </a:solidFill>
                        </a:rPr>
                        <a:t>W</a:t>
                      </a:r>
                      <a:r>
                        <a:rPr lang="en-US" sz="2000" dirty="0">
                          <a:solidFill>
                            <a:schemeClr val="tx1"/>
                          </a:solidFill>
                        </a:rPr>
                        <a:t>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mn-lt"/>
                          <a:ea typeface="+mn-ea"/>
                          <a:cs typeface="+mn-cs"/>
                        </a:rPr>
                        <a:t>K</a:t>
                      </a:r>
                      <a:r>
                        <a:rPr kumimoji="0" lang="en-US" sz="2000" b="1" i="0" u="none" strike="noStrike" kern="1200" cap="none" spc="0" normalizeH="0" baseline="0" noProof="0" dirty="0">
                          <a:ln>
                            <a:noFill/>
                          </a:ln>
                          <a:solidFill>
                            <a:sysClr val="windowText" lastClr="000000"/>
                          </a:solidFill>
                          <a:effectLst/>
                          <a:uLnTx/>
                          <a:uFillTx/>
                          <a:latin typeface="+mn-lt"/>
                          <a:ea typeface="+mn-ea"/>
                          <a:cs typeface="+mn-cs"/>
                        </a:rPr>
                        <a:t>now :</a:t>
                      </a:r>
                      <a:endParaRPr lang="fr-FR" sz="20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ماذا أعرف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عن الإبحار و البحث </a:t>
                      </a:r>
                    </a:p>
                    <a:p>
                      <a:pPr marL="0" marR="0" indent="0" algn="r" defTabSz="914400" rtl="0" eaLnBrk="1" fontAlgn="auto" latinLnBrk="0" hangingPunct="1">
                        <a:lnSpc>
                          <a:spcPct val="100000"/>
                        </a:lnSpc>
                        <a:spcBef>
                          <a:spcPts val="0"/>
                        </a:spcBef>
                        <a:spcAft>
                          <a:spcPts val="0"/>
                        </a:spcAft>
                        <a:buClrTx/>
                        <a:buSzTx/>
                        <a:buFontTx/>
                        <a:buNone/>
                        <a:tabLst/>
                        <a:defRPr/>
                      </a:pPr>
                      <a:r>
                        <a:rPr lang="ar-AE" sz="2000" dirty="0">
                          <a:solidFill>
                            <a:sysClr val="windowText" lastClr="000000"/>
                          </a:solidFill>
                        </a:rPr>
                        <a:t>في شبكة الانترنت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prstClr val="black"/>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extLst>
                  <a:ext uri="{0D108BD9-81ED-4DB2-BD59-A6C34878D82A}">
                    <a16:rowId xmlns:a16="http://schemas.microsoft.com/office/drawing/2014/main" xmlns=""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5" name="ZoneTexte 4"/>
          <p:cNvSpPr txBox="1"/>
          <p:nvPr/>
        </p:nvSpPr>
        <p:spPr>
          <a:xfrm>
            <a:off x="3018971" y="217714"/>
            <a:ext cx="4412343" cy="707886"/>
          </a:xfrm>
          <a:prstGeom prst="rect">
            <a:avLst/>
          </a:prstGeom>
          <a:solidFill>
            <a:schemeClr val="accent4"/>
          </a:solidFill>
        </p:spPr>
        <p:txBody>
          <a:bodyPr wrap="square" rtlCol="0">
            <a:spAutoFit/>
          </a:bodyPr>
          <a:lstStyle/>
          <a:p>
            <a:pPr algn="ctr" rtl="1"/>
            <a:r>
              <a:rPr lang="ar-SA" sz="4000" b="1">
                <a:solidFill>
                  <a:prstClr val="black"/>
                </a:solidFill>
              </a:rPr>
              <a:t>تكملة </a:t>
            </a:r>
            <a:r>
              <a:rPr lang="ar-DZ" sz="4000" b="1">
                <a:solidFill>
                  <a:prstClr val="black"/>
                </a:solidFill>
              </a:rPr>
              <a:t>استراتيجية </a:t>
            </a:r>
            <a:r>
              <a:rPr lang="fr-FR" sz="4000" b="1" dirty="0">
                <a:solidFill>
                  <a:prstClr val="black"/>
                </a:solidFill>
              </a:rPr>
              <a:t>KWL </a:t>
            </a:r>
          </a:p>
        </p:txBody>
      </p:sp>
    </p:spTree>
    <p:extLst>
      <p:ext uri="{BB962C8B-B14F-4D97-AF65-F5344CB8AC3E}">
        <p14:creationId xmlns:p14="http://schemas.microsoft.com/office/powerpoint/2010/main" val="25429764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ar-DZ"/>
              <a:t>الإعلام الآلي</a:t>
            </a:r>
            <a:endParaRPr lang="fr-F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71</a:t>
            </a:fld>
            <a:endParaRPr lang="fr-FR"/>
          </a:p>
        </p:txBody>
      </p:sp>
      <p:sp>
        <p:nvSpPr>
          <p:cNvPr id="5" name="ZoneTexte 4"/>
          <p:cNvSpPr txBox="1"/>
          <p:nvPr/>
        </p:nvSpPr>
        <p:spPr>
          <a:xfrm>
            <a:off x="3067957" y="318700"/>
            <a:ext cx="5765798"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4235688" y="2349521"/>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fr-FR" sz="4800" b="1" dirty="0" smtClean="0">
                <a:solidFill>
                  <a:schemeClr val="tx1"/>
                </a:solidFill>
              </a:rPr>
              <a:t>05</a:t>
            </a:r>
            <a:endParaRPr lang="fr-FR" sz="4800" b="1" dirty="0">
              <a:solidFill>
                <a:schemeClr val="tx1"/>
              </a:solidFill>
            </a:endParaRPr>
          </a:p>
        </p:txBody>
      </p:sp>
    </p:spTree>
    <p:extLst>
      <p:ext uri="{BB962C8B-B14F-4D97-AF65-F5344CB8AC3E}">
        <p14:creationId xmlns:p14="http://schemas.microsoft.com/office/powerpoint/2010/main" val="243954750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72</a:t>
            </a:fld>
            <a:endParaRPr lang="fr-FR" dirty="0"/>
          </a:p>
        </p:txBody>
      </p:sp>
      <p:sp>
        <p:nvSpPr>
          <p:cNvPr id="10" name="Text Box 2"/>
          <p:cNvSpPr txBox="1">
            <a:spLocks noChangeArrowheads="1"/>
          </p:cNvSpPr>
          <p:nvPr/>
        </p:nvSpPr>
        <p:spPr bwMode="auto">
          <a:xfrm>
            <a:off x="129550" y="95148"/>
            <a:ext cx="10494913" cy="46166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a:spcBef>
                <a:spcPct val="50000"/>
              </a:spcBef>
              <a:defRPr/>
            </a:pPr>
            <a:r>
              <a:rPr lang="ar-DZ" sz="2000" b="1" dirty="0">
                <a:solidFill>
                  <a:schemeClr val="tx1"/>
                </a:solidFill>
                <a:latin typeface="Times New Roman" pitchFamily="18" charset="0"/>
                <a:cs typeface="Times New Roman" pitchFamily="18" charset="0"/>
              </a:rPr>
              <a:t>برنامج الحصة التدريبية    05 ـــــ       </a:t>
            </a:r>
            <a:r>
              <a:rPr lang="ar-DZ" sz="2400" b="1" dirty="0">
                <a:solidFill>
                  <a:schemeClr val="tx1"/>
                </a:solidFill>
                <a:cs typeface="+mj-cs"/>
              </a:rPr>
              <a:t>اعلام آلي </a:t>
            </a:r>
            <a:r>
              <a:rPr lang="ar-DZ" sz="2000" b="1" dirty="0">
                <a:solidFill>
                  <a:schemeClr val="tx1"/>
                </a:solidFill>
                <a:cs typeface="mohammad bold art 1" pitchFamily="2" charset="-78"/>
              </a:rPr>
              <a:t>ــــــــــــــــــ</a:t>
            </a:r>
            <a:endParaRPr lang="en-US" sz="20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3973594472"/>
              </p:ext>
            </p:extLst>
          </p:nvPr>
        </p:nvGraphicFramePr>
        <p:xfrm>
          <a:off x="566057" y="1170696"/>
          <a:ext cx="10609943" cy="2797919"/>
        </p:xfrm>
        <a:graphic>
          <a:graphicData uri="http://schemas.openxmlformats.org/drawingml/2006/table">
            <a:tbl>
              <a:tblPr rtl="1" firstRow="1">
                <a:tableStyleId>{775DCB02-9BB8-47FD-8907-85C794F793BA}</a:tableStyleId>
              </a:tblPr>
              <a:tblGrid>
                <a:gridCol w="1452443">
                  <a:extLst>
                    <a:ext uri="{9D8B030D-6E8A-4147-A177-3AD203B41FA5}">
                      <a16:colId xmlns:a16="http://schemas.microsoft.com/office/drawing/2014/main" xmlns="" val="20000"/>
                    </a:ext>
                  </a:extLst>
                </a:gridCol>
                <a:gridCol w="8019271">
                  <a:extLst>
                    <a:ext uri="{9D8B030D-6E8A-4147-A177-3AD203B41FA5}">
                      <a16:colId xmlns:a16="http://schemas.microsoft.com/office/drawing/2014/main" xmlns="" val="20001"/>
                    </a:ext>
                  </a:extLst>
                </a:gridCol>
                <a:gridCol w="1138229">
                  <a:extLst>
                    <a:ext uri="{9D8B030D-6E8A-4147-A177-3AD203B41FA5}">
                      <a16:colId xmlns:a16="http://schemas.microsoft.com/office/drawing/2014/main" xmlns="" val="20003"/>
                    </a:ext>
                  </a:extLst>
                </a:gridCol>
              </a:tblGrid>
              <a:tr h="466199">
                <a:tc>
                  <a:txBody>
                    <a:bodyPr/>
                    <a:lstStyle/>
                    <a:p>
                      <a:pPr algn="ctr" rtl="1">
                        <a:lnSpc>
                          <a:spcPct val="150000"/>
                        </a:lnSpc>
                        <a:spcAft>
                          <a:spcPts val="0"/>
                        </a:spcAft>
                      </a:pPr>
                      <a:r>
                        <a:rPr lang="ar-DZ" sz="2800" dirty="0">
                          <a:effectLst/>
                        </a:rPr>
                        <a:t>رقم</a:t>
                      </a:r>
                      <a:r>
                        <a:rPr lang="ar-DZ" sz="2800" baseline="0" dirty="0">
                          <a:effectLst/>
                        </a:rPr>
                        <a:t> الفقرة</a:t>
                      </a:r>
                      <a:endParaRPr lang="en-US" sz="2800" b="1" dirty="0">
                        <a:solidFill>
                          <a:srgbClr val="000000"/>
                        </a:solidFill>
                        <a:effectLst/>
                        <a:latin typeface="Cambria"/>
                        <a:ea typeface="MS Mincho"/>
                        <a:cs typeface="Arial"/>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effectLst/>
                        </a:rPr>
                        <a:t>محتواها</a:t>
                      </a:r>
                      <a:endParaRPr lang="ar-DZ" sz="2800" b="1" kern="1200" dirty="0">
                        <a:solidFill>
                          <a:srgbClr val="000000"/>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t>المدة</a:t>
                      </a:r>
                      <a:endParaRPr lang="ar-DZ" sz="2800" b="1" baseline="0" dirty="0">
                        <a:solidFill>
                          <a:srgbClr val="000000"/>
                        </a:solidFill>
                      </a:endParaRPr>
                    </a:p>
                  </a:txBody>
                  <a:tcPr marL="68580" marR="68580" marT="0" marB="0" anchor="ctr"/>
                </a:tc>
                <a:extLst>
                  <a:ext uri="{0D108BD9-81ED-4DB2-BD59-A6C34878D82A}">
                    <a16:rowId xmlns:a16="http://schemas.microsoft.com/office/drawing/2014/main" xmlns="" val="10000"/>
                  </a:ext>
                </a:extLst>
              </a:tr>
              <a:tr h="466199">
                <a:tc>
                  <a:txBody>
                    <a:bodyPr/>
                    <a:lstStyle/>
                    <a:p>
                      <a:pPr algn="ctr" rtl="1">
                        <a:lnSpc>
                          <a:spcPct val="150000"/>
                        </a:lnSpc>
                        <a:spcAft>
                          <a:spcPts val="0"/>
                        </a:spcAft>
                      </a:pPr>
                      <a:r>
                        <a:rPr lang="ar-DZ" sz="1600" dirty="0">
                          <a:effectLst/>
                        </a:rPr>
                        <a:t>01</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24</a:t>
                      </a:r>
                      <a:r>
                        <a:rPr lang="ar-DZ" sz="1800" b="1" kern="1200" baseline="0" dirty="0">
                          <a:effectLst/>
                        </a:rPr>
                        <a:t>: </a:t>
                      </a:r>
                      <a:r>
                        <a:rPr lang="ar-DZ" sz="1800" b="1" kern="1200" dirty="0">
                          <a:effectLst/>
                        </a:rPr>
                        <a:t> التحفيز - فيديو</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dk1"/>
                          </a:solidFill>
                        </a:rPr>
                        <a:t>15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1"/>
                  </a:ext>
                </a:extLst>
              </a:tr>
              <a:tr h="362600">
                <a:tc>
                  <a:txBody>
                    <a:bodyPr/>
                    <a:lstStyle/>
                    <a:p>
                      <a:pPr algn="ctr" rtl="1">
                        <a:lnSpc>
                          <a:spcPct val="150000"/>
                        </a:lnSpc>
                        <a:spcAft>
                          <a:spcPts val="0"/>
                        </a:spcAft>
                      </a:pPr>
                      <a:r>
                        <a:rPr lang="ar-DZ" sz="1600" dirty="0">
                          <a:effectLst/>
                        </a:rPr>
                        <a:t>02</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25 :</a:t>
                      </a:r>
                      <a:r>
                        <a:rPr lang="ar-DZ" sz="1800" b="1" kern="1200" baseline="0" dirty="0">
                          <a:effectLst/>
                        </a:rPr>
                        <a:t> </a:t>
                      </a:r>
                      <a:r>
                        <a:rPr lang="ar-DZ" sz="1800" b="1" kern="1200" dirty="0">
                          <a:effectLst/>
                        </a:rPr>
                        <a:t>ماذا تعلمت؟ </a:t>
                      </a:r>
                      <a:r>
                        <a:rPr lang="fr-FR" sz="1800" b="1" kern="1200" dirty="0">
                          <a:effectLst/>
                        </a:rPr>
                        <a:t>KWL</a:t>
                      </a:r>
                      <a:r>
                        <a:rPr lang="ar-DZ" sz="1800" b="1" kern="1200" dirty="0">
                          <a:effectLst/>
                        </a:rPr>
                        <a:t> –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t>15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2"/>
                  </a:ext>
                </a:extLst>
              </a:tr>
              <a:tr h="362600">
                <a:tc>
                  <a:txBody>
                    <a:bodyPr/>
                    <a:lstStyle/>
                    <a:p>
                      <a:pPr algn="ctr" rtl="1">
                        <a:lnSpc>
                          <a:spcPct val="150000"/>
                        </a:lnSpc>
                        <a:spcAft>
                          <a:spcPts val="0"/>
                        </a:spcAft>
                      </a:pPr>
                      <a:r>
                        <a:rPr lang="ar-DZ" sz="1600" dirty="0">
                          <a:effectLst/>
                        </a:rPr>
                        <a:t>03</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26: </a:t>
                      </a:r>
                      <a:r>
                        <a:rPr lang="ar-DZ" sz="1800" b="1" kern="1200" dirty="0">
                          <a:effectLst/>
                        </a:rPr>
                        <a:t> البريد الالكتروني</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40 د</a:t>
                      </a:r>
                    </a:p>
                  </a:txBody>
                  <a:tcPr marL="68580" marR="68580" marT="0" marB="0" anchor="ctr"/>
                </a:tc>
                <a:extLst>
                  <a:ext uri="{0D108BD9-81ED-4DB2-BD59-A6C34878D82A}">
                    <a16:rowId xmlns:a16="http://schemas.microsoft.com/office/drawing/2014/main" xmlns="" val="10003"/>
                  </a:ext>
                </a:extLst>
              </a:tr>
              <a:tr h="362600">
                <a:tc>
                  <a:txBody>
                    <a:bodyPr/>
                    <a:lstStyle/>
                    <a:p>
                      <a:pPr algn="ctr" rtl="1">
                        <a:lnSpc>
                          <a:spcPct val="150000"/>
                        </a:lnSpc>
                        <a:spcAft>
                          <a:spcPts val="0"/>
                        </a:spcAft>
                      </a:pPr>
                      <a:r>
                        <a:rPr lang="ar-DZ" sz="1600" dirty="0">
                          <a:effectLst/>
                        </a:rPr>
                        <a:t>04</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27: فيديو إنشاء بريد إلكتروني </a:t>
                      </a:r>
                      <a:r>
                        <a:rPr lang="fr-FR" sz="1800" b="1" kern="1200" dirty="0" err="1">
                          <a:effectLst/>
                        </a:rPr>
                        <a:t>gmail</a:t>
                      </a:r>
                      <a:r>
                        <a:rPr lang="fr-FR" sz="1800" b="1" kern="1200" dirty="0">
                          <a:effectLst/>
                        </a:rPr>
                        <a:t> </a:t>
                      </a:r>
                      <a:r>
                        <a:rPr lang="ar-DZ" sz="1800" b="1" kern="1200" dirty="0">
                          <a:effectLst/>
                        </a:rPr>
                        <a:t>   -</a:t>
                      </a:r>
                      <a:r>
                        <a:rPr lang="ar-DZ" sz="2000" b="1" u="none" kern="1200" dirty="0">
                          <a:effectLst/>
                        </a:rPr>
                        <a:t> </a:t>
                      </a:r>
                      <a:r>
                        <a:rPr lang="fr-FR" sz="2000" b="1" u="none" dirty="0">
                          <a:hlinkClick r:id="rId2"/>
                        </a:rPr>
                        <a:t>Google Drive</a:t>
                      </a:r>
                      <a:endParaRPr lang="ar-DZ" sz="1800" b="1" u="none"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30 د</a:t>
                      </a:r>
                    </a:p>
                  </a:txBody>
                  <a:tcPr marL="68580" marR="68580" marT="0" marB="0" anchor="ctr"/>
                </a:tc>
                <a:extLst>
                  <a:ext uri="{0D108BD9-81ED-4DB2-BD59-A6C34878D82A}">
                    <a16:rowId xmlns:a16="http://schemas.microsoft.com/office/drawing/2014/main" xmlns="" val="10005"/>
                  </a:ext>
                </a:extLst>
              </a:tr>
              <a:tr h="362600">
                <a:tc>
                  <a:txBody>
                    <a:bodyPr/>
                    <a:lstStyle/>
                    <a:p>
                      <a:pPr algn="ctr" rtl="1">
                        <a:lnSpc>
                          <a:spcPct val="150000"/>
                        </a:lnSpc>
                        <a:spcAft>
                          <a:spcPts val="0"/>
                        </a:spcAft>
                      </a:pPr>
                      <a:r>
                        <a:rPr lang="ar-DZ" sz="1600" dirty="0">
                          <a:effectLst/>
                        </a:rPr>
                        <a:t>05</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28: الحماية و حقوق الملكية الفكرية الرقمية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 20 د</a:t>
                      </a:r>
                    </a:p>
                  </a:txBody>
                  <a:tcPr marL="68580" marR="68580" marT="0" marB="0" anchor="ctr"/>
                </a:tc>
                <a:extLst>
                  <a:ext uri="{0D108BD9-81ED-4DB2-BD59-A6C34878D82A}">
                    <a16:rowId xmlns:a16="http://schemas.microsoft.com/office/drawing/2014/main" xmlns="" val="10004"/>
                  </a:ext>
                </a:extLst>
              </a:tr>
            </a:tbl>
          </a:graphicData>
        </a:graphic>
      </p:graphicFrame>
      <p:pic>
        <p:nvPicPr>
          <p:cNvPr id="8" name="Picture 3" descr="E:\الممارسة المهنية\الاعلام الالي\الجمهوري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9600" y="0"/>
            <a:ext cx="1474885" cy="1170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2394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1394579" y="516532"/>
            <a:ext cx="95504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3500" dirty="0"/>
              <a:t>التوقعات</a:t>
            </a:r>
            <a:r>
              <a:rPr lang="ar-AE" sz="2400" dirty="0">
                <a:solidFill>
                  <a:srgbClr val="9E0000"/>
                </a:solidFill>
              </a:rPr>
              <a:t>                                                     </a:t>
            </a:r>
            <a:endParaRPr lang="en-US" sz="2400" dirty="0">
              <a:solidFill>
                <a:srgbClr val="9E0000"/>
              </a:solidFill>
            </a:endParaRPr>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73</a:t>
            </a:fld>
            <a:endParaRPr lang="fr-FR"/>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40752576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62285" y="0"/>
            <a:ext cx="4934857" cy="796018"/>
          </a:xfrm>
          <a:solidFill>
            <a:schemeClr val="bg1">
              <a:lumMod val="95000"/>
            </a:schemeClr>
          </a:solidFill>
        </p:spPr>
        <p:txBody>
          <a:bodyPr>
            <a:normAutofit/>
          </a:bodyPr>
          <a:lstStyle/>
          <a:p>
            <a:pPr algn="ctr" rtl="1"/>
            <a:r>
              <a:rPr lang="ar-DZ" b="1" dirty="0"/>
              <a:t>نشاط 24  :  التحفيز</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74</a:t>
            </a:fld>
            <a:endParaRPr lang="fr-FR"/>
          </a:p>
        </p:txBody>
      </p:sp>
      <p:sp>
        <p:nvSpPr>
          <p:cNvPr id="3" name="ZoneTexte 2">
            <a:hlinkClick r:id="rId3" action="ppaction://hlinkfile"/>
          </p:cNvPr>
          <p:cNvSpPr txBox="1"/>
          <p:nvPr/>
        </p:nvSpPr>
        <p:spPr>
          <a:xfrm>
            <a:off x="9797142" y="1550251"/>
            <a:ext cx="2244968" cy="646331"/>
          </a:xfrm>
          <a:prstGeom prst="rect">
            <a:avLst/>
          </a:prstGeom>
          <a:solidFill>
            <a:schemeClr val="bg1"/>
          </a:solidFill>
        </p:spPr>
        <p:txBody>
          <a:bodyPr wrap="square" rtlCol="0">
            <a:spAutoFit/>
          </a:bodyPr>
          <a:lstStyle/>
          <a:p>
            <a:pPr marL="342900" indent="-342900" algn="r" rtl="1">
              <a:buFontTx/>
              <a:buChar char="-"/>
            </a:pPr>
            <a:r>
              <a:rPr lang="ar-SA" sz="3600" b="1" dirty="0">
                <a:latin typeface="Times New Roman" pitchFamily="18" charset="0"/>
                <a:cs typeface="Times New Roman" pitchFamily="18" charset="0"/>
              </a:rPr>
              <a:t>عمل فردي</a:t>
            </a:r>
            <a:endParaRPr lang="fr-FR" sz="3600" b="1" dirty="0">
              <a:latin typeface="Times New Roman" pitchFamily="18" charset="0"/>
              <a:cs typeface="Times New Roman" pitchFamily="18" charset="0"/>
            </a:endParaRPr>
          </a:p>
        </p:txBody>
      </p:sp>
      <p:sp>
        <p:nvSpPr>
          <p:cNvPr id="14" name="ZoneTexte 2">
            <a:hlinkClick r:id="rId3" action="ppaction://hlinkfile"/>
            <a:extLst>
              <a:ext uri="{FF2B5EF4-FFF2-40B4-BE49-F238E27FC236}">
                <a16:creationId xmlns:a16="http://schemas.microsoft.com/office/drawing/2014/main" xmlns="" id="{C89DF9FC-3553-47DA-84D7-69811424CAC4}"/>
              </a:ext>
            </a:extLst>
          </p:cNvPr>
          <p:cNvSpPr txBox="1"/>
          <p:nvPr/>
        </p:nvSpPr>
        <p:spPr>
          <a:xfrm>
            <a:off x="8816520" y="3117696"/>
            <a:ext cx="2968567" cy="646331"/>
          </a:xfrm>
          <a:prstGeom prst="rect">
            <a:avLst/>
          </a:prstGeom>
          <a:solidFill>
            <a:schemeClr val="bg1"/>
          </a:solidFill>
          <a:ln>
            <a:solidFill>
              <a:schemeClr val="accent1"/>
            </a:solidFill>
          </a:ln>
        </p:spPr>
        <p:txBody>
          <a:bodyPr wrap="square" rtlCol="0">
            <a:spAutoFit/>
          </a:bodyPr>
          <a:lstStyle/>
          <a:p>
            <a:pPr marL="342900" indent="-342900" algn="r" rtl="1">
              <a:buFontTx/>
              <a:buChar char="-"/>
            </a:pPr>
            <a:r>
              <a:rPr lang="ar-SA" sz="3600" b="1" dirty="0">
                <a:latin typeface="Times New Roman" pitchFamily="18" charset="0"/>
                <a:cs typeface="Times New Roman" pitchFamily="18" charset="0"/>
              </a:rPr>
              <a:t>أين يوجد الثور؟</a:t>
            </a:r>
            <a:endParaRPr lang="fr-FR" sz="3600" b="1" dirty="0">
              <a:latin typeface="Times New Roman" pitchFamily="18" charset="0"/>
              <a:cs typeface="Times New Roman" pitchFamily="18" charset="0"/>
            </a:endParaRPr>
          </a:p>
        </p:txBody>
      </p:sp>
      <p:pic>
        <p:nvPicPr>
          <p:cNvPr id="7" name="صورة 6">
            <a:extLst>
              <a:ext uri="{FF2B5EF4-FFF2-40B4-BE49-F238E27FC236}">
                <a16:creationId xmlns:a16="http://schemas.microsoft.com/office/drawing/2014/main" xmlns="" id="{BE3048E9-2F48-481A-ACE5-60A7E8B3A170}"/>
              </a:ext>
            </a:extLst>
          </p:cNvPr>
          <p:cNvPicPr>
            <a:picLocks noChangeAspect="1"/>
          </p:cNvPicPr>
          <p:nvPr/>
        </p:nvPicPr>
        <p:blipFill rotWithShape="1">
          <a:blip r:embed="rId4"/>
          <a:srcRect l="12836" t="12874" r="13605" b="11365"/>
          <a:stretch/>
        </p:blipFill>
        <p:spPr>
          <a:xfrm>
            <a:off x="0" y="855514"/>
            <a:ext cx="8382000" cy="5925457"/>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03864" y="4178090"/>
            <a:ext cx="1793878" cy="2155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space réservé du pied de page 3"/>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7917414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3878034"/>
            <a:ext cx="1871864" cy="1089914"/>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r>
              <a:rPr lang="ar-SA" sz="1600" b="1" dirty="0">
                <a:solidFill>
                  <a:schemeClr val="tx1"/>
                </a:solidFill>
                <a:cs typeface="AdvertisingBold" pitchFamily="2" charset="-78"/>
              </a:rPr>
              <a:t>؟</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75563" y="947122"/>
            <a:ext cx="3036477" cy="1640409"/>
          </a:xfrm>
          <a:prstGeom prst="ellipse">
            <a:avLst/>
          </a:prstGeom>
          <a:solidFill>
            <a:schemeClr val="accent4">
              <a:lumMod val="60000"/>
              <a:lumOff val="40000"/>
            </a:schemeClr>
          </a:solidFill>
          <a:ln>
            <a:noFill/>
          </a:ln>
          <a:effectLst/>
          <a:extLst/>
        </p:spPr>
        <p:txBody>
          <a:bodyPr vert="horz" wrap="none" anchor="ctr"/>
          <a:lstStyle/>
          <a:p>
            <a:pPr algn="ctr" rtl="1">
              <a:lnSpc>
                <a:spcPct val="107000"/>
              </a:lnSpc>
            </a:pPr>
            <a:r>
              <a:rPr lang="ar-AE" sz="2000" b="1" dirty="0">
                <a:latin typeface="Calibri" panose="020F0502020204030204" pitchFamily="34" charset="0"/>
                <a:cs typeface="Arial" panose="020B0604020202020204" pitchFamily="34" charset="0"/>
              </a:rPr>
              <a:t>ماذا أعرف </a:t>
            </a:r>
            <a:endParaRPr lang="ar-DZ" sz="2000" b="1" dirty="0">
              <a:latin typeface="Calibri" panose="020F0502020204030204" pitchFamily="34" charset="0"/>
              <a:cs typeface="Arial" panose="020B0604020202020204" pitchFamily="34" charset="0"/>
            </a:endParaRPr>
          </a:p>
          <a:p>
            <a:pPr algn="ctr" rtl="1">
              <a:lnSpc>
                <a:spcPct val="107000"/>
              </a:lnSpc>
            </a:pPr>
            <a:r>
              <a:rPr lang="ar-DZ" sz="2000" b="1" dirty="0">
                <a:latin typeface="Calibri" panose="020F0502020204030204" pitchFamily="34" charset="0"/>
                <a:cs typeface="Arial" panose="020B0604020202020204" pitchFamily="34" charset="0"/>
              </a:rPr>
              <a:t>عن استعمال البريد الالكتروني</a:t>
            </a:r>
          </a:p>
          <a:p>
            <a:pPr algn="ctr" rtl="1">
              <a:lnSpc>
                <a:spcPct val="107000"/>
              </a:lnSpc>
            </a:pPr>
            <a:r>
              <a:rPr lang="ar-DZ" sz="2000" b="1" dirty="0">
                <a:latin typeface="Calibri" panose="020F0502020204030204" pitchFamily="34" charset="0"/>
                <a:cs typeface="Arial" panose="020B0604020202020204" pitchFamily="34" charset="0"/>
              </a:rPr>
              <a:t> كوسيلة للتراسل </a:t>
            </a:r>
          </a:p>
          <a:p>
            <a:pPr algn="ctr" rtl="1">
              <a:lnSpc>
                <a:spcPct val="107000"/>
              </a:lnSpc>
            </a:pPr>
            <a:r>
              <a:rPr lang="ar-DZ" sz="2000" b="1" dirty="0">
                <a:latin typeface="Calibri" panose="020F0502020204030204" pitchFamily="34" charset="0"/>
                <a:cs typeface="Arial" panose="020B0604020202020204" pitchFamily="34" charset="0"/>
              </a:rPr>
              <a:t>و تبادل المعلومات</a:t>
            </a:r>
            <a:r>
              <a:rPr lang="ar-SA" sz="2000" b="1" dirty="0">
                <a:latin typeface="Calibri" panose="020F0502020204030204" pitchFamily="34" charset="0"/>
                <a:cs typeface="Arial" panose="020B0604020202020204" pitchFamily="34" charset="0"/>
              </a:rPr>
              <a:t>؟</a:t>
            </a:r>
            <a:endParaRPr lang="fr-FR" sz="2000" b="1" dirty="0">
              <a:latin typeface="Calibri" panose="020F0502020204030204" pitchFamily="34" charset="0"/>
              <a:cs typeface="Arial" panose="020B0604020202020204" pitchFamily="34" charset="0"/>
            </a:endParaRPr>
          </a:p>
          <a:p>
            <a:pPr algn="ctr" rtl="1">
              <a:lnSpc>
                <a:spcPct val="107000"/>
              </a:lnSpc>
            </a:pPr>
            <a:endParaRPr lang="fr-FR" sz="2000" b="1" dirty="0">
              <a:latin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75</a:t>
            </a:fld>
            <a:endParaRPr lang="fr-FR"/>
          </a:p>
        </p:txBody>
      </p:sp>
      <p:sp>
        <p:nvSpPr>
          <p:cNvPr id="26" name="Titre 1"/>
          <p:cNvSpPr txBox="1">
            <a:spLocks/>
          </p:cNvSpPr>
          <p:nvPr/>
        </p:nvSpPr>
        <p:spPr>
          <a:xfrm>
            <a:off x="10046715" y="122077"/>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25:</a:t>
            </a:r>
            <a:endParaRPr lang="fr-FR" b="1" dirty="0"/>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39616824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70"/>
                                        </p:tgtEl>
                                        <p:attrNameLst>
                                          <p:attrName>style.visibility</p:attrName>
                                        </p:attrNameLst>
                                      </p:cBhvr>
                                      <p:to>
                                        <p:strVal val="visible"/>
                                      </p:to>
                                    </p:set>
                                    <p:anim calcmode="lin" valueType="num">
                                      <p:cBhvr additive="base">
                                        <p:cTn id="7" dur="1250" fill="hold"/>
                                        <p:tgtEl>
                                          <p:spTgt spid="64570"/>
                                        </p:tgtEl>
                                        <p:attrNameLst>
                                          <p:attrName>ppt_x</p:attrName>
                                        </p:attrNameLst>
                                      </p:cBhvr>
                                      <p:tavLst>
                                        <p:tav tm="0">
                                          <p:val>
                                            <p:strVal val="#ppt_x"/>
                                          </p:val>
                                        </p:tav>
                                        <p:tav tm="100000">
                                          <p:val>
                                            <p:strVal val="#ppt_x"/>
                                          </p:val>
                                        </p:tav>
                                      </p:tavLst>
                                    </p:anim>
                                    <p:anim calcmode="lin" valueType="num">
                                      <p:cBhvr additive="base">
                                        <p:cTn id="8" dur="1250" fill="hold"/>
                                        <p:tgtEl>
                                          <p:spTgt spid="64570"/>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53" presetClass="entr" presetSubtype="16" fill="hold" grpId="0" nodeType="afterEffect">
                                  <p:stCondLst>
                                    <p:cond delay="0"/>
                                  </p:stCondLst>
                                  <p:childTnLst>
                                    <p:set>
                                      <p:cBhvr>
                                        <p:cTn id="11" dur="1" fill="hold">
                                          <p:stCondLst>
                                            <p:cond delay="0"/>
                                          </p:stCondLst>
                                        </p:cTn>
                                        <p:tgtEl>
                                          <p:spTgt spid="64564"/>
                                        </p:tgtEl>
                                        <p:attrNameLst>
                                          <p:attrName>style.visibility</p:attrName>
                                        </p:attrNameLst>
                                      </p:cBhvr>
                                      <p:to>
                                        <p:strVal val="visible"/>
                                      </p:to>
                                    </p:set>
                                    <p:anim calcmode="lin" valueType="num">
                                      <p:cBhvr>
                                        <p:cTn id="12" dur="1250" fill="hold"/>
                                        <p:tgtEl>
                                          <p:spTgt spid="64564"/>
                                        </p:tgtEl>
                                        <p:attrNameLst>
                                          <p:attrName>ppt_w</p:attrName>
                                        </p:attrNameLst>
                                      </p:cBhvr>
                                      <p:tavLst>
                                        <p:tav tm="0">
                                          <p:val>
                                            <p:fltVal val="0"/>
                                          </p:val>
                                        </p:tav>
                                        <p:tav tm="100000">
                                          <p:val>
                                            <p:strVal val="#ppt_w"/>
                                          </p:val>
                                        </p:tav>
                                      </p:tavLst>
                                    </p:anim>
                                    <p:anim calcmode="lin" valueType="num">
                                      <p:cBhvr>
                                        <p:cTn id="13" dur="1250" fill="hold"/>
                                        <p:tgtEl>
                                          <p:spTgt spid="64564"/>
                                        </p:tgtEl>
                                        <p:attrNameLst>
                                          <p:attrName>ppt_h</p:attrName>
                                        </p:attrNameLst>
                                      </p:cBhvr>
                                      <p:tavLst>
                                        <p:tav tm="0">
                                          <p:val>
                                            <p:fltVal val="0"/>
                                          </p:val>
                                        </p:tav>
                                        <p:tav tm="100000">
                                          <p:val>
                                            <p:strVal val="#ppt_h"/>
                                          </p:val>
                                        </p:tav>
                                      </p:tavLst>
                                    </p:anim>
                                    <p:animEffect transition="in" filter="fade">
                                      <p:cBhvr>
                                        <p:cTn id="14" dur="1250"/>
                                        <p:tgtEl>
                                          <p:spTgt spid="64564"/>
                                        </p:tgtEl>
                                      </p:cBhvr>
                                    </p:animEffect>
                                  </p:childTnLst>
                                </p:cTn>
                              </p:par>
                            </p:childTnLst>
                          </p:cTn>
                        </p:par>
                        <p:par>
                          <p:cTn id="15" fill="hold">
                            <p:stCondLst>
                              <p:cond delay="2500"/>
                            </p:stCondLst>
                            <p:childTnLst>
                              <p:par>
                                <p:cTn id="16" presetID="8" presetClass="emph" presetSubtype="0" fill="hold" grpId="0" nodeType="afterEffect">
                                  <p:stCondLst>
                                    <p:cond delay="0"/>
                                  </p:stCondLst>
                                  <p:childTnLst>
                                    <p:animRot by="21600000">
                                      <p:cBhvr>
                                        <p:cTn id="17" dur="2000" fill="hold"/>
                                        <p:tgtEl>
                                          <p:spTgt spid="645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1" grpId="0" animBg="1"/>
      <p:bldP spid="64564" grpId="0" animBg="1"/>
      <p:bldP spid="6457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76</a:t>
            </a:fld>
            <a:endParaRPr lang="fr-FR" dirty="0"/>
          </a:p>
        </p:txBody>
      </p:sp>
      <p:graphicFrame>
        <p:nvGraphicFramePr>
          <p:cNvPr id="7" name="Content Placeholder 3"/>
          <p:cNvGraphicFramePr>
            <a:graphicFrameLocks/>
          </p:cNvGraphicFramePr>
          <p:nvPr>
            <p:extLst>
              <p:ext uri="{D42A27DB-BD31-4B8C-83A1-F6EECF244321}">
                <p14:modId xmlns:p14="http://schemas.microsoft.com/office/powerpoint/2010/main" val="2327768065"/>
              </p:ext>
            </p:extLst>
          </p:nvPr>
        </p:nvGraphicFramePr>
        <p:xfrm>
          <a:off x="638629" y="1375197"/>
          <a:ext cx="10842171" cy="5012242"/>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3122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algn="r" rtl="1">
                        <a:lnSpc>
                          <a:spcPct val="107000"/>
                        </a:lnSpc>
                      </a:pPr>
                      <a:r>
                        <a:rPr lang="ar-AE" sz="2000" dirty="0">
                          <a:solidFill>
                            <a:schemeClr val="tx1"/>
                          </a:solidFill>
                        </a:rPr>
                        <a:t>ماذا </a:t>
                      </a:r>
                      <a:r>
                        <a:rPr lang="ar-SA" sz="2000" dirty="0">
                          <a:solidFill>
                            <a:schemeClr val="tx1"/>
                          </a:solidFill>
                        </a:rPr>
                        <a:t>اعرف عن </a:t>
                      </a:r>
                      <a:r>
                        <a:rPr lang="ar-DZ" sz="2000" b="1" dirty="0">
                          <a:solidFill>
                            <a:schemeClr val="tx1"/>
                          </a:solidFill>
                          <a:latin typeface="Calibri" panose="020F0502020204030204" pitchFamily="34" charset="0"/>
                          <a:cs typeface="Arial" panose="020B0604020202020204" pitchFamily="34" charset="0"/>
                        </a:rPr>
                        <a:t>استعمال البريد الالكتروني كوسيلة للتراسل </a:t>
                      </a:r>
                    </a:p>
                    <a:p>
                      <a:pPr algn="ctr" rtl="1">
                        <a:lnSpc>
                          <a:spcPct val="107000"/>
                        </a:lnSpc>
                      </a:pPr>
                      <a:r>
                        <a:rPr lang="ar-DZ" sz="2000" b="1" dirty="0">
                          <a:solidFill>
                            <a:schemeClr val="tx1"/>
                          </a:solidFill>
                          <a:latin typeface="Calibri" panose="020F0502020204030204" pitchFamily="34" charset="0"/>
                          <a:cs typeface="Arial" panose="020B0604020202020204" pitchFamily="34" charset="0"/>
                        </a:rPr>
                        <a:t>و تبادل المعلومات</a:t>
                      </a:r>
                      <a:r>
                        <a:rPr lang="ar-AE" sz="2000" dirty="0">
                          <a:solidFill>
                            <a:schemeClr val="tx1"/>
                          </a:solidFill>
                        </a:rPr>
                        <a:t>؟</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0"/>
                  </a:ext>
                </a:extLst>
              </a:tr>
              <a:tr h="5546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fr-FR"/>
                    </a:p>
                  </a:txBody>
                  <a:tcPr/>
                </a:tc>
                <a:extLst>
                  <a:ext uri="{0D108BD9-81ED-4DB2-BD59-A6C34878D82A}">
                    <a16:rowId xmlns:a16="http://schemas.microsoft.com/office/drawing/2014/main" xmlns="" val="10001"/>
                  </a:ext>
                </a:extLst>
              </a:tr>
              <a:tr h="3082921">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5" name="ZoneTexte 4"/>
          <p:cNvSpPr txBox="1"/>
          <p:nvPr/>
        </p:nvSpPr>
        <p:spPr>
          <a:xfrm>
            <a:off x="3018971" y="217714"/>
            <a:ext cx="4412343" cy="707886"/>
          </a:xfrm>
          <a:prstGeom prst="rect">
            <a:avLst/>
          </a:prstGeom>
          <a:solidFill>
            <a:schemeClr val="accent4"/>
          </a:solidFill>
        </p:spPr>
        <p:txBody>
          <a:bodyPr wrap="square" rtlCol="0">
            <a:spAutoFit/>
          </a:bodyPr>
          <a:lstStyle/>
          <a:p>
            <a:pPr algn="ctr" rtl="1"/>
            <a:r>
              <a:rPr lang="ar-DZ" sz="4000" b="1" dirty="0"/>
              <a:t>استراتيجية </a:t>
            </a:r>
            <a:r>
              <a:rPr lang="fr-FR" sz="4000" b="1" dirty="0"/>
              <a:t>KWL </a:t>
            </a:r>
          </a:p>
        </p:txBody>
      </p:sp>
      <p:sp>
        <p:nvSpPr>
          <p:cNvPr id="8" name="Titre 1">
            <a:extLst>
              <a:ext uri="{FF2B5EF4-FFF2-40B4-BE49-F238E27FC236}">
                <a16:creationId xmlns:a16="http://schemas.microsoft.com/office/drawing/2014/main" xmlns="" id="{03FB9083-A582-487D-A36A-975739F7B900}"/>
              </a:ext>
            </a:extLst>
          </p:cNvPr>
          <p:cNvSpPr txBox="1">
            <a:spLocks/>
          </p:cNvSpPr>
          <p:nvPr/>
        </p:nvSpPr>
        <p:spPr>
          <a:xfrm>
            <a:off x="10046715" y="122077"/>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25:</a:t>
            </a:r>
            <a:endParaRPr lang="fr-FR" b="1" dirty="0"/>
          </a:p>
        </p:txBody>
      </p:sp>
    </p:spTree>
    <p:extLst>
      <p:ext uri="{BB962C8B-B14F-4D97-AF65-F5344CB8AC3E}">
        <p14:creationId xmlns:p14="http://schemas.microsoft.com/office/powerpoint/2010/main" val="4215980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59592" y="0"/>
            <a:ext cx="4558015" cy="827314"/>
          </a:xfrm>
          <a:solidFill>
            <a:schemeClr val="bg1">
              <a:lumMod val="85000"/>
            </a:schemeClr>
          </a:solidFill>
        </p:spPr>
        <p:txBody>
          <a:bodyPr>
            <a:normAutofit/>
          </a:bodyPr>
          <a:lstStyle/>
          <a:p>
            <a:pPr algn="ctr" rtl="1"/>
            <a:r>
              <a:rPr lang="ar-DZ" b="1" dirty="0"/>
              <a:t>البريد الالكتروني</a:t>
            </a:r>
            <a:endParaRPr lang="fr-FR"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77</a:t>
            </a:fld>
            <a:endParaRPr lang="fr-FR"/>
          </a:p>
        </p:txBody>
      </p:sp>
      <p:sp>
        <p:nvSpPr>
          <p:cNvPr id="11" name="Rectangle 10"/>
          <p:cNvSpPr/>
          <p:nvPr/>
        </p:nvSpPr>
        <p:spPr>
          <a:xfrm>
            <a:off x="10138142" y="1647764"/>
            <a:ext cx="1861407" cy="400110"/>
          </a:xfrm>
          <a:prstGeom prst="rect">
            <a:avLst/>
          </a:prstGeom>
          <a:solidFill>
            <a:schemeClr val="bg1"/>
          </a:solidFill>
        </p:spPr>
        <p:txBody>
          <a:bodyPr wrap="none">
            <a:spAutoFit/>
          </a:bodyPr>
          <a:lstStyle/>
          <a:p>
            <a:r>
              <a:rPr lang="ar-DZ" sz="2000" b="1" dirty="0">
                <a:solidFill>
                  <a:schemeClr val="bg1"/>
                </a:solidFill>
                <a:hlinkClick r:id="rId2" action="ppaction://hlinkfile"/>
              </a:rPr>
              <a:t>ورقة العمل الموزعة</a:t>
            </a:r>
            <a:endParaRPr lang="fr-FR" sz="2000" b="1" dirty="0">
              <a:solidFill>
                <a:schemeClr val="bg1"/>
              </a:solid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1486"/>
            <a:ext cx="9579429" cy="575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a:extLst>
              <a:ext uri="{FF2B5EF4-FFF2-40B4-BE49-F238E27FC236}">
                <a16:creationId xmlns:a16="http://schemas.microsoft.com/office/drawing/2014/main" xmlns="" id="{D2B91F52-EFD0-4FCA-BD05-1AB6CE544728}"/>
              </a:ext>
            </a:extLst>
          </p:cNvPr>
          <p:cNvSpPr txBox="1">
            <a:spLocks/>
          </p:cNvSpPr>
          <p:nvPr/>
        </p:nvSpPr>
        <p:spPr>
          <a:xfrm>
            <a:off x="10046715" y="122077"/>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25:</a:t>
            </a:r>
            <a:endParaRPr lang="fr-FR" b="1" dirty="0"/>
          </a:p>
        </p:txBody>
      </p:sp>
    </p:spTree>
    <p:extLst>
      <p:ext uri="{BB962C8B-B14F-4D97-AF65-F5344CB8AC3E}">
        <p14:creationId xmlns:p14="http://schemas.microsoft.com/office/powerpoint/2010/main" val="42338199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0457" y="-16750"/>
            <a:ext cx="3972420" cy="607332"/>
          </a:xfrm>
          <a:solidFill>
            <a:schemeClr val="bg1">
              <a:lumMod val="95000"/>
            </a:schemeClr>
          </a:solidFill>
        </p:spPr>
        <p:txBody>
          <a:bodyPr>
            <a:normAutofit fontScale="90000"/>
          </a:bodyPr>
          <a:lstStyle/>
          <a:p>
            <a:pPr algn="ctr" rtl="1"/>
            <a:r>
              <a:rPr lang="ar-DZ" b="1" dirty="0"/>
              <a:t>البريد الالكتروني</a:t>
            </a:r>
            <a:endParaRPr lang="fr-FR"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78</a:t>
            </a:fld>
            <a:endParaRPr lang="fr-F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231" y="801936"/>
            <a:ext cx="9167483" cy="5952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re 1">
            <a:extLst>
              <a:ext uri="{FF2B5EF4-FFF2-40B4-BE49-F238E27FC236}">
                <a16:creationId xmlns:a16="http://schemas.microsoft.com/office/drawing/2014/main" xmlns="" id="{B4BD28BF-8C3C-4F77-B364-57A87605B727}"/>
              </a:ext>
            </a:extLst>
          </p:cNvPr>
          <p:cNvSpPr txBox="1">
            <a:spLocks/>
          </p:cNvSpPr>
          <p:nvPr/>
        </p:nvSpPr>
        <p:spPr>
          <a:xfrm>
            <a:off x="10046715" y="69322"/>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a:t>
            </a:r>
            <a:r>
              <a:rPr lang="ar-SA" b="1" dirty="0"/>
              <a:t>6</a:t>
            </a:r>
            <a:r>
              <a:rPr lang="ar-DZ" b="1" dirty="0"/>
              <a:t>:</a:t>
            </a:r>
            <a:endParaRPr lang="fr-FR" b="1" dirty="0"/>
          </a:p>
        </p:txBody>
      </p:sp>
    </p:spTree>
    <p:extLst>
      <p:ext uri="{BB962C8B-B14F-4D97-AF65-F5344CB8AC3E}">
        <p14:creationId xmlns:p14="http://schemas.microsoft.com/office/powerpoint/2010/main" val="187676386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0"/>
            <a:ext cx="5355743" cy="682171"/>
          </a:xfrm>
          <a:solidFill>
            <a:schemeClr val="bg1">
              <a:lumMod val="95000"/>
            </a:schemeClr>
          </a:solidFill>
        </p:spPr>
        <p:txBody>
          <a:bodyPr>
            <a:normAutofit fontScale="90000"/>
          </a:bodyPr>
          <a:lstStyle/>
          <a:p>
            <a:pPr algn="ctr" rtl="1"/>
            <a:r>
              <a:rPr lang="ar-DZ" b="1" dirty="0"/>
              <a:t>هيكلة</a:t>
            </a:r>
            <a:r>
              <a:rPr lang="ar-DZ" dirty="0"/>
              <a:t> </a:t>
            </a:r>
            <a:r>
              <a:rPr lang="ar-DZ" b="1" dirty="0"/>
              <a:t>حول البريد الالكتروني</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79</a:t>
            </a:fld>
            <a:endParaRPr lang="fr-FR"/>
          </a:p>
        </p:txBody>
      </p:sp>
      <p:pic>
        <p:nvPicPr>
          <p:cNvPr id="2355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6722" r="9312"/>
          <a:stretch/>
        </p:blipFill>
        <p:spPr bwMode="auto">
          <a:xfrm>
            <a:off x="6360328" y="1398226"/>
            <a:ext cx="5602514" cy="3236687"/>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11482" y="936561"/>
            <a:ext cx="2882520" cy="461665"/>
          </a:xfrm>
          <a:prstGeom prst="rect">
            <a:avLst/>
          </a:prstGeom>
          <a:solidFill>
            <a:schemeClr val="accent4">
              <a:lumMod val="20000"/>
              <a:lumOff val="80000"/>
            </a:schemeClr>
          </a:solidFill>
        </p:spPr>
        <p:txBody>
          <a:bodyPr wrap="none">
            <a:spAutoFit/>
          </a:bodyPr>
          <a:lstStyle/>
          <a:p>
            <a:r>
              <a:rPr lang="ar-DZ" sz="2400" b="1" dirty="0"/>
              <a:t>خصائص البريد الإلكتروني </a:t>
            </a:r>
            <a:endParaRPr lang="fr-FR" sz="2400" dirty="0"/>
          </a:p>
        </p:txBody>
      </p:sp>
      <p:pic>
        <p:nvPicPr>
          <p:cNvPr id="235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5003"/>
            <a:ext cx="6037943" cy="451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re 1">
            <a:extLst>
              <a:ext uri="{FF2B5EF4-FFF2-40B4-BE49-F238E27FC236}">
                <a16:creationId xmlns:a16="http://schemas.microsoft.com/office/drawing/2014/main" xmlns="" id="{3BD80342-20EB-433C-9D98-2FA374B8EF67}"/>
              </a:ext>
            </a:extLst>
          </p:cNvPr>
          <p:cNvSpPr txBox="1">
            <a:spLocks/>
          </p:cNvSpPr>
          <p:nvPr/>
        </p:nvSpPr>
        <p:spPr>
          <a:xfrm>
            <a:off x="10046715" y="69322"/>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a:t>
            </a:r>
            <a:r>
              <a:rPr lang="ar-SA" b="1" dirty="0"/>
              <a:t>6</a:t>
            </a:r>
            <a:r>
              <a:rPr lang="ar-DZ" b="1" dirty="0"/>
              <a:t>:</a:t>
            </a:r>
            <a:endParaRPr lang="fr-FR" b="1" dirty="0"/>
          </a:p>
        </p:txBody>
      </p:sp>
      <p:sp>
        <p:nvSpPr>
          <p:cNvPr id="4" name="Espace réservé du pied de page 3"/>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150997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circle(in)">
                                      <p:cBhvr>
                                        <p:cTn id="12" dur="2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8</a:t>
            </a:fld>
            <a:endParaRPr lang="fr-F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43084"/>
          <a:stretch/>
        </p:blipFill>
        <p:spPr bwMode="auto">
          <a:xfrm>
            <a:off x="2960857" y="0"/>
            <a:ext cx="519611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9417"/>
          <a:stretch/>
        </p:blipFill>
        <p:spPr bwMode="auto">
          <a:xfrm>
            <a:off x="11336" y="3869176"/>
            <a:ext cx="4476750" cy="8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3540" y="6066971"/>
            <a:ext cx="4019550" cy="791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7944" y="2467429"/>
            <a:ext cx="4210050" cy="827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385429">
            <a:off x="-340216" y="1396546"/>
            <a:ext cx="48768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572437">
            <a:off x="1532127" y="1841541"/>
            <a:ext cx="2209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re 1">
            <a:extLst>
              <a:ext uri="{FF2B5EF4-FFF2-40B4-BE49-F238E27FC236}">
                <a16:creationId xmlns="" xmlns:a16="http://schemas.microsoft.com/office/drawing/2014/main" id="{C32863A2-5DBB-44B7-916A-22A92590BA13}"/>
              </a:ext>
            </a:extLst>
          </p:cNvPr>
          <p:cNvSpPr>
            <a:spLocks noGrp="1"/>
          </p:cNvSpPr>
          <p:nvPr>
            <p:ph type="title"/>
          </p:nvPr>
        </p:nvSpPr>
        <p:spPr>
          <a:xfrm>
            <a:off x="8969829" y="174171"/>
            <a:ext cx="3222170" cy="682172"/>
          </a:xfrm>
          <a:solidFill>
            <a:schemeClr val="bg1">
              <a:lumMod val="85000"/>
            </a:schemeClr>
          </a:solidFill>
        </p:spPr>
        <p:txBody>
          <a:bodyPr>
            <a:normAutofit/>
          </a:bodyPr>
          <a:lstStyle/>
          <a:p>
            <a:pPr algn="ctr" rtl="1"/>
            <a:r>
              <a:rPr lang="ar-SA" sz="3500" b="1" dirty="0"/>
              <a:t>ال</a:t>
            </a:r>
            <a:r>
              <a:rPr lang="ar-DZ" sz="3500" b="1" dirty="0"/>
              <a:t>نشاط </a:t>
            </a:r>
            <a:r>
              <a:rPr lang="ar-SA" sz="3500" b="1" dirty="0"/>
              <a:t>0</a:t>
            </a:r>
            <a:r>
              <a:rPr lang="ar-DZ" sz="3500" b="1" dirty="0"/>
              <a:t>1: التحفيز</a:t>
            </a:r>
            <a:endParaRPr lang="fr-FR" sz="3500" b="1" dirty="0"/>
          </a:p>
        </p:txBody>
      </p:sp>
    </p:spTree>
    <p:extLst>
      <p:ext uri="{BB962C8B-B14F-4D97-AF65-F5344CB8AC3E}">
        <p14:creationId xmlns:p14="http://schemas.microsoft.com/office/powerpoint/2010/main" val="424883636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786DE1AD-AE59-4827-9DC2-C56B7902DFA7}" type="slidenum">
              <a:rPr lang="fr-FR" smtClean="0"/>
              <a:pPr/>
              <a:t>80</a:t>
            </a:fld>
            <a:endParaRPr lang="fr-FR"/>
          </a:p>
        </p:txBody>
      </p:sp>
      <p:pic>
        <p:nvPicPr>
          <p:cNvPr id="717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47" y="1032328"/>
            <a:ext cx="2736850" cy="210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3759200" y="1032328"/>
            <a:ext cx="7286172" cy="2308324"/>
          </a:xfrm>
          <a:prstGeom prst="rect">
            <a:avLst/>
          </a:prstGeom>
          <a:noFill/>
        </p:spPr>
        <p:txBody>
          <a:bodyPr wrap="square" rtlCol="0">
            <a:spAutoFit/>
          </a:bodyPr>
          <a:lstStyle/>
          <a:p>
            <a:pPr marL="342900" indent="-342900" algn="r" rtl="1">
              <a:buFontTx/>
              <a:buChar char="-"/>
            </a:pPr>
            <a:r>
              <a:rPr lang="ar-DZ" sz="3600" b="1" dirty="0">
                <a:latin typeface="Times New Roman" pitchFamily="18" charset="0"/>
                <a:cs typeface="Times New Roman" pitchFamily="18" charset="0"/>
              </a:rPr>
              <a:t>مشاهدة مقطع فيديو حول إنشاء بريد الكتروني  </a:t>
            </a:r>
            <a:r>
              <a:rPr lang="fr-FR" sz="3600" b="1" dirty="0" err="1">
                <a:latin typeface="Times New Roman" pitchFamily="18" charset="0"/>
                <a:cs typeface="Times New Roman" pitchFamily="18" charset="0"/>
              </a:rPr>
              <a:t>gmail</a:t>
            </a:r>
            <a:endParaRPr lang="fr-FR" sz="3600" b="1" dirty="0">
              <a:latin typeface="Times New Roman" pitchFamily="18" charset="0"/>
              <a:cs typeface="Times New Roman" pitchFamily="18" charset="0"/>
            </a:endParaRPr>
          </a:p>
          <a:p>
            <a:pPr marL="342900" indent="-342900" algn="r" rtl="1">
              <a:buFontTx/>
              <a:buChar char="-"/>
            </a:pPr>
            <a:r>
              <a:rPr lang="fr-FR" sz="3600" b="1" dirty="0">
                <a:latin typeface="Times New Roman" pitchFamily="18" charset="0"/>
                <a:cs typeface="Times New Roman" pitchFamily="18" charset="0"/>
              </a:rPr>
              <a:t>Google drive</a:t>
            </a:r>
          </a:p>
          <a:p>
            <a:pPr marL="342900" indent="-342900" algn="r" rtl="1">
              <a:buFontTx/>
              <a:buChar char="-"/>
            </a:pPr>
            <a:endParaRPr lang="fr-FR" sz="3600" b="1" dirty="0">
              <a:latin typeface="Times New Roman" pitchFamily="18" charset="0"/>
              <a:cs typeface="Times New Roman" pitchFamily="18" charset="0"/>
            </a:endParaRPr>
          </a:p>
        </p:txBody>
      </p:sp>
      <p:sp>
        <p:nvSpPr>
          <p:cNvPr id="12" name="Ellipse 11"/>
          <p:cNvSpPr/>
          <p:nvPr/>
        </p:nvSpPr>
        <p:spPr>
          <a:xfrm>
            <a:off x="4543834" y="4212675"/>
            <a:ext cx="2786743" cy="838200"/>
          </a:xfrm>
          <a:prstGeom prst="ellipse">
            <a:avLst/>
          </a:prstGeom>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DZ" sz="3200" b="1" dirty="0">
                <a:solidFill>
                  <a:schemeClr val="bg1"/>
                </a:solidFill>
                <a:hlinkClick r:id="rId5" action="ppaction://hlinkfile"/>
              </a:rPr>
              <a:t>ورقة العمل </a:t>
            </a:r>
            <a:endParaRPr lang="fr-FR" sz="2800" b="1" dirty="0">
              <a:solidFill>
                <a:schemeClr val="bg1"/>
              </a:solidFill>
            </a:endParaRPr>
          </a:p>
        </p:txBody>
      </p:sp>
      <p:sp>
        <p:nvSpPr>
          <p:cNvPr id="7" name="ZoneTexte 6"/>
          <p:cNvSpPr txBox="1"/>
          <p:nvPr/>
        </p:nvSpPr>
        <p:spPr>
          <a:xfrm>
            <a:off x="4513939" y="5341257"/>
            <a:ext cx="2569030" cy="461665"/>
          </a:xfrm>
          <a:prstGeom prst="rect">
            <a:avLst/>
          </a:prstGeom>
          <a:noFill/>
        </p:spPr>
        <p:txBody>
          <a:bodyPr wrap="square" rtlCol="0">
            <a:spAutoFit/>
          </a:bodyPr>
          <a:lstStyle/>
          <a:p>
            <a:pPr algn="r" rtl="1"/>
            <a:r>
              <a:rPr lang="fr-FR" sz="2400" b="1" dirty="0"/>
              <a:t>3 </a:t>
            </a:r>
            <a:r>
              <a:rPr lang="ar-DZ" sz="2400" b="1" dirty="0"/>
              <a:t> </a:t>
            </a:r>
            <a:r>
              <a:rPr lang="ar-SA" sz="2400" b="1" dirty="0"/>
              <a:t>متكونين </a:t>
            </a:r>
            <a:r>
              <a:rPr lang="ar-DZ" sz="2400" b="1" dirty="0"/>
              <a:t> في كل فوج</a:t>
            </a:r>
            <a:endParaRPr lang="fr-FR" sz="2400" b="1" dirty="0"/>
          </a:p>
        </p:txBody>
      </p:sp>
      <p:sp>
        <p:nvSpPr>
          <p:cNvPr id="13" name="Titre 1">
            <a:extLst>
              <a:ext uri="{FF2B5EF4-FFF2-40B4-BE49-F238E27FC236}">
                <a16:creationId xmlns:a16="http://schemas.microsoft.com/office/drawing/2014/main" xmlns="" id="{24E924EC-F059-459F-8C1F-1010FD02E1F5}"/>
              </a:ext>
            </a:extLst>
          </p:cNvPr>
          <p:cNvSpPr txBox="1">
            <a:spLocks/>
          </p:cNvSpPr>
          <p:nvPr/>
        </p:nvSpPr>
        <p:spPr>
          <a:xfrm>
            <a:off x="10046715" y="69322"/>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a:t>
            </a:r>
            <a:r>
              <a:rPr lang="ar-SA" b="1" dirty="0"/>
              <a:t>7</a:t>
            </a:r>
            <a:r>
              <a:rPr lang="ar-DZ" b="1" dirty="0"/>
              <a:t>:</a:t>
            </a:r>
            <a:endParaRPr lang="fr-FR" b="1" dirty="0"/>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236757654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2200" y="139076"/>
            <a:ext cx="7178123" cy="688237"/>
          </a:xfrm>
          <a:solidFill>
            <a:schemeClr val="bg1">
              <a:lumMod val="95000"/>
            </a:schemeClr>
          </a:solidFill>
        </p:spPr>
        <p:txBody>
          <a:bodyPr>
            <a:normAutofit fontScale="90000"/>
          </a:bodyPr>
          <a:lstStyle/>
          <a:p>
            <a:pPr algn="ctr" rtl="1"/>
            <a:r>
              <a:rPr lang="ar-DZ" b="1" dirty="0"/>
              <a:t>توصيات حول الانترنت و البريد الرقمي </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81</a:t>
            </a:fld>
            <a:endParaRPr lang="fr-FR"/>
          </a:p>
        </p:txBody>
      </p:sp>
      <p:pic>
        <p:nvPicPr>
          <p:cNvPr id="30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5371" y="943429"/>
            <a:ext cx="6094413"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864" y="944340"/>
            <a:ext cx="5019221" cy="210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a:extLst>
              <a:ext uri="{FF2B5EF4-FFF2-40B4-BE49-F238E27FC236}">
                <a16:creationId xmlns:a16="http://schemas.microsoft.com/office/drawing/2014/main" xmlns="" id="{7816249D-F9B0-4227-860C-3660320BB670}"/>
              </a:ext>
            </a:extLst>
          </p:cNvPr>
          <p:cNvSpPr txBox="1">
            <a:spLocks/>
          </p:cNvSpPr>
          <p:nvPr/>
        </p:nvSpPr>
        <p:spPr>
          <a:xfrm>
            <a:off x="10046715" y="69322"/>
            <a:ext cx="2062703" cy="834843"/>
          </a:xfrm>
          <a:prstGeom prst="rect">
            <a:avLst/>
          </a:prstGeom>
          <a:solidFill>
            <a:schemeClr val="bg1">
              <a:lumMod val="8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DZ" b="1" dirty="0"/>
              <a:t>نشاط 2</a:t>
            </a:r>
            <a:r>
              <a:rPr lang="ar-SA" b="1" dirty="0"/>
              <a:t>7</a:t>
            </a:r>
            <a:r>
              <a:rPr lang="ar-DZ" b="1" dirty="0"/>
              <a:t>:</a:t>
            </a:r>
            <a:endParaRPr lang="fr-FR" b="1" dirty="0"/>
          </a:p>
        </p:txBody>
      </p:sp>
      <p:sp>
        <p:nvSpPr>
          <p:cNvPr id="3" name="Espace réservé du pied de page 2"/>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237792950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82</a:t>
            </a:fld>
            <a:endParaRPr lang="fr-F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1011" y="620604"/>
            <a:ext cx="3028950" cy="598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1"/>
          <p:cNvSpPr>
            <a:spLocks noGrp="1"/>
          </p:cNvSpPr>
          <p:nvPr>
            <p:ph type="title"/>
          </p:nvPr>
        </p:nvSpPr>
        <p:spPr>
          <a:xfrm>
            <a:off x="682200" y="0"/>
            <a:ext cx="6650585" cy="551544"/>
          </a:xfrm>
          <a:solidFill>
            <a:schemeClr val="bg1">
              <a:lumMod val="95000"/>
            </a:schemeClr>
          </a:solidFill>
        </p:spPr>
        <p:txBody>
          <a:bodyPr>
            <a:normAutofit fontScale="90000"/>
          </a:bodyPr>
          <a:lstStyle/>
          <a:p>
            <a:pPr algn="ctr" rtl="1"/>
            <a:r>
              <a:rPr lang="ar-DZ" b="1" dirty="0"/>
              <a:t>توصيات حول الانترنت و البريد الرقمي </a:t>
            </a:r>
            <a:endParaRPr lang="fr-FR" b="1" dirty="0"/>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886" y="620605"/>
            <a:ext cx="7489371" cy="6237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554154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solidFill>
                  <a:prstClr val="black">
                    <a:tint val="75000"/>
                  </a:prstClr>
                </a:solidFill>
              </a:rPr>
              <a:pPr algn="ctr" rtl="1"/>
              <a:t>83</a:t>
            </a:fld>
            <a:endParaRPr lang="fr-FR" dirty="0">
              <a:solidFill>
                <a:prstClr val="black">
                  <a:tint val="75000"/>
                </a:prstClr>
              </a:solidFill>
            </a:endParaRPr>
          </a:p>
        </p:txBody>
      </p:sp>
      <p:sp>
        <p:nvSpPr>
          <p:cNvPr id="3" name="Espace réservé du pied de page 2"/>
          <p:cNvSpPr>
            <a:spLocks noGrp="1"/>
          </p:cNvSpPr>
          <p:nvPr>
            <p:ph type="ftr" sz="quarter" idx="4294967295"/>
          </p:nvPr>
        </p:nvSpPr>
        <p:spPr/>
        <p:txBody>
          <a:bodyPr/>
          <a:lstStyle/>
          <a:p>
            <a:r>
              <a:rPr lang="ar-DZ">
                <a:solidFill>
                  <a:prstClr val="black">
                    <a:tint val="75000"/>
                  </a:prstClr>
                </a:solidFill>
              </a:rPr>
              <a:t>الإعلام الآلي</a:t>
            </a:r>
            <a:endParaRPr lang="fr-FR">
              <a:solidFill>
                <a:prstClr val="black">
                  <a:tint val="75000"/>
                </a:prstClr>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95022718"/>
              </p:ext>
            </p:extLst>
          </p:nvPr>
        </p:nvGraphicFramePr>
        <p:xfrm>
          <a:off x="638629" y="1375197"/>
          <a:ext cx="10842171" cy="5139643"/>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algn="r" rtl="1">
                        <a:lnSpc>
                          <a:spcPct val="107000"/>
                        </a:lnSpc>
                      </a:pPr>
                      <a:r>
                        <a:rPr lang="ar-AE" sz="2000" dirty="0">
                          <a:solidFill>
                            <a:schemeClr val="tx1"/>
                          </a:solidFill>
                        </a:rPr>
                        <a:t>ماذا </a:t>
                      </a:r>
                      <a:r>
                        <a:rPr lang="ar-SA" sz="2000" dirty="0">
                          <a:solidFill>
                            <a:schemeClr val="tx1"/>
                          </a:solidFill>
                        </a:rPr>
                        <a:t>اعرف عن </a:t>
                      </a:r>
                      <a:r>
                        <a:rPr lang="ar-DZ" sz="2000" b="1" dirty="0">
                          <a:solidFill>
                            <a:schemeClr val="tx1"/>
                          </a:solidFill>
                          <a:latin typeface="Calibri" panose="020F0502020204030204" pitchFamily="34" charset="0"/>
                          <a:cs typeface="Arial" panose="020B0604020202020204" pitchFamily="34" charset="0"/>
                        </a:rPr>
                        <a:t>استعمال البريد الالكتروني كوسيلة للتراسل </a:t>
                      </a:r>
                    </a:p>
                    <a:p>
                      <a:pPr algn="ctr" rtl="1">
                        <a:lnSpc>
                          <a:spcPct val="107000"/>
                        </a:lnSpc>
                      </a:pPr>
                      <a:r>
                        <a:rPr lang="ar-DZ" sz="2000" b="1" dirty="0">
                          <a:solidFill>
                            <a:schemeClr val="tx1"/>
                          </a:solidFill>
                          <a:latin typeface="Calibri" panose="020F0502020204030204" pitchFamily="34" charset="0"/>
                          <a:cs typeface="Arial" panose="020B0604020202020204" pitchFamily="34" charset="0"/>
                        </a:rPr>
                        <a:t>و تبادل المعلومات</a:t>
                      </a:r>
                      <a:r>
                        <a:rPr lang="ar-AE" sz="2000" dirty="0">
                          <a:solidFill>
                            <a:schemeClr val="tx1"/>
                          </a:solidFill>
                        </a:rPr>
                        <a:t>؟</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prstClr val="black"/>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extLst>
                  <a:ext uri="{0D108BD9-81ED-4DB2-BD59-A6C34878D82A}">
                    <a16:rowId xmlns:a16="http://schemas.microsoft.com/office/drawing/2014/main" xmlns=""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5" name="ZoneTexte 4"/>
          <p:cNvSpPr txBox="1"/>
          <p:nvPr/>
        </p:nvSpPr>
        <p:spPr>
          <a:xfrm>
            <a:off x="3018971" y="217714"/>
            <a:ext cx="4412343" cy="707886"/>
          </a:xfrm>
          <a:prstGeom prst="rect">
            <a:avLst/>
          </a:prstGeom>
          <a:solidFill>
            <a:schemeClr val="bg1">
              <a:lumMod val="95000"/>
            </a:schemeClr>
          </a:solidFill>
        </p:spPr>
        <p:txBody>
          <a:bodyPr wrap="square" rtlCol="0">
            <a:spAutoFit/>
          </a:bodyPr>
          <a:lstStyle/>
          <a:p>
            <a:pPr algn="ctr" rtl="1"/>
            <a:r>
              <a:rPr lang="ar-SA" sz="4000" b="1">
                <a:solidFill>
                  <a:prstClr val="black"/>
                </a:solidFill>
              </a:rPr>
              <a:t>تكملة </a:t>
            </a:r>
            <a:r>
              <a:rPr lang="ar-DZ" sz="4000" b="1">
                <a:solidFill>
                  <a:prstClr val="black"/>
                </a:solidFill>
              </a:rPr>
              <a:t>استراتيجية </a:t>
            </a:r>
            <a:r>
              <a:rPr lang="fr-FR" sz="4000" b="1" dirty="0">
                <a:solidFill>
                  <a:prstClr val="black"/>
                </a:solidFill>
              </a:rPr>
              <a:t>KWL </a:t>
            </a:r>
          </a:p>
        </p:txBody>
      </p:sp>
    </p:spTree>
    <p:extLst>
      <p:ext uri="{BB962C8B-B14F-4D97-AF65-F5344CB8AC3E}">
        <p14:creationId xmlns:p14="http://schemas.microsoft.com/office/powerpoint/2010/main" val="9156584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86DE1AD-AE59-4827-9DC2-C56B7902DFA7}" type="slidenum">
              <a:rPr lang="fr-FR" smtClean="0"/>
              <a:pPr/>
              <a:t>84</a:t>
            </a:fld>
            <a:endParaRPr lang="fr-FR"/>
          </a:p>
        </p:txBody>
      </p:sp>
      <p:sp>
        <p:nvSpPr>
          <p:cNvPr id="5" name="ZoneTexte 4"/>
          <p:cNvSpPr txBox="1"/>
          <p:nvPr/>
        </p:nvSpPr>
        <p:spPr>
          <a:xfrm>
            <a:off x="3042458" y="359625"/>
            <a:ext cx="6001325" cy="1200329"/>
          </a:xfrm>
          <a:prstGeom prst="rect">
            <a:avLst/>
          </a:prstGeom>
          <a:solidFill>
            <a:schemeClr val="tx2">
              <a:lumMod val="20000"/>
              <a:lumOff val="80000"/>
            </a:schemeClr>
          </a:solidFill>
        </p:spPr>
        <p:txBody>
          <a:bodyPr wrap="square" rtlCol="0">
            <a:spAutoFit/>
          </a:bodyPr>
          <a:lstStyle/>
          <a:p>
            <a:pPr algn="ctr"/>
            <a:r>
              <a:rPr lang="ar-SA" sz="7200" b="1" dirty="0"/>
              <a:t>الإعلام الآلي </a:t>
            </a:r>
            <a:endParaRPr lang="fr-FR" sz="7200" b="1" dirty="0"/>
          </a:p>
        </p:txBody>
      </p:sp>
      <p:sp>
        <p:nvSpPr>
          <p:cNvPr id="9" name="Rectangle : coins arrondis 6"/>
          <p:cNvSpPr/>
          <p:nvPr/>
        </p:nvSpPr>
        <p:spPr>
          <a:xfrm>
            <a:off x="4573435" y="2787549"/>
            <a:ext cx="3430336" cy="1058779"/>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800" b="1" dirty="0">
                <a:solidFill>
                  <a:schemeClr val="tx1"/>
                </a:solidFill>
              </a:rPr>
              <a:t>الحصة </a:t>
            </a:r>
            <a:r>
              <a:rPr lang="ar-SA" sz="4800" b="1" dirty="0">
                <a:solidFill>
                  <a:schemeClr val="tx1"/>
                </a:solidFill>
              </a:rPr>
              <a:t>06</a:t>
            </a:r>
            <a:endParaRPr lang="fr-FR" sz="4800" b="1" dirty="0">
              <a:solidFill>
                <a:schemeClr val="tx1"/>
              </a:solidFill>
            </a:endParaRPr>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355194282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85</a:t>
            </a:fld>
            <a:endParaRPr lang="fr-FR" dirty="0"/>
          </a:p>
        </p:txBody>
      </p:sp>
      <p:sp>
        <p:nvSpPr>
          <p:cNvPr id="10" name="Text Box 2"/>
          <p:cNvSpPr txBox="1">
            <a:spLocks noChangeArrowheads="1"/>
          </p:cNvSpPr>
          <p:nvPr/>
        </p:nvSpPr>
        <p:spPr bwMode="auto">
          <a:xfrm>
            <a:off x="372534" y="504026"/>
            <a:ext cx="11328400" cy="52322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square">
            <a:spAutoFit/>
          </a:bodyPr>
          <a:lstStyle/>
          <a:p>
            <a:pPr algn="ctr" rtl="1">
              <a:spcBef>
                <a:spcPct val="50000"/>
              </a:spcBef>
              <a:defRPr/>
            </a:pPr>
            <a:r>
              <a:rPr lang="ar-DZ" sz="2400" b="1" dirty="0">
                <a:solidFill>
                  <a:schemeClr val="tx1"/>
                </a:solidFill>
                <a:latin typeface="Times New Roman" pitchFamily="18" charset="0"/>
                <a:cs typeface="Times New Roman" pitchFamily="18" charset="0"/>
              </a:rPr>
              <a:t>برنامج الحصة </a:t>
            </a:r>
            <a:r>
              <a:rPr lang="fr-FR" sz="2400" b="1" dirty="0" smtClean="0">
                <a:solidFill>
                  <a:schemeClr val="tx1"/>
                </a:solidFill>
                <a:latin typeface="Times New Roman" pitchFamily="18" charset="0"/>
                <a:cs typeface="Times New Roman" pitchFamily="18" charset="0"/>
              </a:rPr>
              <a:t> </a:t>
            </a:r>
            <a:r>
              <a:rPr lang="ar-DZ" sz="2400" b="1" dirty="0" smtClean="0">
                <a:solidFill>
                  <a:schemeClr val="tx1"/>
                </a:solidFill>
                <a:latin typeface="Times New Roman" pitchFamily="18" charset="0"/>
                <a:cs typeface="Times New Roman" pitchFamily="18" charset="0"/>
              </a:rPr>
              <a:t>ـــــ       </a:t>
            </a:r>
            <a:r>
              <a:rPr lang="ar-DZ" sz="2800" b="1" dirty="0" smtClean="0">
                <a:solidFill>
                  <a:schemeClr val="tx1"/>
                </a:solidFill>
                <a:cs typeface="+mj-cs"/>
              </a:rPr>
              <a:t>الإعلام الآلي </a:t>
            </a:r>
            <a:r>
              <a:rPr lang="ar-DZ" sz="2400" b="1" dirty="0" smtClean="0">
                <a:solidFill>
                  <a:schemeClr val="tx1"/>
                </a:solidFill>
                <a:cs typeface="mohammad bold art 1" pitchFamily="2" charset="-78"/>
              </a:rPr>
              <a:t>ـ</a:t>
            </a:r>
            <a:r>
              <a:rPr lang="fr-FR" sz="2400" b="1" dirty="0" smtClean="0">
                <a:solidFill>
                  <a:schemeClr val="tx1"/>
                </a:solidFill>
                <a:cs typeface="mohammad bold art 1" pitchFamily="2" charset="-78"/>
              </a:rPr>
              <a:t> </a:t>
            </a:r>
            <a:r>
              <a:rPr lang="ar-DZ" sz="2400" b="1" dirty="0" smtClean="0">
                <a:solidFill>
                  <a:schemeClr val="tx1"/>
                </a:solidFill>
                <a:cs typeface="mohammad bold art 1" pitchFamily="2" charset="-78"/>
              </a:rPr>
              <a:t>ـــــ</a:t>
            </a:r>
            <a:r>
              <a:rPr lang="fr-FR" sz="2400" b="1" dirty="0" smtClean="0">
                <a:solidFill>
                  <a:schemeClr val="tx1"/>
                </a:solidFill>
                <a:cs typeface="mohammad bold art 1" pitchFamily="2" charset="-78"/>
              </a:rPr>
              <a:t>06</a:t>
            </a:r>
            <a:r>
              <a:rPr lang="ar-DZ" sz="2400" b="1" dirty="0" smtClean="0">
                <a:solidFill>
                  <a:schemeClr val="tx1"/>
                </a:solidFill>
                <a:cs typeface="mohammad bold art 1" pitchFamily="2" charset="-78"/>
              </a:rPr>
              <a:t>ــــــــــــ</a:t>
            </a:r>
            <a:endParaRPr lang="en-US" sz="2400" b="1" dirty="0">
              <a:solidFill>
                <a:srgbClr val="000000"/>
              </a:solidFill>
              <a:latin typeface="Cambria"/>
              <a:ea typeface="MS Mincho"/>
              <a:cs typeface="Arial"/>
            </a:endParaRPr>
          </a:p>
        </p:txBody>
      </p:sp>
      <p:graphicFrame>
        <p:nvGraphicFramePr>
          <p:cNvPr id="12" name="Tableau 11"/>
          <p:cNvGraphicFramePr>
            <a:graphicFrameLocks noGrp="1"/>
          </p:cNvGraphicFramePr>
          <p:nvPr>
            <p:extLst>
              <p:ext uri="{D42A27DB-BD31-4B8C-83A1-F6EECF244321}">
                <p14:modId xmlns:p14="http://schemas.microsoft.com/office/powerpoint/2010/main" val="152310906"/>
              </p:ext>
            </p:extLst>
          </p:nvPr>
        </p:nvGraphicFramePr>
        <p:xfrm>
          <a:off x="372534" y="1526293"/>
          <a:ext cx="11451772" cy="3633534"/>
        </p:xfrm>
        <a:graphic>
          <a:graphicData uri="http://schemas.openxmlformats.org/drawingml/2006/table">
            <a:tbl>
              <a:tblPr rtl="1" firstRow="1">
                <a:tableStyleId>{775DCB02-9BB8-47FD-8907-85C794F793BA}</a:tableStyleId>
              </a:tblPr>
              <a:tblGrid>
                <a:gridCol w="1567685">
                  <a:extLst>
                    <a:ext uri="{9D8B030D-6E8A-4147-A177-3AD203B41FA5}">
                      <a16:colId xmlns:a16="http://schemas.microsoft.com/office/drawing/2014/main" xmlns="" val="20000"/>
                    </a:ext>
                  </a:extLst>
                </a:gridCol>
                <a:gridCol w="8655547">
                  <a:extLst>
                    <a:ext uri="{9D8B030D-6E8A-4147-A177-3AD203B41FA5}">
                      <a16:colId xmlns:a16="http://schemas.microsoft.com/office/drawing/2014/main" xmlns="" val="20001"/>
                    </a:ext>
                  </a:extLst>
                </a:gridCol>
                <a:gridCol w="1228540">
                  <a:extLst>
                    <a:ext uri="{9D8B030D-6E8A-4147-A177-3AD203B41FA5}">
                      <a16:colId xmlns:a16="http://schemas.microsoft.com/office/drawing/2014/main" xmlns="" val="20003"/>
                    </a:ext>
                  </a:extLst>
                </a:gridCol>
              </a:tblGrid>
              <a:tr h="890089">
                <a:tc>
                  <a:txBody>
                    <a:bodyPr/>
                    <a:lstStyle/>
                    <a:p>
                      <a:pPr algn="ctr" rtl="1">
                        <a:lnSpc>
                          <a:spcPct val="150000"/>
                        </a:lnSpc>
                        <a:spcAft>
                          <a:spcPts val="0"/>
                        </a:spcAft>
                      </a:pPr>
                      <a:r>
                        <a:rPr lang="ar-DZ" sz="2800" dirty="0">
                          <a:effectLst/>
                        </a:rPr>
                        <a:t>رقم</a:t>
                      </a:r>
                      <a:r>
                        <a:rPr lang="ar-DZ" sz="2800" baseline="0" dirty="0">
                          <a:effectLst/>
                        </a:rPr>
                        <a:t> الفقرة</a:t>
                      </a:r>
                      <a:endParaRPr lang="en-US" sz="2800" b="1" dirty="0">
                        <a:solidFill>
                          <a:srgbClr val="000000"/>
                        </a:solidFill>
                        <a:effectLst/>
                        <a:latin typeface="Cambria"/>
                        <a:ea typeface="MS Mincho"/>
                        <a:cs typeface="Arial"/>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ar-DZ" sz="2800" kern="1200" dirty="0">
                          <a:effectLst/>
                        </a:rPr>
                        <a:t>محتواها</a:t>
                      </a:r>
                      <a:endParaRPr lang="ar-DZ" sz="2800" b="1" kern="1200" dirty="0">
                        <a:solidFill>
                          <a:srgbClr val="000000"/>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2800" baseline="0" dirty="0"/>
                        <a:t>المدة</a:t>
                      </a:r>
                      <a:endParaRPr lang="ar-DZ" sz="2800" b="1" baseline="0" dirty="0">
                        <a:solidFill>
                          <a:srgbClr val="000000"/>
                        </a:solidFill>
                      </a:endParaRPr>
                    </a:p>
                  </a:txBody>
                  <a:tcPr marL="68580" marR="68580" marT="0" marB="0" anchor="ctr"/>
                </a:tc>
                <a:extLst>
                  <a:ext uri="{0D108BD9-81ED-4DB2-BD59-A6C34878D82A}">
                    <a16:rowId xmlns:a16="http://schemas.microsoft.com/office/drawing/2014/main" xmlns="" val="10000"/>
                  </a:ext>
                </a:extLst>
              </a:tr>
              <a:tr h="648292">
                <a:tc>
                  <a:txBody>
                    <a:bodyPr/>
                    <a:lstStyle/>
                    <a:p>
                      <a:pPr algn="ctr" rtl="1">
                        <a:lnSpc>
                          <a:spcPct val="150000"/>
                        </a:lnSpc>
                        <a:spcAft>
                          <a:spcPts val="0"/>
                        </a:spcAft>
                      </a:pPr>
                      <a:r>
                        <a:rPr lang="ar-DZ" sz="1600" dirty="0">
                          <a:effectLst/>
                        </a:rPr>
                        <a:t>01</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29 </a:t>
                      </a:r>
                      <a:r>
                        <a:rPr lang="ar-DZ" sz="1800" b="1" kern="1200" baseline="0" dirty="0">
                          <a:effectLst/>
                        </a:rPr>
                        <a:t>: </a:t>
                      </a:r>
                      <a:r>
                        <a:rPr lang="ar-DZ" sz="1800" b="1" kern="1200" dirty="0">
                          <a:effectLst/>
                        </a:rPr>
                        <a:t> التحفيز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chemeClr val="dk1"/>
                          </a:solidFill>
                        </a:rPr>
                        <a:t>10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1"/>
                  </a:ext>
                </a:extLst>
              </a:tr>
              <a:tr h="510565">
                <a:tc>
                  <a:txBody>
                    <a:bodyPr/>
                    <a:lstStyle/>
                    <a:p>
                      <a:pPr algn="ctr" rtl="1">
                        <a:lnSpc>
                          <a:spcPct val="150000"/>
                        </a:lnSpc>
                        <a:spcAft>
                          <a:spcPts val="0"/>
                        </a:spcAft>
                      </a:pPr>
                      <a:r>
                        <a:rPr lang="ar-DZ" sz="1600" dirty="0">
                          <a:effectLst/>
                        </a:rPr>
                        <a:t>02</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30:</a:t>
                      </a:r>
                      <a:r>
                        <a:rPr lang="ar-DZ" sz="1800" b="1" kern="1200" baseline="0" dirty="0">
                          <a:effectLst/>
                        </a:rPr>
                        <a:t> </a:t>
                      </a:r>
                      <a:r>
                        <a:rPr lang="ar-DZ" sz="1800" b="1" kern="1200" dirty="0">
                          <a:effectLst/>
                        </a:rPr>
                        <a:t>ماذا تعلمت؟ </a:t>
                      </a:r>
                      <a:r>
                        <a:rPr lang="fr-FR" sz="1800" b="1" kern="1200" dirty="0">
                          <a:effectLst/>
                        </a:rPr>
                        <a:t>KWL</a:t>
                      </a:r>
                      <a:r>
                        <a:rPr lang="ar-DZ" sz="1800" b="1" kern="1200" dirty="0">
                          <a:effectLst/>
                        </a:rPr>
                        <a:t> –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t>10 د</a:t>
                      </a:r>
                      <a:endParaRPr lang="ar-DZ" sz="1600" b="1" baseline="0" dirty="0">
                        <a:solidFill>
                          <a:srgbClr val="000000"/>
                        </a:solidFill>
                      </a:endParaRPr>
                    </a:p>
                  </a:txBody>
                  <a:tcPr marL="68580" marR="68580" marT="0" marB="0" anchor="ctr"/>
                </a:tc>
                <a:extLst>
                  <a:ext uri="{0D108BD9-81ED-4DB2-BD59-A6C34878D82A}">
                    <a16:rowId xmlns:a16="http://schemas.microsoft.com/office/drawing/2014/main" xmlns="" val="10002"/>
                  </a:ext>
                </a:extLst>
              </a:tr>
              <a:tr h="508622">
                <a:tc>
                  <a:txBody>
                    <a:bodyPr/>
                    <a:lstStyle/>
                    <a:p>
                      <a:pPr algn="ctr" rtl="1">
                        <a:lnSpc>
                          <a:spcPct val="150000"/>
                        </a:lnSpc>
                        <a:spcAft>
                          <a:spcPts val="0"/>
                        </a:spcAft>
                      </a:pPr>
                      <a:r>
                        <a:rPr lang="ar-DZ" sz="1600" dirty="0">
                          <a:effectLst/>
                        </a:rPr>
                        <a:t>03</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solidFill>
                            <a:schemeClr val="tx1"/>
                          </a:solidFill>
                          <a:effectLst/>
                          <a:latin typeface="+mn-lt"/>
                          <a:ea typeface="MS Mincho"/>
                          <a:cs typeface="+mn-cs"/>
                        </a:rPr>
                        <a:t>النشاط 31: </a:t>
                      </a:r>
                      <a:r>
                        <a:rPr lang="ar-DZ" sz="1800" b="1" kern="1200" dirty="0">
                          <a:effectLst/>
                        </a:rPr>
                        <a:t> فيديو حول برنامج </a:t>
                      </a:r>
                      <a:r>
                        <a:rPr lang="ar-DZ" sz="1800" b="1" kern="1200" dirty="0" smtClean="0">
                          <a:effectLst/>
                        </a:rPr>
                        <a:t>إكسال</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40 د</a:t>
                      </a:r>
                    </a:p>
                  </a:txBody>
                  <a:tcPr marL="68580" marR="68580" marT="0" marB="0" anchor="ctr"/>
                </a:tc>
                <a:extLst>
                  <a:ext uri="{0D108BD9-81ED-4DB2-BD59-A6C34878D82A}">
                    <a16:rowId xmlns:a16="http://schemas.microsoft.com/office/drawing/2014/main" xmlns="" val="10003"/>
                  </a:ext>
                </a:extLst>
              </a:tr>
              <a:tr h="567344">
                <a:tc>
                  <a:txBody>
                    <a:bodyPr/>
                    <a:lstStyle/>
                    <a:p>
                      <a:pPr algn="ctr" rtl="1">
                        <a:lnSpc>
                          <a:spcPct val="150000"/>
                        </a:lnSpc>
                        <a:spcAft>
                          <a:spcPts val="0"/>
                        </a:spcAft>
                      </a:pPr>
                      <a:r>
                        <a:rPr lang="ar-DZ" sz="1600" dirty="0">
                          <a:effectLst/>
                        </a:rPr>
                        <a:t>04</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32: إدماج برنامج المجدول في عملية التعليم و التعلم</a:t>
                      </a:r>
                      <a:endParaRPr lang="ar-DZ" sz="1800" b="1" u="none"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30 د</a:t>
                      </a:r>
                    </a:p>
                  </a:txBody>
                  <a:tcPr marL="68580" marR="68580" marT="0" marB="0" anchor="ctr"/>
                </a:tc>
                <a:extLst>
                  <a:ext uri="{0D108BD9-81ED-4DB2-BD59-A6C34878D82A}">
                    <a16:rowId xmlns:a16="http://schemas.microsoft.com/office/drawing/2014/main" xmlns="" val="10005"/>
                  </a:ext>
                </a:extLst>
              </a:tr>
              <a:tr h="508622">
                <a:tc>
                  <a:txBody>
                    <a:bodyPr/>
                    <a:lstStyle/>
                    <a:p>
                      <a:pPr algn="ctr" rtl="1">
                        <a:lnSpc>
                          <a:spcPct val="150000"/>
                        </a:lnSpc>
                        <a:spcAft>
                          <a:spcPts val="0"/>
                        </a:spcAft>
                      </a:pPr>
                      <a:r>
                        <a:rPr lang="ar-DZ" sz="1600" dirty="0">
                          <a:effectLst/>
                        </a:rPr>
                        <a:t>05</a:t>
                      </a:r>
                      <a:endParaRPr lang="en-US" sz="1600" b="1" dirty="0">
                        <a:solidFill>
                          <a:srgbClr val="000000"/>
                        </a:solidFill>
                        <a:effectLst/>
                        <a:latin typeface="Cambria"/>
                        <a:ea typeface="MS Mincho"/>
                        <a:cs typeface="Arial"/>
                      </a:endParaRPr>
                    </a:p>
                  </a:txBody>
                  <a:tcPr marL="68580" marR="68580" marT="0" marB="0" anchor="ct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ar-DZ" sz="1800" b="1" kern="1200" dirty="0">
                          <a:effectLst/>
                        </a:rPr>
                        <a:t>النشاط 33: فيديو حول تحليل نتائج اختبار </a:t>
                      </a:r>
                      <a:endParaRPr lang="ar-DZ" sz="1800" b="1" kern="1200" dirty="0">
                        <a:solidFill>
                          <a:schemeClr val="tx1"/>
                        </a:solidFill>
                        <a:effectLst/>
                        <a:latin typeface="+mn-lt"/>
                        <a:ea typeface="MS Mincho"/>
                        <a:cs typeface="+mn-cs"/>
                      </a:endParaRPr>
                    </a:p>
                  </a:txBody>
                  <a:tcPr marL="68580" marR="68580" marT="0" marB="0" anchor="ctr"/>
                </a:tc>
                <a:tc>
                  <a:txBody>
                    <a:bodyPr/>
                    <a:lstStyle/>
                    <a:p>
                      <a:pPr marL="0" marR="0" indent="0" algn="ctr" defTabSz="914400" rtl="1" eaLnBrk="1" fontAlgn="auto" latinLnBrk="0" hangingPunct="1">
                        <a:lnSpc>
                          <a:spcPct val="150000"/>
                        </a:lnSpc>
                        <a:spcBef>
                          <a:spcPts val="0"/>
                        </a:spcBef>
                        <a:spcAft>
                          <a:spcPts val="0"/>
                        </a:spcAft>
                        <a:buClrTx/>
                        <a:buSzTx/>
                        <a:buFont typeface="Wingdings" pitchFamily="2" charset="2"/>
                        <a:buNone/>
                        <a:tabLst/>
                        <a:defRPr/>
                      </a:pPr>
                      <a:r>
                        <a:rPr lang="ar-DZ" sz="1600" b="1" baseline="0" dirty="0">
                          <a:solidFill>
                            <a:srgbClr val="000000"/>
                          </a:solidFill>
                        </a:rPr>
                        <a:t> 20 د</a:t>
                      </a:r>
                    </a:p>
                  </a:txBody>
                  <a:tcPr marL="68580" marR="68580" marT="0" marB="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8399629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 fill="hold"/>
                                        <p:tgtEl>
                                          <p:spTgt spid="10"/>
                                        </p:tgtEl>
                                        <p:attrNameLst>
                                          <p:attrName>ppt_w</p:attrName>
                                        </p:attrNameLst>
                                      </p:cBhvr>
                                      <p:tavLst>
                                        <p:tav tm="0">
                                          <p:val>
                                            <p:fltVal val="0"/>
                                          </p:val>
                                        </p:tav>
                                        <p:tav tm="100000">
                                          <p:val>
                                            <p:strVal val="#ppt_w"/>
                                          </p:val>
                                        </p:tav>
                                      </p:tavLst>
                                    </p:anim>
                                    <p:anim calcmode="lin" valueType="num">
                                      <p:cBhvr>
                                        <p:cTn id="8" dur="10" fill="hold"/>
                                        <p:tgtEl>
                                          <p:spTgt spid="10"/>
                                        </p:tgtEl>
                                        <p:attrNameLst>
                                          <p:attrName>ppt_h</p:attrName>
                                        </p:attrNameLst>
                                      </p:cBhvr>
                                      <p:tavLst>
                                        <p:tav tm="0">
                                          <p:val>
                                            <p:fltVal val="0"/>
                                          </p:val>
                                        </p:tav>
                                        <p:tav tm="100000">
                                          <p:val>
                                            <p:strVal val="#ppt_h"/>
                                          </p:val>
                                        </p:tav>
                                      </p:tavLst>
                                    </p:anim>
                                    <p:anim calcmode="lin" valueType="num">
                                      <p:cBhvr>
                                        <p:cTn id="9" dur="1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1330102" y="453293"/>
            <a:ext cx="9550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ar-AE" sz="4000" dirty="0"/>
              <a:t>التوقعات</a:t>
            </a:r>
            <a:r>
              <a:rPr lang="ar-AE" sz="2400" dirty="0">
                <a:solidFill>
                  <a:srgbClr val="9E0000"/>
                </a:solidFill>
              </a:rPr>
              <a:t>                                                     </a:t>
            </a:r>
            <a:endParaRPr lang="en-US" sz="2400" dirty="0">
              <a:solidFill>
                <a:srgbClr val="9E0000"/>
              </a:solidFill>
            </a:endParaRPr>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8002" y="1308101"/>
            <a:ext cx="34925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2" descr="http://t3.gstatic.com/images?q=tbn:ANd9GcQQy1xfVMLyEzm_ZFSoH8smvVuh_HGAYZXGrd2_8u6gy4cMvo_e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544" y="1449389"/>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quot;No&quot; Symbol 6"/>
          <p:cNvSpPr/>
          <p:nvPr/>
        </p:nvSpPr>
        <p:spPr>
          <a:xfrm>
            <a:off x="4978400" y="1371601"/>
            <a:ext cx="2133600" cy="1590675"/>
          </a:xfrm>
          <a:prstGeom prst="noSmoking">
            <a:avLst>
              <a:gd name="adj" fmla="val 488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8198" name="Picture 7">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685" y="1821064"/>
            <a:ext cx="2032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 descr="D:\Hand-on-ear-listenin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3534134"/>
            <a:ext cx="2946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3" descr="D:\taking-not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067" y="3240289"/>
            <a:ext cx="43815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numéro de diapositive 9"/>
          <p:cNvSpPr>
            <a:spLocks noGrp="1"/>
          </p:cNvSpPr>
          <p:nvPr>
            <p:ph type="sldNum" sz="quarter" idx="12"/>
          </p:nvPr>
        </p:nvSpPr>
        <p:spPr/>
        <p:txBody>
          <a:bodyPr/>
          <a:lstStyle/>
          <a:p>
            <a:fld id="{E80AFBA8-F761-45B4-BEA1-B72D34DD0D0E}" type="slidenum">
              <a:rPr lang="fr-FR" smtClean="0"/>
              <a:pPr/>
              <a:t>86</a:t>
            </a:fld>
            <a:endParaRPr lang="fr-FR"/>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71383702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5941" y="103641"/>
            <a:ext cx="7895772" cy="796018"/>
          </a:xfrm>
          <a:noFill/>
        </p:spPr>
        <p:txBody>
          <a:bodyPr>
            <a:normAutofit/>
          </a:bodyPr>
          <a:lstStyle/>
          <a:p>
            <a:pPr algn="ctr" rtl="1"/>
            <a:r>
              <a:rPr lang="ar-DZ" b="1" dirty="0"/>
              <a:t>نشاط 29:  التحفيز</a:t>
            </a:r>
            <a:endParaRPr lang="fr-FR" b="1" dirty="0"/>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87</a:t>
            </a:fld>
            <a:endParaRPr lang="fr-F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0288" y="1200150"/>
            <a:ext cx="7591425"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pied de page 2"/>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182459001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84437" y="474133"/>
            <a:ext cx="7895772" cy="796018"/>
          </a:xfrm>
          <a:noFill/>
        </p:spPr>
        <p:txBody>
          <a:bodyPr>
            <a:normAutofit/>
          </a:bodyPr>
          <a:lstStyle/>
          <a:p>
            <a:pPr algn="ctr" rtl="1"/>
            <a:r>
              <a:rPr lang="ar-DZ" b="1" dirty="0"/>
              <a:t>نشاط 29:  هيكلة </a:t>
            </a:r>
            <a:r>
              <a:rPr lang="ar-DZ" b="1" dirty="0" smtClean="0"/>
              <a:t>نشاط التحفيز</a:t>
            </a:r>
            <a:endParaRPr lang="fr-FR"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88</a:t>
            </a:fld>
            <a:endParaRPr lang="fr-F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9542" y="1655233"/>
            <a:ext cx="4895850" cy="432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798370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000082"/>
              </a:gs>
              <a:gs pos="30000">
                <a:srgbClr val="66008F"/>
              </a:gs>
              <a:gs pos="64999">
                <a:srgbClr val="BA0066"/>
              </a:gs>
              <a:gs pos="89999">
                <a:srgbClr val="FF0000"/>
              </a:gs>
              <a:gs pos="100000">
                <a:srgbClr val="FF8200"/>
              </a:gs>
            </a:gsLst>
            <a:lin ang="5400000" scaled="0"/>
          </a:gradFill>
          <a:ln>
            <a:noFill/>
          </a:ln>
          <a:effectLst>
            <a:outerShdw dist="206741" dir="8249373" algn="ctr" rotWithShape="0">
              <a:srgbClr val="C1D1D3">
                <a:alpha val="50000"/>
              </a:srgbClr>
            </a:outerShdw>
          </a:effectLst>
          <a:extLst/>
        </p:spPr>
        <p:txBody>
          <a:bodyPr/>
          <a:lstStyle/>
          <a:p>
            <a:endParaRPr lang="fr-FR"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4544" name="Text Box 32"/>
          <p:cNvSpPr txBox="1">
            <a:spLocks noChangeArrowheads="1"/>
          </p:cNvSpPr>
          <p:nvPr/>
        </p:nvSpPr>
        <p:spPr bwMode="auto">
          <a:xfrm>
            <a:off x="6184703"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استراتيجية </a:t>
            </a:r>
            <a:r>
              <a:rPr lang="en-US" sz="2800" dirty="0">
                <a:solidFill>
                  <a:schemeClr val="tx2"/>
                </a:solidFill>
                <a:effectLst>
                  <a:outerShdw blurRad="38100" dist="38100" dir="2700000" algn="tl">
                    <a:srgbClr val="C0C0C0"/>
                  </a:outerShdw>
                </a:effectLst>
                <a:hlinkClick r:id="rId3" action="ppaction://hlinkfile"/>
              </a:rPr>
              <a:t>K</a:t>
            </a:r>
            <a:r>
              <a:rPr lang="fr-FR" sz="2800" dirty="0">
                <a:solidFill>
                  <a:schemeClr val="tx2"/>
                </a:solidFill>
                <a:effectLst>
                  <a:outerShdw blurRad="38100" dist="38100" dir="2700000" algn="tl">
                    <a:srgbClr val="C0C0C0"/>
                  </a:outerShdw>
                </a:effectLst>
                <a:hlinkClick r:id="rId3"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142682" y="914105"/>
            <a:ext cx="3178623" cy="1640409"/>
          </a:xfrm>
          <a:prstGeom prst="ellipse">
            <a:avLst/>
          </a:prstGeom>
          <a:solidFill>
            <a:schemeClr val="accent4">
              <a:lumMod val="60000"/>
              <a:lumOff val="40000"/>
            </a:schemeClr>
          </a:solidFill>
          <a:ln>
            <a:noFill/>
          </a:ln>
          <a:effectLst/>
          <a:extLst/>
        </p:spPr>
        <p:txBody>
          <a:bodyPr vert="horz" wrap="none" anchor="ctr"/>
          <a:lstStyle/>
          <a:p>
            <a:pPr algn="ctr" rtl="1">
              <a:lnSpc>
                <a:spcPct val="107000"/>
              </a:lnSpc>
            </a:pPr>
            <a:r>
              <a:rPr lang="ar-AE" sz="2000" b="1" dirty="0">
                <a:solidFill>
                  <a:sysClr val="windowText" lastClr="000000"/>
                </a:solidFill>
              </a:rPr>
              <a:t>ماذا أعرف </a:t>
            </a:r>
            <a:endParaRPr lang="ar-DZ" sz="2000" b="1" dirty="0">
              <a:solidFill>
                <a:sysClr val="windowText" lastClr="000000"/>
              </a:solidFill>
            </a:endParaRPr>
          </a:p>
          <a:p>
            <a:pPr algn="ctr" rtl="1"/>
            <a:r>
              <a:rPr lang="ar-DZ" sz="2000" b="1" dirty="0">
                <a:solidFill>
                  <a:sysClr val="windowText" lastClr="000000"/>
                </a:solidFill>
              </a:rPr>
              <a:t>عن </a:t>
            </a:r>
            <a:r>
              <a:rPr lang="ar-DZ" sz="2000" b="1" dirty="0">
                <a:solidFill>
                  <a:schemeClr val="dk1"/>
                </a:solidFill>
              </a:rPr>
              <a:t>تقييم </a:t>
            </a:r>
            <a:r>
              <a:rPr lang="ar-DZ" sz="2000" b="1" dirty="0" err="1">
                <a:solidFill>
                  <a:schemeClr val="dk1"/>
                </a:solidFill>
              </a:rPr>
              <a:t>التعلمات</a:t>
            </a:r>
            <a:endParaRPr lang="ar-DZ" sz="2000" b="1" dirty="0">
              <a:solidFill>
                <a:schemeClr val="dk1"/>
              </a:solidFill>
            </a:endParaRPr>
          </a:p>
          <a:p>
            <a:pPr algn="ctr" rtl="1"/>
            <a:r>
              <a:rPr lang="ar-DZ" sz="2000" b="1" dirty="0">
                <a:solidFill>
                  <a:schemeClr val="dk1"/>
                </a:solidFill>
              </a:rPr>
              <a:t> و تكنولوجيا المعلومات </a:t>
            </a:r>
          </a:p>
          <a:p>
            <a:pPr algn="ctr" rtl="1"/>
            <a:r>
              <a:rPr lang="ar-DZ" sz="2000" b="1" dirty="0">
                <a:solidFill>
                  <a:schemeClr val="dk1"/>
                </a:solidFill>
              </a:rPr>
              <a:t>(استخدام برنامج </a:t>
            </a:r>
            <a:r>
              <a:rPr lang="fr-FR" sz="2000" b="1" dirty="0" err="1">
                <a:solidFill>
                  <a:schemeClr val="dk1"/>
                </a:solidFill>
              </a:rPr>
              <a:t>excel</a:t>
            </a:r>
            <a:r>
              <a:rPr lang="ar-DZ" sz="2000" b="1" dirty="0">
                <a:solidFill>
                  <a:schemeClr val="dk1"/>
                </a:solidFill>
              </a:rPr>
              <a:t>)</a:t>
            </a:r>
            <a:endParaRPr lang="fr-FR" sz="1600" b="1" dirty="0">
              <a:solidFill>
                <a:schemeClr val="dk1"/>
              </a:solidFill>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89</a:t>
            </a:fld>
            <a:endParaRPr lang="fr-FR"/>
          </a:p>
        </p:txBody>
      </p:sp>
      <p:sp>
        <p:nvSpPr>
          <p:cNvPr id="26" name="Titre 1"/>
          <p:cNvSpPr txBox="1">
            <a:spLocks/>
          </p:cNvSpPr>
          <p:nvPr/>
        </p:nvSpPr>
        <p:spPr>
          <a:xfrm>
            <a:off x="1630450" y="0"/>
            <a:ext cx="4387965" cy="914105"/>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تقييم </a:t>
            </a:r>
            <a:r>
              <a:rPr lang="ar-SA" b="1" dirty="0" err="1"/>
              <a:t>التعلمات</a:t>
            </a:r>
            <a:endParaRPr lang="fr-FR" b="1" dirty="0"/>
          </a:p>
        </p:txBody>
      </p:sp>
      <p:sp>
        <p:nvSpPr>
          <p:cNvPr id="28" name="Titre 1">
            <a:extLst>
              <a:ext uri="{FF2B5EF4-FFF2-40B4-BE49-F238E27FC236}">
                <a16:creationId xmlns:a16="http://schemas.microsoft.com/office/drawing/2014/main" xmlns="" id="{24E924EC-F059-459F-8C1F-1010FD02E1F5}"/>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30</a:t>
            </a:r>
            <a:r>
              <a:rPr lang="ar-DZ" sz="4000" b="1" dirty="0"/>
              <a:t>:</a:t>
            </a:r>
            <a:endParaRPr lang="fr-FR" sz="4000" b="1" dirty="0"/>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40945449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Freeform 3"/>
          <p:cNvSpPr>
            <a:spLocks noEditPoints="1"/>
          </p:cNvSpPr>
          <p:nvPr/>
        </p:nvSpPr>
        <p:spPr bwMode="gray">
          <a:xfrm>
            <a:off x="1422400" y="1981200"/>
            <a:ext cx="79248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fr-FR"/>
          </a:p>
        </p:txBody>
      </p:sp>
      <p:sp>
        <p:nvSpPr>
          <p:cNvPr id="64544" name="Text Box 32"/>
          <p:cNvSpPr txBox="1">
            <a:spLocks noChangeArrowheads="1"/>
          </p:cNvSpPr>
          <p:nvPr/>
        </p:nvSpPr>
        <p:spPr bwMode="auto">
          <a:xfrm>
            <a:off x="6155675" y="1507771"/>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ar-DZ" sz="2800" dirty="0">
                <a:solidFill>
                  <a:schemeClr val="tx2"/>
                </a:solidFill>
                <a:effectLst>
                  <a:outerShdw blurRad="38100" dist="38100" dir="2700000" algn="tl">
                    <a:srgbClr val="C0C0C0"/>
                  </a:outerShdw>
                </a:effectLst>
                <a:hlinkClick r:id="rId3" action="ppaction://hlinkfile"/>
              </a:rPr>
              <a:t> </a:t>
            </a:r>
            <a:r>
              <a:rPr lang="ar-DZ" sz="2800" dirty="0">
                <a:solidFill>
                  <a:schemeClr val="tx2"/>
                </a:solidFill>
                <a:effectLst>
                  <a:outerShdw blurRad="38100" dist="38100" dir="2700000" algn="tl">
                    <a:srgbClr val="C0C0C0"/>
                  </a:outerShdw>
                </a:effectLst>
                <a:hlinkClick r:id="rId4" action="ppaction://hlinkfile"/>
              </a:rPr>
              <a:t>استراتيجية </a:t>
            </a:r>
            <a:r>
              <a:rPr lang="en-US" sz="2800" dirty="0">
                <a:solidFill>
                  <a:schemeClr val="tx2"/>
                </a:solidFill>
                <a:effectLst>
                  <a:outerShdw blurRad="38100" dist="38100" dir="2700000" algn="tl">
                    <a:srgbClr val="C0C0C0"/>
                  </a:outerShdw>
                </a:effectLst>
                <a:hlinkClick r:id="rId4" action="ppaction://hlinkfile"/>
              </a:rPr>
              <a:t>K</a:t>
            </a:r>
            <a:r>
              <a:rPr lang="fr-FR" sz="2800" dirty="0">
                <a:solidFill>
                  <a:schemeClr val="tx2"/>
                </a:solidFill>
                <a:effectLst>
                  <a:outerShdw blurRad="38100" dist="38100" dir="2700000" algn="tl">
                    <a:srgbClr val="C0C0C0"/>
                  </a:outerShdw>
                </a:effectLst>
                <a:hlinkClick r:id="rId4" action="ppaction://hlinkfile"/>
              </a:rPr>
              <a:t>WL</a:t>
            </a:r>
            <a:endParaRPr lang="en-US" sz="2800" dirty="0">
              <a:solidFill>
                <a:schemeClr val="tx2"/>
              </a:solidFill>
            </a:endParaRPr>
          </a:p>
        </p:txBody>
      </p:sp>
      <p:sp>
        <p:nvSpPr>
          <p:cNvPr id="64547" name="Oval 35"/>
          <p:cNvSpPr>
            <a:spLocks noChangeArrowheads="1"/>
          </p:cNvSpPr>
          <p:nvPr/>
        </p:nvSpPr>
        <p:spPr bwMode="gray">
          <a:xfrm rot="-723406">
            <a:off x="4218518" y="4972050"/>
            <a:ext cx="1917700"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48" name="Oval 36"/>
          <p:cNvSpPr>
            <a:spLocks noChangeArrowheads="1"/>
          </p:cNvSpPr>
          <p:nvPr/>
        </p:nvSpPr>
        <p:spPr bwMode="gray">
          <a:xfrm>
            <a:off x="4127501" y="3752851"/>
            <a:ext cx="2273300"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49" name="Oval 37"/>
          <p:cNvSpPr>
            <a:spLocks noChangeArrowheads="1"/>
          </p:cNvSpPr>
          <p:nvPr/>
        </p:nvSpPr>
        <p:spPr bwMode="gray">
          <a:xfrm>
            <a:off x="4155018" y="3762375"/>
            <a:ext cx="2220383"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0" name="Oval 38"/>
          <p:cNvSpPr>
            <a:spLocks noChangeArrowheads="1"/>
          </p:cNvSpPr>
          <p:nvPr/>
        </p:nvSpPr>
        <p:spPr bwMode="gray">
          <a:xfrm>
            <a:off x="4178301" y="3778250"/>
            <a:ext cx="2112433"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1" name="Oval 39"/>
          <p:cNvSpPr>
            <a:spLocks noChangeArrowheads="1"/>
          </p:cNvSpPr>
          <p:nvPr/>
        </p:nvSpPr>
        <p:spPr bwMode="gray">
          <a:xfrm>
            <a:off x="2704523" y="5412962"/>
            <a:ext cx="3480180" cy="1190411"/>
          </a:xfrm>
          <a:prstGeom prst="ellipse">
            <a:avLst/>
          </a:prstGeom>
          <a:solidFill>
            <a:schemeClr val="accent4">
              <a:lumMod val="60000"/>
              <a:lumOff val="40000"/>
            </a:schemeClr>
          </a:solidFill>
          <a:ln>
            <a:noFill/>
          </a:ln>
          <a:effectLst/>
          <a:extLst/>
        </p:spPr>
        <p:txBody>
          <a:bodyPr vert="horz" wrap="none" anchor="ctr"/>
          <a:lstStyle/>
          <a:p>
            <a:pPr algn="ctr" rtl="1"/>
            <a:r>
              <a:rPr lang="ar-DZ" sz="1600" b="1" dirty="0">
                <a:solidFill>
                  <a:prstClr val="black"/>
                </a:solidFill>
                <a:cs typeface="AdvertisingBold" pitchFamily="2" charset="-78"/>
              </a:rPr>
              <a:t>م</a:t>
            </a:r>
            <a:r>
              <a:rPr lang="ar-AE" sz="1600" b="1" dirty="0">
                <a:solidFill>
                  <a:prstClr val="black"/>
                </a:solidFill>
                <a:cs typeface="AdvertisingBold" pitchFamily="2" charset="-78"/>
              </a:rPr>
              <a:t>اذا تعلمت؟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إجابات </a:t>
            </a:r>
            <a:r>
              <a:rPr lang="ar-AE" sz="1600" b="1" dirty="0">
                <a:solidFill>
                  <a:prstClr val="black"/>
                </a:solidFill>
                <a:cs typeface="AdvertisingBold" pitchFamily="2" charset="-78"/>
              </a:rPr>
              <a:t>على أسئلتي </a:t>
            </a:r>
            <a:endParaRPr lang="ar-DZ" sz="1600" b="1" dirty="0">
              <a:solidFill>
                <a:prstClr val="black"/>
              </a:solidFill>
              <a:cs typeface="AdvertisingBold" pitchFamily="2" charset="-78"/>
            </a:endParaRPr>
          </a:p>
          <a:p>
            <a:pPr algn="ctr" rtl="1"/>
            <a:r>
              <a:rPr lang="ar-DZ" sz="1600" b="1" dirty="0">
                <a:solidFill>
                  <a:prstClr val="black"/>
                </a:solidFill>
                <a:cs typeface="AdvertisingBold" pitchFamily="2" charset="-78"/>
              </a:rPr>
              <a:t>أ</a:t>
            </a:r>
            <a:r>
              <a:rPr lang="ar-AE" sz="1600" b="1" dirty="0">
                <a:solidFill>
                  <a:prstClr val="black"/>
                </a:solidFill>
                <a:cs typeface="AdvertisingBold" pitchFamily="2" charset="-78"/>
              </a:rPr>
              <a:t>و أشياء لم  أعرفها من قبل؟ </a:t>
            </a:r>
            <a:endParaRPr lang="fr-FR" sz="1600" dirty="0">
              <a:cs typeface="AdvertisingBold" pitchFamily="2" charset="-78"/>
            </a:endParaRPr>
          </a:p>
        </p:txBody>
      </p:sp>
      <p:sp>
        <p:nvSpPr>
          <p:cNvPr id="64553" name="Oval 41"/>
          <p:cNvSpPr>
            <a:spLocks noChangeArrowheads="1"/>
          </p:cNvSpPr>
          <p:nvPr/>
        </p:nvSpPr>
        <p:spPr bwMode="gray">
          <a:xfrm rot="-772996">
            <a:off x="1761067" y="4362450"/>
            <a:ext cx="1511300"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4554" name="Group 42"/>
          <p:cNvGrpSpPr>
            <a:grpSpLocks/>
          </p:cNvGrpSpPr>
          <p:nvPr/>
        </p:nvGrpSpPr>
        <p:grpSpPr bwMode="auto">
          <a:xfrm>
            <a:off x="1659467" y="3371850"/>
            <a:ext cx="1828800" cy="1441450"/>
            <a:chOff x="732" y="2112"/>
            <a:chExt cx="842" cy="860"/>
          </a:xfrm>
        </p:grpSpPr>
        <p:sp>
          <p:nvSpPr>
            <p:cNvPr id="64555" name="Oval 43"/>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6" name="Oval 44"/>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7" name="Oval 45"/>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8" name="Oval 46"/>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59" name="Text Box 47"/>
            <p:cNvSpPr txBox="1">
              <a:spLocks noChangeArrowheads="1"/>
            </p:cNvSpPr>
            <p:nvPr/>
          </p:nvSpPr>
          <p:spPr bwMode="gray">
            <a:xfrm>
              <a:off x="1099" y="2414"/>
              <a:ext cx="85"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dirty="0"/>
            </a:p>
          </p:txBody>
        </p:sp>
      </p:grpSp>
      <p:sp>
        <p:nvSpPr>
          <p:cNvPr id="64564" name="Oval 52"/>
          <p:cNvSpPr>
            <a:spLocks noChangeArrowheads="1"/>
          </p:cNvSpPr>
          <p:nvPr/>
        </p:nvSpPr>
        <p:spPr bwMode="gray">
          <a:xfrm>
            <a:off x="-75563" y="4210710"/>
            <a:ext cx="1871864" cy="757238"/>
          </a:xfrm>
          <a:prstGeom prst="ellipse">
            <a:avLst/>
          </a:prstGeom>
          <a:solidFill>
            <a:schemeClr val="accent4">
              <a:lumMod val="60000"/>
              <a:lumOff val="40000"/>
            </a:schemeClr>
          </a:solidFill>
          <a:ln>
            <a:noFill/>
          </a:ln>
          <a:effectLst/>
          <a:extLst/>
        </p:spPr>
        <p:txBody>
          <a:bodyPr vert="horz" wrap="none" anchor="ctr"/>
          <a:lstStyle/>
          <a:p>
            <a:pPr algn="ctr" rtl="1"/>
            <a:r>
              <a:rPr lang="ar-AE" sz="1600" b="1" dirty="0">
                <a:solidFill>
                  <a:schemeClr val="tx1"/>
                </a:solidFill>
                <a:cs typeface="AdvertisingBold" pitchFamily="2" charset="-78"/>
              </a:rPr>
              <a:t>ماذا أريد </a:t>
            </a:r>
            <a:endParaRPr lang="ar-DZ" sz="1600" b="1" dirty="0">
              <a:solidFill>
                <a:schemeClr val="tx1"/>
              </a:solidFill>
              <a:cs typeface="AdvertisingBold" pitchFamily="2" charset="-78"/>
            </a:endParaRPr>
          </a:p>
          <a:p>
            <a:pPr algn="ctr" rtl="1"/>
            <a:r>
              <a:rPr lang="ar-DZ" sz="1600" b="1" dirty="0">
                <a:solidFill>
                  <a:schemeClr val="tx1"/>
                </a:solidFill>
                <a:cs typeface="AdvertisingBold" pitchFamily="2" charset="-78"/>
              </a:rPr>
              <a:t>أ</a:t>
            </a:r>
            <a:r>
              <a:rPr lang="ar-AE" sz="1600" b="1" dirty="0">
                <a:solidFill>
                  <a:schemeClr val="tx1"/>
                </a:solidFill>
                <a:cs typeface="AdvertisingBold" pitchFamily="2" charset="-78"/>
              </a:rPr>
              <a:t>ن </a:t>
            </a:r>
            <a:r>
              <a:rPr lang="ar-DZ" sz="1600" b="1" dirty="0">
                <a:solidFill>
                  <a:schemeClr val="tx1"/>
                </a:solidFill>
                <a:cs typeface="AdvertisingBold" pitchFamily="2" charset="-78"/>
              </a:rPr>
              <a:t>أ</a:t>
            </a:r>
            <a:r>
              <a:rPr lang="ar-AE" sz="1600" b="1" dirty="0">
                <a:solidFill>
                  <a:schemeClr val="tx1"/>
                </a:solidFill>
                <a:cs typeface="AdvertisingBold" pitchFamily="2" charset="-78"/>
              </a:rPr>
              <a:t>عرف؟ أتعلم</a:t>
            </a:r>
            <a:endParaRPr lang="fr-FR" sz="1600" b="1" dirty="0">
              <a:cs typeface="AdvertisingBold" pitchFamily="2" charset="-78"/>
            </a:endParaRPr>
          </a:p>
        </p:txBody>
      </p:sp>
      <p:sp>
        <p:nvSpPr>
          <p:cNvPr id="64566" name="Oval 54"/>
          <p:cNvSpPr>
            <a:spLocks noChangeArrowheads="1"/>
          </p:cNvSpPr>
          <p:nvPr/>
        </p:nvSpPr>
        <p:spPr bwMode="gray">
          <a:xfrm>
            <a:off x="3295651" y="2133600"/>
            <a:ext cx="914400" cy="228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4567" name="Oval 55"/>
          <p:cNvSpPr>
            <a:spLocks noChangeArrowheads="1"/>
          </p:cNvSpPr>
          <p:nvPr/>
        </p:nvSpPr>
        <p:spPr bwMode="gray">
          <a:xfrm>
            <a:off x="3458634" y="1600201"/>
            <a:ext cx="910167" cy="68262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68" name="Oval 56"/>
          <p:cNvSpPr>
            <a:spLocks noChangeArrowheads="1"/>
          </p:cNvSpPr>
          <p:nvPr/>
        </p:nvSpPr>
        <p:spPr bwMode="gray">
          <a:xfrm>
            <a:off x="3471334" y="1603375"/>
            <a:ext cx="886884" cy="66675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64570" name="Oval 58"/>
          <p:cNvSpPr>
            <a:spLocks noChangeArrowheads="1"/>
          </p:cNvSpPr>
          <p:nvPr/>
        </p:nvSpPr>
        <p:spPr bwMode="gray">
          <a:xfrm>
            <a:off x="384285" y="1401056"/>
            <a:ext cx="2924967" cy="732544"/>
          </a:xfrm>
          <a:prstGeom prst="ellipse">
            <a:avLst/>
          </a:prstGeom>
          <a:solidFill>
            <a:schemeClr val="accent4">
              <a:lumMod val="60000"/>
              <a:lumOff val="40000"/>
            </a:schemeClr>
          </a:solidFill>
          <a:ln>
            <a:noFill/>
          </a:ln>
          <a:effectLst/>
          <a:extLst/>
        </p:spPr>
        <p:txBody>
          <a:bodyPr vert="horz" wrap="none" anchor="ctr"/>
          <a:lstStyle/>
          <a:p>
            <a:pPr algn="r"/>
            <a:r>
              <a:rPr lang="ar-AE" sz="1600" dirty="0">
                <a:solidFill>
                  <a:sysClr val="windowText" lastClr="000000"/>
                </a:solidFill>
                <a:cs typeface="AdvertisingBold" pitchFamily="2" charset="-78"/>
              </a:rPr>
              <a:t>ماذا أعرف </a:t>
            </a:r>
            <a:r>
              <a:rPr lang="ar-DZ" sz="1600" dirty="0">
                <a:solidFill>
                  <a:sysClr val="windowText" lastClr="000000"/>
                </a:solidFill>
                <a:cs typeface="AdvertisingBold" pitchFamily="2" charset="-78"/>
              </a:rPr>
              <a:t>عن تكنولوجيات </a:t>
            </a:r>
          </a:p>
          <a:p>
            <a:pPr algn="r"/>
            <a:r>
              <a:rPr lang="ar-DZ" sz="1600" dirty="0">
                <a:solidFill>
                  <a:sysClr val="windowText" lastClr="000000"/>
                </a:solidFill>
                <a:cs typeface="AdvertisingBold" pitchFamily="2" charset="-78"/>
              </a:rPr>
              <a:t>الاعلام و الاتصال</a:t>
            </a:r>
            <a:endParaRPr lang="fr-FR" sz="1600" dirty="0">
              <a:cs typeface="AdvertisingBold" pitchFamily="2" charset="-78"/>
            </a:endParaRPr>
          </a:p>
        </p:txBody>
      </p:sp>
      <p:sp>
        <p:nvSpPr>
          <p:cNvPr id="4" name="Espace réservé du numéro de diapositive 3"/>
          <p:cNvSpPr>
            <a:spLocks noGrp="1"/>
          </p:cNvSpPr>
          <p:nvPr>
            <p:ph type="sldNum" sz="quarter" idx="12"/>
          </p:nvPr>
        </p:nvSpPr>
        <p:spPr/>
        <p:txBody>
          <a:bodyPr/>
          <a:lstStyle/>
          <a:p>
            <a:fld id="{786DE1AD-AE59-4827-9DC2-C56B7902DFA7}" type="slidenum">
              <a:rPr lang="fr-FR" smtClean="0"/>
              <a:pPr/>
              <a:t>9</a:t>
            </a:fld>
            <a:endParaRPr lang="fr-FR"/>
          </a:p>
        </p:txBody>
      </p:sp>
      <p:sp>
        <p:nvSpPr>
          <p:cNvPr id="26" name="Titre 1"/>
          <p:cNvSpPr txBox="1">
            <a:spLocks/>
          </p:cNvSpPr>
          <p:nvPr/>
        </p:nvSpPr>
        <p:spPr>
          <a:xfrm>
            <a:off x="2859314" y="89355"/>
            <a:ext cx="5631543" cy="824750"/>
          </a:xfrm>
          <a:prstGeom prst="rect">
            <a:avLst/>
          </a:prstGeom>
          <a:solidFill>
            <a:schemeClr val="bg2">
              <a:lumMod val="9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b="1" dirty="0"/>
              <a:t>ال</a:t>
            </a:r>
            <a:r>
              <a:rPr lang="ar-DZ" b="1" dirty="0"/>
              <a:t>نشاط </a:t>
            </a:r>
            <a:r>
              <a:rPr lang="ar-SA" b="1" dirty="0"/>
              <a:t>0</a:t>
            </a:r>
            <a:r>
              <a:rPr lang="ar-DZ" b="1" dirty="0"/>
              <a:t>2</a:t>
            </a:r>
            <a:endParaRPr lang="fr-FR" b="1" dirty="0"/>
          </a:p>
        </p:txBody>
      </p:sp>
    </p:spTree>
    <p:extLst>
      <p:ext uri="{BB962C8B-B14F-4D97-AF65-F5344CB8AC3E}">
        <p14:creationId xmlns:p14="http://schemas.microsoft.com/office/powerpoint/2010/main" val="32242649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70"/>
                                        </p:tgtEl>
                                        <p:attrNameLst>
                                          <p:attrName>style.visibility</p:attrName>
                                        </p:attrNameLst>
                                      </p:cBhvr>
                                      <p:to>
                                        <p:strVal val="visible"/>
                                      </p:to>
                                    </p:set>
                                    <p:anim calcmode="lin" valueType="num">
                                      <p:cBhvr additive="base">
                                        <p:cTn id="7" dur="1250" fill="hold"/>
                                        <p:tgtEl>
                                          <p:spTgt spid="64570"/>
                                        </p:tgtEl>
                                        <p:attrNameLst>
                                          <p:attrName>ppt_x</p:attrName>
                                        </p:attrNameLst>
                                      </p:cBhvr>
                                      <p:tavLst>
                                        <p:tav tm="0">
                                          <p:val>
                                            <p:strVal val="#ppt_x"/>
                                          </p:val>
                                        </p:tav>
                                        <p:tav tm="100000">
                                          <p:val>
                                            <p:strVal val="#ppt_x"/>
                                          </p:val>
                                        </p:tav>
                                      </p:tavLst>
                                    </p:anim>
                                    <p:anim calcmode="lin" valueType="num">
                                      <p:cBhvr additive="base">
                                        <p:cTn id="8" dur="1250" fill="hold"/>
                                        <p:tgtEl>
                                          <p:spTgt spid="64570"/>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53" presetClass="entr" presetSubtype="16" fill="hold" grpId="0" nodeType="afterEffect">
                                  <p:stCondLst>
                                    <p:cond delay="0"/>
                                  </p:stCondLst>
                                  <p:childTnLst>
                                    <p:set>
                                      <p:cBhvr>
                                        <p:cTn id="11" dur="1" fill="hold">
                                          <p:stCondLst>
                                            <p:cond delay="0"/>
                                          </p:stCondLst>
                                        </p:cTn>
                                        <p:tgtEl>
                                          <p:spTgt spid="64564"/>
                                        </p:tgtEl>
                                        <p:attrNameLst>
                                          <p:attrName>style.visibility</p:attrName>
                                        </p:attrNameLst>
                                      </p:cBhvr>
                                      <p:to>
                                        <p:strVal val="visible"/>
                                      </p:to>
                                    </p:set>
                                    <p:anim calcmode="lin" valueType="num">
                                      <p:cBhvr>
                                        <p:cTn id="12" dur="1250" fill="hold"/>
                                        <p:tgtEl>
                                          <p:spTgt spid="64564"/>
                                        </p:tgtEl>
                                        <p:attrNameLst>
                                          <p:attrName>ppt_w</p:attrName>
                                        </p:attrNameLst>
                                      </p:cBhvr>
                                      <p:tavLst>
                                        <p:tav tm="0">
                                          <p:val>
                                            <p:fltVal val="0"/>
                                          </p:val>
                                        </p:tav>
                                        <p:tav tm="100000">
                                          <p:val>
                                            <p:strVal val="#ppt_w"/>
                                          </p:val>
                                        </p:tav>
                                      </p:tavLst>
                                    </p:anim>
                                    <p:anim calcmode="lin" valueType="num">
                                      <p:cBhvr>
                                        <p:cTn id="13" dur="1250" fill="hold"/>
                                        <p:tgtEl>
                                          <p:spTgt spid="64564"/>
                                        </p:tgtEl>
                                        <p:attrNameLst>
                                          <p:attrName>ppt_h</p:attrName>
                                        </p:attrNameLst>
                                      </p:cBhvr>
                                      <p:tavLst>
                                        <p:tav tm="0">
                                          <p:val>
                                            <p:fltVal val="0"/>
                                          </p:val>
                                        </p:tav>
                                        <p:tav tm="100000">
                                          <p:val>
                                            <p:strVal val="#ppt_h"/>
                                          </p:val>
                                        </p:tav>
                                      </p:tavLst>
                                    </p:anim>
                                    <p:animEffect transition="in" filter="fade">
                                      <p:cBhvr>
                                        <p:cTn id="14" dur="1250"/>
                                        <p:tgtEl>
                                          <p:spTgt spid="64564"/>
                                        </p:tgtEl>
                                      </p:cBhvr>
                                    </p:animEffect>
                                  </p:childTnLst>
                                </p:cTn>
                              </p:par>
                            </p:childTnLst>
                          </p:cTn>
                        </p:par>
                        <p:par>
                          <p:cTn id="15" fill="hold">
                            <p:stCondLst>
                              <p:cond delay="2500"/>
                            </p:stCondLst>
                            <p:childTnLst>
                              <p:par>
                                <p:cTn id="16" presetID="8" presetClass="emph" presetSubtype="0" fill="hold" grpId="0" nodeType="afterEffect">
                                  <p:stCondLst>
                                    <p:cond delay="0"/>
                                  </p:stCondLst>
                                  <p:childTnLst>
                                    <p:animRot by="21600000">
                                      <p:cBhvr>
                                        <p:cTn id="17" dur="2000" fill="hold"/>
                                        <p:tgtEl>
                                          <p:spTgt spid="645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1" grpId="0" animBg="1"/>
      <p:bldP spid="64564" grpId="0" animBg="1"/>
      <p:bldP spid="6457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pPr algn="ctr" rtl="1"/>
              <a:t>90</a:t>
            </a:fld>
            <a:endParaRPr lang="fr-FR" dirty="0"/>
          </a:p>
        </p:txBody>
      </p:sp>
      <p:sp>
        <p:nvSpPr>
          <p:cNvPr id="3" name="Espace réservé du pied de page 2"/>
          <p:cNvSpPr>
            <a:spLocks noGrp="1"/>
          </p:cNvSpPr>
          <p:nvPr>
            <p:ph type="ftr" sz="quarter" idx="4294967295"/>
          </p:nvPr>
        </p:nvSpPr>
        <p:spPr/>
        <p:txBody>
          <a:bodyPr/>
          <a:lstStyle/>
          <a:p>
            <a:r>
              <a:rPr lang="ar-DZ"/>
              <a:t>الإعلام الآلي</a:t>
            </a:r>
            <a:endParaRPr lang="fr-FR"/>
          </a:p>
        </p:txBody>
      </p:sp>
      <p:graphicFrame>
        <p:nvGraphicFramePr>
          <p:cNvPr id="7" name="Content Placeholder 3"/>
          <p:cNvGraphicFramePr>
            <a:graphicFrameLocks/>
          </p:cNvGraphicFramePr>
          <p:nvPr>
            <p:extLst>
              <p:ext uri="{D42A27DB-BD31-4B8C-83A1-F6EECF244321}">
                <p14:modId xmlns:p14="http://schemas.microsoft.com/office/powerpoint/2010/main" val="2761074717"/>
              </p:ext>
            </p:extLst>
          </p:nvPr>
        </p:nvGraphicFramePr>
        <p:xfrm>
          <a:off x="239485" y="1248629"/>
          <a:ext cx="10842171" cy="5401771"/>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 </a:t>
                      </a:r>
                      <a:r>
                        <a:rPr kumimoji="0" lang="ar-AE" sz="2000" b="1" i="0" u="none" strike="noStrike" kern="1200" cap="none" spc="0" normalizeH="0" baseline="0" noProof="0" dirty="0">
                          <a:ln>
                            <a:noFill/>
                          </a:ln>
                          <a:solidFill>
                            <a:schemeClr val="tx1"/>
                          </a:solidFill>
                          <a:effectLst/>
                          <a:uLnTx/>
                          <a:uFillTx/>
                          <a:latin typeface="+mn-lt"/>
                          <a:ea typeface="+mn-ea"/>
                          <a:cs typeface="+mn-cs"/>
                        </a:rPr>
                        <a:t>ماذا </a:t>
                      </a:r>
                      <a:r>
                        <a:rPr kumimoji="0" lang="ar-AE" sz="2000" b="1" i="0" u="none" strike="noStrike" kern="1200" cap="none" spc="0" normalizeH="0" baseline="0" noProof="0" dirty="0" err="1">
                          <a:ln>
                            <a:noFill/>
                          </a:ln>
                          <a:solidFill>
                            <a:schemeClr val="tx1"/>
                          </a:solidFill>
                          <a:effectLst/>
                          <a:uLnTx/>
                          <a:uFillTx/>
                          <a:latin typeface="+mn-lt"/>
                          <a:ea typeface="+mn-ea"/>
                          <a:cs typeface="+mn-cs"/>
                        </a:rPr>
                        <a:t>تعلمت؟</a:t>
                      </a:r>
                      <a:r>
                        <a:rPr kumimoji="0" lang="ar-AE" sz="2000" b="1" i="0" u="none" strike="noStrike" kern="1200" cap="none" spc="0" normalizeH="0" baseline="0" noProof="0" dirty="0">
                          <a:ln>
                            <a:noFill/>
                          </a:ln>
                          <a:solidFill>
                            <a:schemeClr val="tx1"/>
                          </a:solidFill>
                          <a:effectLst/>
                          <a:uLnTx/>
                          <a:uFillTx/>
                          <a:latin typeface="+mn-lt"/>
                          <a:ea typeface="+mn-ea"/>
                          <a:cs typeface="+mn-cs"/>
                        </a:rPr>
                        <a:t>  </a:t>
                      </a:r>
                      <a:r>
                        <a:rPr kumimoji="0" lang="ar-DZ" sz="2000" b="1" i="0" u="none" strike="noStrike" kern="1200" cap="none" spc="0" normalizeH="0" baseline="0" noProof="0" dirty="0">
                          <a:ln>
                            <a:noFill/>
                          </a:ln>
                          <a:solidFill>
                            <a:schemeClr val="tx1"/>
                          </a:solidFill>
                          <a:effectLst/>
                          <a:uLnTx/>
                          <a:uFillTx/>
                          <a:latin typeface="+mn-lt"/>
                          <a:ea typeface="+mn-ea"/>
                          <a:cs typeface="+mn-cs"/>
                        </a:rPr>
                        <a:t>إ</a:t>
                      </a:r>
                      <a:r>
                        <a:rPr kumimoji="0" lang="ar-AE" sz="2000" b="1" i="0" u="none" strike="noStrike" kern="1200" cap="none" spc="0" normalizeH="0" baseline="0" noProof="0" dirty="0" err="1">
                          <a:ln>
                            <a:noFill/>
                          </a:ln>
                          <a:solidFill>
                            <a:schemeClr val="tx1"/>
                          </a:solidFill>
                          <a:effectLst/>
                          <a:uLnTx/>
                          <a:uFillTx/>
                          <a:latin typeface="+mn-lt"/>
                          <a:ea typeface="+mn-ea"/>
                          <a:cs typeface="+mn-cs"/>
                        </a:rPr>
                        <a:t>جابات</a:t>
                      </a:r>
                      <a:r>
                        <a:rPr kumimoji="0" lang="ar-AE" sz="2000" b="1" i="0" u="none" strike="noStrike" kern="1200" cap="none" spc="0" normalizeH="0" baseline="0" noProof="0" dirty="0">
                          <a:ln>
                            <a:noFill/>
                          </a:ln>
                          <a:solidFill>
                            <a:schemeClr val="tx1"/>
                          </a:solidFill>
                          <a:effectLst/>
                          <a:uLnTx/>
                          <a:uFillTx/>
                          <a:latin typeface="+mn-lt"/>
                          <a:ea typeface="+mn-ea"/>
                          <a:cs typeface="+mn-cs"/>
                        </a:rPr>
                        <a:t> على أسئلتي </a:t>
                      </a:r>
                      <a:r>
                        <a:rPr kumimoji="0" lang="ar-DZ" sz="2000" b="1" i="0" u="none" strike="noStrike" kern="1200" cap="none" spc="0" normalizeH="0" baseline="0" noProof="0" dirty="0">
                          <a:ln>
                            <a:noFill/>
                          </a:ln>
                          <a:solidFill>
                            <a:schemeClr val="tx1"/>
                          </a:solidFill>
                          <a:effectLst/>
                          <a:uLnTx/>
                          <a:uFillTx/>
                          <a:latin typeface="+mn-lt"/>
                          <a:ea typeface="+mn-ea"/>
                          <a:cs typeface="+mn-cs"/>
                        </a:rPr>
                        <a:t>أ</a:t>
                      </a:r>
                      <a:r>
                        <a:rPr kumimoji="0" lang="ar-AE" sz="2000" b="1" i="0" u="none" strike="noStrike" kern="1200" cap="none" spc="0" normalizeH="0" baseline="0" noProof="0" dirty="0">
                          <a:ln>
                            <a:noFill/>
                          </a:ln>
                          <a:solidFill>
                            <a:schemeClr val="tx1"/>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schemeClr val="tx1"/>
                          </a:solidFill>
                          <a:effectLst/>
                          <a:uLnTx/>
                          <a:uFillTx/>
                          <a:latin typeface="+mn-lt"/>
                          <a:ea typeface="+mn-ea"/>
                          <a:cs typeface="+mn-cs"/>
                        </a:rPr>
                        <a:t>قبل؟</a:t>
                      </a:r>
                      <a:r>
                        <a:rPr kumimoji="0" lang="ar-AE" sz="2000" b="1" i="0" u="none" strike="noStrike" kern="1200" cap="none" spc="0" normalizeH="0" baseline="0" noProof="0" dirty="0">
                          <a:ln>
                            <a:noFill/>
                          </a:ln>
                          <a:solidFill>
                            <a:schemeClr val="tx1"/>
                          </a:solidFill>
                          <a:effectLst/>
                          <a:uLnTx/>
                          <a:uFillTx/>
                          <a:latin typeface="+mn-lt"/>
                          <a:ea typeface="+mn-ea"/>
                          <a:cs typeface="+mn-cs"/>
                        </a:rPr>
                        <a:t>                       </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rPr>
                        <a:t>What: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Know :</a:t>
                      </a:r>
                      <a:endParaRPr lang="fr-FR" sz="2000" dirty="0">
                        <a:solidFill>
                          <a:schemeClr val="tx1"/>
                        </a:solidFill>
                      </a:endParaRPr>
                    </a:p>
                    <a:p>
                      <a:pPr algn="ctr" rtl="1">
                        <a:lnSpc>
                          <a:spcPct val="107000"/>
                        </a:lnSpc>
                      </a:pPr>
                      <a:r>
                        <a:rPr lang="ar-AE" sz="2000" b="1" dirty="0">
                          <a:solidFill>
                            <a:schemeClr val="tx1"/>
                          </a:solidFill>
                        </a:rPr>
                        <a:t>ماذا أعرف </a:t>
                      </a:r>
                      <a:endParaRPr lang="ar-DZ" sz="2000" b="1" dirty="0">
                        <a:solidFill>
                          <a:schemeClr val="tx1"/>
                        </a:solidFill>
                      </a:endParaRPr>
                    </a:p>
                    <a:p>
                      <a:pPr algn="ctr" rtl="1"/>
                      <a:r>
                        <a:rPr lang="ar-DZ" sz="2000" b="1" dirty="0">
                          <a:solidFill>
                            <a:schemeClr val="tx1"/>
                          </a:solidFill>
                        </a:rPr>
                        <a:t>عن تقييم </a:t>
                      </a:r>
                      <a:r>
                        <a:rPr lang="ar-DZ" sz="2000" b="1" dirty="0" err="1">
                          <a:solidFill>
                            <a:schemeClr val="tx1"/>
                          </a:solidFill>
                        </a:rPr>
                        <a:t>التعلمات</a:t>
                      </a:r>
                      <a:endParaRPr lang="ar-DZ" sz="2000" b="1" dirty="0">
                        <a:solidFill>
                          <a:schemeClr val="tx1"/>
                        </a:solidFill>
                      </a:endParaRPr>
                    </a:p>
                    <a:p>
                      <a:pPr algn="ctr" rtl="1"/>
                      <a:r>
                        <a:rPr lang="ar-DZ" sz="2000" b="1" dirty="0">
                          <a:solidFill>
                            <a:schemeClr val="tx1"/>
                          </a:solidFill>
                        </a:rPr>
                        <a:t> و تكنولوجيا المعلومات </a:t>
                      </a:r>
                    </a:p>
                    <a:p>
                      <a:pPr algn="ctr" rtl="1"/>
                      <a:r>
                        <a:rPr lang="ar-DZ" sz="2000" b="1" dirty="0">
                          <a:solidFill>
                            <a:schemeClr val="tx1"/>
                          </a:solidFill>
                        </a:rPr>
                        <a:t>(استخدام برنامج </a:t>
                      </a:r>
                      <a:r>
                        <a:rPr lang="fr-FR" sz="2000" b="1" dirty="0" err="1">
                          <a:solidFill>
                            <a:schemeClr val="tx1"/>
                          </a:solidFill>
                        </a:rPr>
                        <a:t>excel</a:t>
                      </a:r>
                      <a:r>
                        <a:rPr lang="ar-DZ" sz="2000" b="1" dirty="0">
                          <a:solidFill>
                            <a:schemeClr val="tx1"/>
                          </a:solidFill>
                        </a:rPr>
                        <a:t>)</a:t>
                      </a:r>
                      <a:r>
                        <a:rPr lang="ar-AE" sz="2000" dirty="0">
                          <a:solidFill>
                            <a:schemeClr val="tx1"/>
                          </a:solidFill>
                        </a:rPr>
                        <a:t>؟</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schemeClr val="tx1"/>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fr-FR"/>
                    </a:p>
                  </a:txBody>
                  <a:tcPr/>
                </a:tc>
                <a:extLst>
                  <a:ext uri="{0D108BD9-81ED-4DB2-BD59-A6C34878D82A}">
                    <a16:rowId xmlns:a16="http://schemas.microsoft.com/office/drawing/2014/main" xmlns=""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5" name="ZoneTexte 4"/>
          <p:cNvSpPr txBox="1"/>
          <p:nvPr/>
        </p:nvSpPr>
        <p:spPr>
          <a:xfrm>
            <a:off x="928915" y="-149629"/>
            <a:ext cx="6685543" cy="1200329"/>
          </a:xfrm>
          <a:prstGeom prst="rect">
            <a:avLst/>
          </a:prstGeom>
          <a:solidFill>
            <a:schemeClr val="bg1"/>
          </a:solidFill>
        </p:spPr>
        <p:txBody>
          <a:bodyPr wrap="square" rtlCol="0">
            <a:spAutoFit/>
          </a:bodyPr>
          <a:lstStyle/>
          <a:p>
            <a:pPr algn="ctr" rtl="1"/>
            <a:r>
              <a:rPr lang="ar-DZ" sz="3600" b="1" dirty="0"/>
              <a:t> </a:t>
            </a:r>
          </a:p>
          <a:p>
            <a:pPr algn="ctr" rtl="1"/>
            <a:r>
              <a:rPr lang="ar-DZ" sz="3600" b="1" dirty="0"/>
              <a:t>استراتيجية </a:t>
            </a:r>
            <a:r>
              <a:rPr lang="fr-FR" sz="3600" b="1" dirty="0"/>
              <a:t>KWL </a:t>
            </a:r>
          </a:p>
        </p:txBody>
      </p:sp>
      <p:sp>
        <p:nvSpPr>
          <p:cNvPr id="9" name="Titre 1">
            <a:extLst>
              <a:ext uri="{FF2B5EF4-FFF2-40B4-BE49-F238E27FC236}">
                <a16:creationId xmlns:a16="http://schemas.microsoft.com/office/drawing/2014/main" xmlns="" id="{FC2D2ECA-ED4C-4671-830F-A41E601D400E}"/>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30</a:t>
            </a:r>
            <a:r>
              <a:rPr lang="ar-DZ" sz="4000" b="1" dirty="0"/>
              <a:t>:</a:t>
            </a:r>
            <a:endParaRPr lang="fr-FR" sz="4000" b="1" dirty="0"/>
          </a:p>
        </p:txBody>
      </p:sp>
    </p:spTree>
    <p:extLst>
      <p:ext uri="{BB962C8B-B14F-4D97-AF65-F5344CB8AC3E}">
        <p14:creationId xmlns:p14="http://schemas.microsoft.com/office/powerpoint/2010/main" val="13251444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34547" y="0"/>
            <a:ext cx="5849380" cy="796018"/>
          </a:xfrm>
          <a:noFill/>
        </p:spPr>
        <p:txBody>
          <a:bodyPr>
            <a:normAutofit/>
          </a:bodyPr>
          <a:lstStyle/>
          <a:p>
            <a:pPr algn="ctr" rtl="1"/>
            <a:r>
              <a:rPr lang="ar-DZ" b="1" dirty="0"/>
              <a:t>التعرف على برنامج </a:t>
            </a:r>
            <a:r>
              <a:rPr lang="fr-FR" b="1" dirty="0"/>
              <a:t>Excel</a:t>
            </a: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91</a:t>
            </a:fld>
            <a:endParaRPr lang="fr-FR"/>
          </a:p>
        </p:txBody>
      </p:sp>
      <p:sp>
        <p:nvSpPr>
          <p:cNvPr id="3" name="ZoneTexte 2"/>
          <p:cNvSpPr txBox="1"/>
          <p:nvPr/>
        </p:nvSpPr>
        <p:spPr>
          <a:xfrm>
            <a:off x="3473450" y="2061028"/>
            <a:ext cx="7286172" cy="1200329"/>
          </a:xfrm>
          <a:prstGeom prst="rect">
            <a:avLst/>
          </a:prstGeom>
          <a:noFill/>
        </p:spPr>
        <p:txBody>
          <a:bodyPr wrap="square" rtlCol="0">
            <a:spAutoFit/>
          </a:bodyPr>
          <a:lstStyle/>
          <a:p>
            <a:pPr marL="342900" indent="-342900" algn="r" rtl="1">
              <a:buFontTx/>
              <a:buChar char="-"/>
            </a:pPr>
            <a:r>
              <a:rPr lang="ar-DZ" sz="3600" b="1" dirty="0" smtClean="0">
                <a:latin typeface="Times New Roman" pitchFamily="18" charset="0"/>
                <a:cs typeface="Times New Roman" pitchFamily="18" charset="0"/>
                <a:hlinkClick r:id="rId3" action="ppaction://hlinkpres?slideindex=1&amp;slidetitle="/>
              </a:rPr>
              <a:t>التعرف على برمجية </a:t>
            </a:r>
            <a:r>
              <a:rPr lang="fr-FR" sz="3600" b="1" dirty="0" smtClean="0">
                <a:latin typeface="Times New Roman" pitchFamily="18" charset="0"/>
                <a:cs typeface="Times New Roman" pitchFamily="18" charset="0"/>
                <a:hlinkClick r:id="rId3" action="ppaction://hlinkpres?slideindex=1&amp;slidetitle="/>
              </a:rPr>
              <a:t>Microsoft </a:t>
            </a:r>
            <a:r>
              <a:rPr lang="fr-FR" sz="3600" b="1" dirty="0" err="1" smtClean="0">
                <a:latin typeface="Times New Roman" pitchFamily="18" charset="0"/>
                <a:cs typeface="Times New Roman" pitchFamily="18" charset="0"/>
                <a:hlinkClick r:id="rId3" action="ppaction://hlinkpres?slideindex=1&amp;slidetitle="/>
              </a:rPr>
              <a:t>excel</a:t>
            </a:r>
            <a:r>
              <a:rPr lang="fr-FR" sz="3600" b="1" dirty="0" smtClean="0">
                <a:latin typeface="Times New Roman" pitchFamily="18" charset="0"/>
                <a:cs typeface="Times New Roman" pitchFamily="18" charset="0"/>
                <a:hlinkClick r:id="rId3" action="ppaction://hlinkpres?slideindex=1&amp;slidetitle="/>
              </a:rPr>
              <a:t> </a:t>
            </a:r>
            <a:endParaRPr lang="fr-FR" sz="3600" b="1" dirty="0">
              <a:latin typeface="Times New Roman" pitchFamily="18" charset="0"/>
              <a:cs typeface="Times New Roman" pitchFamily="18" charset="0"/>
            </a:endParaRPr>
          </a:p>
          <a:p>
            <a:pPr marL="342900" indent="-342900" algn="r" rtl="1">
              <a:buFontTx/>
              <a:buChar char="-"/>
            </a:pPr>
            <a:endParaRPr lang="fr-FR" sz="3600" b="1" dirty="0">
              <a:latin typeface="Times New Roman" pitchFamily="18" charset="0"/>
              <a:cs typeface="Times New Roman" pitchFamily="18" charset="0"/>
            </a:endParaRPr>
          </a:p>
        </p:txBody>
      </p:sp>
      <p:sp>
        <p:nvSpPr>
          <p:cNvPr id="11" name="Titre 1">
            <a:extLst>
              <a:ext uri="{FF2B5EF4-FFF2-40B4-BE49-F238E27FC236}">
                <a16:creationId xmlns:a16="http://schemas.microsoft.com/office/drawing/2014/main" xmlns="" id="{BEBF9BDA-910C-40F1-8A5B-B14A69D39B1C}"/>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31</a:t>
            </a:r>
            <a:r>
              <a:rPr lang="ar-DZ" sz="4000" b="1" dirty="0"/>
              <a:t>:</a:t>
            </a:r>
            <a:endParaRPr lang="fr-FR" sz="4000" b="1" dirty="0"/>
          </a:p>
        </p:txBody>
      </p:sp>
      <p:sp>
        <p:nvSpPr>
          <p:cNvPr id="4" name="Espace réservé du pied de page 3"/>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391793676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8686" y="0"/>
            <a:ext cx="9071692" cy="827314"/>
          </a:xfrm>
          <a:solidFill>
            <a:schemeClr val="bg1">
              <a:lumMod val="85000"/>
            </a:schemeClr>
          </a:solidFill>
        </p:spPr>
        <p:txBody>
          <a:bodyPr>
            <a:normAutofit/>
          </a:bodyPr>
          <a:lstStyle/>
          <a:p>
            <a:pPr algn="ctr" rtl="1"/>
            <a:r>
              <a:rPr lang="ar-DZ" b="1" dirty="0"/>
              <a:t>إدماج  برنامج </a:t>
            </a:r>
            <a:r>
              <a:rPr lang="ar-DZ" b="1" dirty="0" err="1"/>
              <a:t>إكسل</a:t>
            </a:r>
            <a:r>
              <a:rPr lang="ar-DZ" b="1" dirty="0"/>
              <a:t> في العملية التعليمية التعلمية</a:t>
            </a:r>
            <a:endParaRPr lang="fr-FR"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92</a:t>
            </a:fld>
            <a:endParaRPr lang="fr-FR"/>
          </a:p>
        </p:txBody>
      </p:sp>
      <p:sp>
        <p:nvSpPr>
          <p:cNvPr id="11" name="Rectangle 10"/>
          <p:cNvSpPr/>
          <p:nvPr/>
        </p:nvSpPr>
        <p:spPr>
          <a:xfrm>
            <a:off x="10138142" y="1647764"/>
            <a:ext cx="1861407" cy="400110"/>
          </a:xfrm>
          <a:prstGeom prst="rect">
            <a:avLst/>
          </a:prstGeom>
          <a:solidFill>
            <a:schemeClr val="bg1"/>
          </a:solidFill>
        </p:spPr>
        <p:txBody>
          <a:bodyPr wrap="none">
            <a:spAutoFit/>
          </a:bodyPr>
          <a:lstStyle/>
          <a:p>
            <a:r>
              <a:rPr lang="ar-DZ" sz="2000" b="1" dirty="0">
                <a:solidFill>
                  <a:schemeClr val="bg1"/>
                </a:solidFill>
                <a:hlinkClick r:id="rId2" action="ppaction://hlinkfile"/>
              </a:rPr>
              <a:t>ورقة العمل الموزعة</a:t>
            </a:r>
            <a:endParaRPr lang="fr-FR" sz="2000" b="1"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14400"/>
            <a:ext cx="9913257" cy="594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a:extLst>
              <a:ext uri="{FF2B5EF4-FFF2-40B4-BE49-F238E27FC236}">
                <a16:creationId xmlns:a16="http://schemas.microsoft.com/office/drawing/2014/main" xmlns="" id="{E0702FC2-D125-4930-8949-609009FA6E8C}"/>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32</a:t>
            </a:r>
            <a:r>
              <a:rPr lang="ar-DZ" sz="4000" b="1" dirty="0"/>
              <a:t>:</a:t>
            </a:r>
            <a:endParaRPr lang="fr-FR" sz="4000" b="1" dirty="0"/>
          </a:p>
        </p:txBody>
      </p:sp>
    </p:spTree>
    <p:extLst>
      <p:ext uri="{BB962C8B-B14F-4D97-AF65-F5344CB8AC3E}">
        <p14:creationId xmlns:p14="http://schemas.microsoft.com/office/powerpoint/2010/main" val="282862881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8686" y="0"/>
            <a:ext cx="9370950" cy="827314"/>
          </a:xfrm>
          <a:solidFill>
            <a:schemeClr val="bg1">
              <a:lumMod val="85000"/>
            </a:schemeClr>
          </a:solidFill>
        </p:spPr>
        <p:txBody>
          <a:bodyPr>
            <a:normAutofit/>
          </a:bodyPr>
          <a:lstStyle/>
          <a:p>
            <a:pPr algn="ctr" rtl="1"/>
            <a:r>
              <a:rPr lang="ar-DZ" sz="3600" b="1" dirty="0"/>
              <a:t>هيكلة خاصة بإدماج  برنامج </a:t>
            </a:r>
            <a:r>
              <a:rPr lang="ar-DZ" sz="3600" b="1" dirty="0" err="1"/>
              <a:t>إكسل</a:t>
            </a:r>
            <a:r>
              <a:rPr lang="ar-DZ" sz="3600" b="1" dirty="0"/>
              <a:t> في العملية التعليمية التعلمية</a:t>
            </a:r>
            <a:endParaRPr lang="fr-FR" sz="3600" b="1" dirty="0"/>
          </a:p>
        </p:txBody>
      </p:sp>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93</a:t>
            </a:fld>
            <a:endParaRPr lang="fr-F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943" y="870857"/>
            <a:ext cx="10638971" cy="598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re 1">
            <a:extLst>
              <a:ext uri="{FF2B5EF4-FFF2-40B4-BE49-F238E27FC236}">
                <a16:creationId xmlns:a16="http://schemas.microsoft.com/office/drawing/2014/main" xmlns="" id="{AEA7FD4D-221B-4E46-9B33-D5139E049D20}"/>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32</a:t>
            </a:r>
            <a:r>
              <a:rPr lang="ar-DZ" sz="4000" b="1" dirty="0"/>
              <a:t>:</a:t>
            </a:r>
            <a:endParaRPr lang="fr-FR" sz="4000" b="1" dirty="0"/>
          </a:p>
        </p:txBody>
      </p:sp>
    </p:spTree>
    <p:extLst>
      <p:ext uri="{BB962C8B-B14F-4D97-AF65-F5344CB8AC3E}">
        <p14:creationId xmlns:p14="http://schemas.microsoft.com/office/powerpoint/2010/main" val="325940192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r>
              <a:rPr lang="ar-DZ"/>
              <a:t>الإعلام الآلي</a:t>
            </a:r>
            <a:endParaRPr lang="fr-FR"/>
          </a:p>
        </p:txBody>
      </p:sp>
      <p:sp>
        <p:nvSpPr>
          <p:cNvPr id="6" name="Espace réservé du numéro de diapositive 5"/>
          <p:cNvSpPr>
            <a:spLocks noGrp="1"/>
          </p:cNvSpPr>
          <p:nvPr>
            <p:ph type="sldNum" sz="quarter" idx="12"/>
          </p:nvPr>
        </p:nvSpPr>
        <p:spPr/>
        <p:txBody>
          <a:bodyPr/>
          <a:lstStyle/>
          <a:p>
            <a:fld id="{786DE1AD-AE59-4827-9DC2-C56B7902DFA7}" type="slidenum">
              <a:rPr lang="fr-FR" smtClean="0"/>
              <a:pPr/>
              <a:t>94</a:t>
            </a:fld>
            <a:endParaRPr lang="fr-F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113745"/>
            <a:ext cx="12192000" cy="5744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re 1">
            <a:extLst>
              <a:ext uri="{FF2B5EF4-FFF2-40B4-BE49-F238E27FC236}">
                <a16:creationId xmlns:a16="http://schemas.microsoft.com/office/drawing/2014/main" xmlns="" id="{25E4DFF1-0F4C-4ECB-BF0F-BEFA51C2705C}"/>
              </a:ext>
            </a:extLst>
          </p:cNvPr>
          <p:cNvSpPr>
            <a:spLocks noGrp="1"/>
          </p:cNvSpPr>
          <p:nvPr>
            <p:ph type="title"/>
          </p:nvPr>
        </p:nvSpPr>
        <p:spPr>
          <a:xfrm>
            <a:off x="188686" y="0"/>
            <a:ext cx="9370950" cy="827314"/>
          </a:xfrm>
          <a:solidFill>
            <a:schemeClr val="bg1">
              <a:lumMod val="85000"/>
            </a:schemeClr>
          </a:solidFill>
        </p:spPr>
        <p:txBody>
          <a:bodyPr>
            <a:normAutofit/>
          </a:bodyPr>
          <a:lstStyle/>
          <a:p>
            <a:pPr algn="ctr" rtl="1"/>
            <a:r>
              <a:rPr lang="ar-DZ" sz="3600" b="1" dirty="0"/>
              <a:t>هيكلة خاصة بإدماج  برنامج </a:t>
            </a:r>
            <a:r>
              <a:rPr lang="ar-DZ" sz="3600" b="1" dirty="0" err="1"/>
              <a:t>إكسل</a:t>
            </a:r>
            <a:r>
              <a:rPr lang="ar-DZ" sz="3600" b="1" dirty="0"/>
              <a:t> في العملية التعليمية التعلمية</a:t>
            </a:r>
            <a:endParaRPr lang="fr-FR" sz="3600" b="1" dirty="0"/>
          </a:p>
        </p:txBody>
      </p:sp>
      <p:sp>
        <p:nvSpPr>
          <p:cNvPr id="10" name="Titre 1">
            <a:extLst>
              <a:ext uri="{FF2B5EF4-FFF2-40B4-BE49-F238E27FC236}">
                <a16:creationId xmlns:a16="http://schemas.microsoft.com/office/drawing/2014/main" xmlns="" id="{CAE79D29-E225-4837-919C-7F6E5A5938FD}"/>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32</a:t>
            </a:r>
            <a:r>
              <a:rPr lang="ar-DZ" sz="4000" b="1" dirty="0"/>
              <a:t>:</a:t>
            </a:r>
            <a:endParaRPr lang="fr-FR" sz="4000" b="1" dirty="0"/>
          </a:p>
        </p:txBody>
      </p:sp>
    </p:spTree>
    <p:extLst>
      <p:ext uri="{BB962C8B-B14F-4D97-AF65-F5344CB8AC3E}">
        <p14:creationId xmlns:p14="http://schemas.microsoft.com/office/powerpoint/2010/main" val="368550470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786DE1AD-AE59-4827-9DC2-C56B7902DFA7}" type="slidenum">
              <a:rPr lang="fr-FR" smtClean="0"/>
              <a:pPr/>
              <a:t>95</a:t>
            </a:fld>
            <a:endParaRPr lang="fr-FR"/>
          </a:p>
        </p:txBody>
      </p:sp>
      <p:pic>
        <p:nvPicPr>
          <p:cNvPr id="717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47" y="1032328"/>
            <a:ext cx="2736850" cy="210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3759200" y="1032328"/>
            <a:ext cx="7286172" cy="1200329"/>
          </a:xfrm>
          <a:prstGeom prst="rect">
            <a:avLst/>
          </a:prstGeom>
          <a:noFill/>
        </p:spPr>
        <p:txBody>
          <a:bodyPr wrap="square" rtlCol="0">
            <a:spAutoFit/>
          </a:bodyPr>
          <a:lstStyle/>
          <a:p>
            <a:pPr marL="342900" indent="-342900" algn="r" rtl="1">
              <a:buFontTx/>
              <a:buChar char="-"/>
            </a:pPr>
            <a:r>
              <a:rPr lang="ar-DZ" sz="3600" b="1" dirty="0">
                <a:latin typeface="Times New Roman" pitchFamily="18" charset="0"/>
                <a:cs typeface="Times New Roman" pitchFamily="18" charset="0"/>
              </a:rPr>
              <a:t>مشاهدة مقطع فيديو حول تحليل نتائج اختبار</a:t>
            </a:r>
            <a:endParaRPr lang="fr-FR" sz="3600" b="1" dirty="0">
              <a:latin typeface="Times New Roman" pitchFamily="18" charset="0"/>
              <a:cs typeface="Times New Roman" pitchFamily="18" charset="0"/>
            </a:endParaRPr>
          </a:p>
          <a:p>
            <a:pPr marL="342900" indent="-342900" algn="r" rtl="1">
              <a:buFontTx/>
              <a:buChar char="-"/>
            </a:pPr>
            <a:endParaRPr lang="fr-FR" sz="3600" b="1" dirty="0">
              <a:latin typeface="Times New Roman" pitchFamily="18" charset="0"/>
              <a:cs typeface="Times New Roman" pitchFamily="18" charset="0"/>
            </a:endParaRPr>
          </a:p>
        </p:txBody>
      </p:sp>
      <p:sp>
        <p:nvSpPr>
          <p:cNvPr id="12" name="Ellipse 11"/>
          <p:cNvSpPr/>
          <p:nvPr/>
        </p:nvSpPr>
        <p:spPr>
          <a:xfrm>
            <a:off x="4543834" y="4212675"/>
            <a:ext cx="2786743" cy="838200"/>
          </a:xfrm>
          <a:prstGeom prst="ellipse">
            <a:avLst/>
          </a:prstGeom>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DZ" sz="3200" b="1" dirty="0">
                <a:solidFill>
                  <a:schemeClr val="bg1"/>
                </a:solidFill>
                <a:hlinkClick r:id="rId5" action="ppaction://hlinkfile"/>
              </a:rPr>
              <a:t>ورقة العمل </a:t>
            </a:r>
            <a:endParaRPr lang="fr-FR" sz="2800" b="1" dirty="0">
              <a:solidFill>
                <a:schemeClr val="bg1"/>
              </a:solidFill>
            </a:endParaRPr>
          </a:p>
        </p:txBody>
      </p:sp>
      <p:sp>
        <p:nvSpPr>
          <p:cNvPr id="14" name="Titre 1">
            <a:extLst>
              <a:ext uri="{FF2B5EF4-FFF2-40B4-BE49-F238E27FC236}">
                <a16:creationId xmlns:a16="http://schemas.microsoft.com/office/drawing/2014/main" xmlns="" id="{6236CC51-BF39-47A1-AB53-879026B2F63D}"/>
              </a:ext>
            </a:extLst>
          </p:cNvPr>
          <p:cNvSpPr txBox="1">
            <a:spLocks/>
          </p:cNvSpPr>
          <p:nvPr/>
        </p:nvSpPr>
        <p:spPr>
          <a:xfrm>
            <a:off x="9982200" y="79262"/>
            <a:ext cx="2062703" cy="834843"/>
          </a:xfrm>
          <a:prstGeom prst="rect">
            <a:avLst/>
          </a:prstGeom>
          <a:solidFill>
            <a:schemeClr val="bg1">
              <a:lumMod val="85000"/>
            </a:schemeClr>
          </a:solidFill>
        </p:spPr>
        <p:txBody>
          <a:bodyPr vert="horz" lIns="91440" tIns="45720" rIns="91440" bIns="45720" rtlCol="0" anchor="ctr">
            <a:normAutofit fontScale="92500"/>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4000" b="1" dirty="0"/>
              <a:t>ال</a:t>
            </a:r>
            <a:r>
              <a:rPr lang="ar-DZ" sz="4000" b="1" dirty="0"/>
              <a:t>نشاط </a:t>
            </a:r>
            <a:r>
              <a:rPr lang="ar-SA" sz="4000" b="1" dirty="0"/>
              <a:t>33</a:t>
            </a:r>
            <a:r>
              <a:rPr lang="ar-DZ" sz="4000" b="1" dirty="0"/>
              <a:t>:</a:t>
            </a:r>
            <a:endParaRPr lang="fr-FR" sz="4000" b="1" dirty="0"/>
          </a:p>
        </p:txBody>
      </p:sp>
      <p:sp>
        <p:nvSpPr>
          <p:cNvPr id="2" name="Espace réservé du pied de page 1"/>
          <p:cNvSpPr>
            <a:spLocks noGrp="1"/>
          </p:cNvSpPr>
          <p:nvPr>
            <p:ph type="ftr" sz="quarter" idx="11"/>
          </p:nvPr>
        </p:nvSpPr>
        <p:spPr/>
        <p:txBody>
          <a:bodyPr/>
          <a:lstStyle/>
          <a:p>
            <a:r>
              <a:rPr lang="ar-DZ" smtClean="0"/>
              <a:t>الإعلام الآلي</a:t>
            </a:r>
            <a:endParaRPr lang="fr-FR"/>
          </a:p>
        </p:txBody>
      </p:sp>
    </p:spTree>
    <p:extLst>
      <p:ext uri="{BB962C8B-B14F-4D97-AF65-F5344CB8AC3E}">
        <p14:creationId xmlns:p14="http://schemas.microsoft.com/office/powerpoint/2010/main" val="346148379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4294967295"/>
          </p:nvPr>
        </p:nvSpPr>
        <p:spPr>
          <a:xfrm>
            <a:off x="11303000" y="6356354"/>
            <a:ext cx="889000" cy="365125"/>
          </a:xfrm>
        </p:spPr>
        <p:txBody>
          <a:bodyPr/>
          <a:lstStyle/>
          <a:p>
            <a:pPr algn="ctr" rtl="1"/>
            <a:fld id="{E80AFBA8-F761-45B4-BEA1-B72D34DD0D0E}" type="slidenum">
              <a:rPr lang="fr-FR" smtClean="0">
                <a:solidFill>
                  <a:prstClr val="black">
                    <a:tint val="75000"/>
                  </a:prstClr>
                </a:solidFill>
              </a:rPr>
              <a:pPr algn="ctr" rtl="1"/>
              <a:t>96</a:t>
            </a:fld>
            <a:endParaRPr lang="fr-FR" dirty="0">
              <a:solidFill>
                <a:prstClr val="black">
                  <a:tint val="75000"/>
                </a:prstClr>
              </a:solidFill>
            </a:endParaRPr>
          </a:p>
        </p:txBody>
      </p:sp>
      <p:sp>
        <p:nvSpPr>
          <p:cNvPr id="3" name="Espace réservé du pied de page 2"/>
          <p:cNvSpPr>
            <a:spLocks noGrp="1"/>
          </p:cNvSpPr>
          <p:nvPr>
            <p:ph type="ftr" sz="quarter" idx="4294967295"/>
          </p:nvPr>
        </p:nvSpPr>
        <p:spPr/>
        <p:txBody>
          <a:bodyPr/>
          <a:lstStyle/>
          <a:p>
            <a:r>
              <a:rPr lang="ar-DZ">
                <a:solidFill>
                  <a:prstClr val="black">
                    <a:tint val="75000"/>
                  </a:prstClr>
                </a:solidFill>
              </a:rPr>
              <a:t>الإعلام الآلي</a:t>
            </a:r>
            <a:endParaRPr lang="fr-FR">
              <a:solidFill>
                <a:prstClr val="black">
                  <a:tint val="75000"/>
                </a:prstClr>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3491905417"/>
              </p:ext>
            </p:extLst>
          </p:nvPr>
        </p:nvGraphicFramePr>
        <p:xfrm>
          <a:off x="239485" y="1248629"/>
          <a:ext cx="10842171" cy="5401771"/>
        </p:xfrm>
        <a:graphic>
          <a:graphicData uri="http://schemas.openxmlformats.org/drawingml/2006/table">
            <a:tbl>
              <a:tblPr firstRow="1" bandRow="1">
                <a:tableStyleId>{5C22544A-7EE6-4342-B048-85BDC9FD1C3A}</a:tableStyleId>
              </a:tblPr>
              <a:tblGrid>
                <a:gridCol w="5503812">
                  <a:extLst>
                    <a:ext uri="{9D8B030D-6E8A-4147-A177-3AD203B41FA5}">
                      <a16:colId xmlns:a16="http://schemas.microsoft.com/office/drawing/2014/main" xmlns="" val="20000"/>
                    </a:ext>
                  </a:extLst>
                </a:gridCol>
                <a:gridCol w="2492992">
                  <a:extLst>
                    <a:ext uri="{9D8B030D-6E8A-4147-A177-3AD203B41FA5}">
                      <a16:colId xmlns:a16="http://schemas.microsoft.com/office/drawing/2014/main" xmlns="" val="20001"/>
                    </a:ext>
                  </a:extLst>
                </a:gridCol>
                <a:gridCol w="2845367">
                  <a:extLst>
                    <a:ext uri="{9D8B030D-6E8A-4147-A177-3AD203B41FA5}">
                      <a16:colId xmlns:a16="http://schemas.microsoft.com/office/drawing/2014/main" xmlns="" val="20002"/>
                    </a:ext>
                  </a:extLst>
                </a:gridCol>
              </a:tblGrid>
              <a:tr h="11154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mn-lt"/>
                          <a:ea typeface="+mn-ea"/>
                          <a:cs typeface="+mn-cs"/>
                        </a:rPr>
                        <a:t>L</a:t>
                      </a:r>
                      <a:r>
                        <a:rPr kumimoji="0" lang="en-GB" sz="2000" b="1" i="0" u="none" strike="noStrike" kern="1200" cap="none" spc="0" normalizeH="0" baseline="0" noProof="0" dirty="0">
                          <a:ln>
                            <a:noFill/>
                          </a:ln>
                          <a:solidFill>
                            <a:prstClr val="black"/>
                          </a:solidFill>
                          <a:effectLst/>
                          <a:uLnTx/>
                          <a:uFillTx/>
                          <a:latin typeface="+mn-lt"/>
                          <a:ea typeface="+mn-ea"/>
                          <a:cs typeface="+mn-cs"/>
                        </a:rPr>
                        <a:t>earned: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n-lt"/>
                          <a:ea typeface="+mn-ea"/>
                          <a:cs typeface="+mn-cs"/>
                        </a:rPr>
                        <a:t> </a:t>
                      </a:r>
                      <a:r>
                        <a:rPr kumimoji="0" lang="ar-AE" sz="2000" b="1" i="0" u="none" strike="noStrike" kern="1200" cap="none" spc="0" normalizeH="0" baseline="0" noProof="0" dirty="0">
                          <a:ln>
                            <a:noFill/>
                          </a:ln>
                          <a:solidFill>
                            <a:prstClr val="black"/>
                          </a:solidFill>
                          <a:effectLst/>
                          <a:uLnTx/>
                          <a:uFillTx/>
                          <a:latin typeface="+mn-lt"/>
                          <a:ea typeface="+mn-ea"/>
                          <a:cs typeface="+mn-cs"/>
                        </a:rPr>
                        <a:t>ماذا </a:t>
                      </a:r>
                      <a:r>
                        <a:rPr kumimoji="0" lang="ar-AE" sz="2000" b="1" i="0" u="none" strike="noStrike" kern="1200" cap="none" spc="0" normalizeH="0" baseline="0" noProof="0" dirty="0" err="1">
                          <a:ln>
                            <a:noFill/>
                          </a:ln>
                          <a:solidFill>
                            <a:prstClr val="black"/>
                          </a:solidFill>
                          <a:effectLst/>
                          <a:uLnTx/>
                          <a:uFillTx/>
                          <a:latin typeface="+mn-lt"/>
                          <a:ea typeface="+mn-ea"/>
                          <a:cs typeface="+mn-cs"/>
                        </a:rPr>
                        <a:t>تعلمت؟</a:t>
                      </a:r>
                      <a:r>
                        <a:rPr kumimoji="0" lang="ar-AE" sz="2000" b="1" i="0" u="none" strike="noStrike" kern="1200" cap="none" spc="0" normalizeH="0" baseline="0" noProof="0" dirty="0">
                          <a:ln>
                            <a:noFill/>
                          </a:ln>
                          <a:solidFill>
                            <a:prstClr val="black"/>
                          </a:solidFill>
                          <a:effectLst/>
                          <a:uLnTx/>
                          <a:uFillTx/>
                          <a:latin typeface="+mn-lt"/>
                          <a:ea typeface="+mn-ea"/>
                          <a:cs typeface="+mn-cs"/>
                        </a:rPr>
                        <a:t>  </a:t>
                      </a:r>
                      <a:r>
                        <a:rPr kumimoji="0" lang="ar-DZ" sz="2000" b="1" i="0" u="none" strike="noStrike" kern="1200" cap="none" spc="0" normalizeH="0" baseline="0" noProof="0" dirty="0">
                          <a:ln>
                            <a:noFill/>
                          </a:ln>
                          <a:solidFill>
                            <a:prstClr val="black"/>
                          </a:solidFill>
                          <a:effectLst/>
                          <a:uLnTx/>
                          <a:uFillTx/>
                          <a:latin typeface="+mn-lt"/>
                          <a:ea typeface="+mn-ea"/>
                          <a:cs typeface="+mn-cs"/>
                        </a:rPr>
                        <a:t>إ</a:t>
                      </a:r>
                      <a:r>
                        <a:rPr kumimoji="0" lang="ar-AE" sz="2000" b="1" i="0" u="none" strike="noStrike" kern="1200" cap="none" spc="0" normalizeH="0" baseline="0" noProof="0" dirty="0" err="1">
                          <a:ln>
                            <a:noFill/>
                          </a:ln>
                          <a:solidFill>
                            <a:prstClr val="black"/>
                          </a:solidFill>
                          <a:effectLst/>
                          <a:uLnTx/>
                          <a:uFillTx/>
                          <a:latin typeface="+mn-lt"/>
                          <a:ea typeface="+mn-ea"/>
                          <a:cs typeface="+mn-cs"/>
                        </a:rPr>
                        <a:t>جابات</a:t>
                      </a:r>
                      <a:r>
                        <a:rPr kumimoji="0" lang="ar-AE" sz="2000" b="1" i="0" u="none" strike="noStrike" kern="1200" cap="none" spc="0" normalizeH="0" baseline="0" noProof="0" dirty="0">
                          <a:ln>
                            <a:noFill/>
                          </a:ln>
                          <a:solidFill>
                            <a:prstClr val="black"/>
                          </a:solidFill>
                          <a:effectLst/>
                          <a:uLnTx/>
                          <a:uFillTx/>
                          <a:latin typeface="+mn-lt"/>
                          <a:ea typeface="+mn-ea"/>
                          <a:cs typeface="+mn-cs"/>
                        </a:rPr>
                        <a:t> على أسئلتي </a:t>
                      </a:r>
                      <a:r>
                        <a:rPr kumimoji="0" lang="ar-DZ" sz="2000" b="1" i="0" u="none" strike="noStrike" kern="1200" cap="none" spc="0" normalizeH="0" baseline="0" noProof="0" dirty="0">
                          <a:ln>
                            <a:noFill/>
                          </a:ln>
                          <a:solidFill>
                            <a:prstClr val="black"/>
                          </a:solidFill>
                          <a:effectLst/>
                          <a:uLnTx/>
                          <a:uFillTx/>
                          <a:latin typeface="+mn-lt"/>
                          <a:ea typeface="+mn-ea"/>
                          <a:cs typeface="+mn-cs"/>
                        </a:rPr>
                        <a:t>أ</a:t>
                      </a:r>
                      <a:r>
                        <a:rPr kumimoji="0" lang="ar-AE" sz="2000" b="1" i="0" u="none" strike="noStrike" kern="1200" cap="none" spc="0" normalizeH="0" baseline="0" noProof="0" dirty="0">
                          <a:ln>
                            <a:noFill/>
                          </a:ln>
                          <a:solidFill>
                            <a:prstClr val="black"/>
                          </a:solidFill>
                          <a:effectLst/>
                          <a:uLnTx/>
                          <a:uFillTx/>
                          <a:latin typeface="+mn-lt"/>
                          <a:ea typeface="+mn-ea"/>
                          <a:cs typeface="+mn-cs"/>
                        </a:rPr>
                        <a:t>و أشياء لم  أعرفها من </a:t>
                      </a:r>
                      <a:r>
                        <a:rPr kumimoji="0" lang="ar-AE" sz="2000" b="1" i="0" u="none" strike="noStrike" kern="1200" cap="none" spc="0" normalizeH="0" baseline="0" noProof="0" dirty="0" err="1">
                          <a:ln>
                            <a:noFill/>
                          </a:ln>
                          <a:solidFill>
                            <a:prstClr val="black"/>
                          </a:solidFill>
                          <a:effectLst/>
                          <a:uLnTx/>
                          <a:uFillTx/>
                          <a:latin typeface="+mn-lt"/>
                          <a:ea typeface="+mn-ea"/>
                          <a:cs typeface="+mn-cs"/>
                        </a:rPr>
                        <a:t>قبل؟</a:t>
                      </a:r>
                      <a:r>
                        <a:rPr kumimoji="0" lang="ar-AE" sz="2000" b="1" i="0" u="none" strike="noStrike" kern="1200" cap="none" spc="0" normalizeH="0" baseline="0" noProof="0" dirty="0">
                          <a:ln>
                            <a:noFill/>
                          </a:ln>
                          <a:solidFill>
                            <a:prstClr val="black"/>
                          </a:solidFill>
                          <a:effectLst/>
                          <a:uLnTx/>
                          <a:uFillTx/>
                          <a:latin typeface="+mn-lt"/>
                          <a:ea typeface="+mn-ea"/>
                          <a:cs typeface="+mn-cs"/>
                        </a:rPr>
                        <a:t>                       </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solidFill>
                            <a:srgbClr val="FF0000"/>
                          </a:solidFill>
                        </a:rPr>
                        <a:t>W</a:t>
                      </a:r>
                      <a:r>
                        <a:rPr lang="en-US" sz="2000" dirty="0">
                          <a:solidFill>
                            <a:schemeClr val="tx1"/>
                          </a:solidFill>
                        </a:rPr>
                        <a:t>hat:</a:t>
                      </a:r>
                    </a:p>
                    <a:p>
                      <a:pPr algn="ctr"/>
                      <a:r>
                        <a:rPr lang="en-US" sz="2000" dirty="0">
                          <a:solidFill>
                            <a:schemeClr val="tx1"/>
                          </a:solidFill>
                        </a:rPr>
                        <a:t> </a:t>
                      </a:r>
                      <a:r>
                        <a:rPr lang="ar-AE" sz="2000" dirty="0">
                          <a:solidFill>
                            <a:schemeClr val="tx1"/>
                          </a:solidFill>
                        </a:rPr>
                        <a:t>   ماذا أريد </a:t>
                      </a:r>
                      <a:r>
                        <a:rPr lang="ar-DZ" sz="2000" dirty="0">
                          <a:solidFill>
                            <a:schemeClr val="tx1"/>
                          </a:solidFill>
                        </a:rPr>
                        <a:t>أ</a:t>
                      </a:r>
                      <a:r>
                        <a:rPr lang="ar-AE" sz="2000" dirty="0">
                          <a:solidFill>
                            <a:schemeClr val="tx1"/>
                          </a:solidFill>
                        </a:rPr>
                        <a:t>ن </a:t>
                      </a:r>
                      <a:r>
                        <a:rPr lang="ar-DZ" sz="2000" dirty="0">
                          <a:solidFill>
                            <a:schemeClr val="tx1"/>
                          </a:solidFill>
                        </a:rPr>
                        <a:t>أ</a:t>
                      </a:r>
                      <a:r>
                        <a:rPr lang="ar-AE" sz="2000" dirty="0" err="1">
                          <a:solidFill>
                            <a:schemeClr val="tx1"/>
                          </a:solidFill>
                        </a:rPr>
                        <a:t>عرف؟</a:t>
                      </a:r>
                      <a:r>
                        <a:rPr lang="ar-AE" sz="2000" dirty="0">
                          <a:solidFill>
                            <a:schemeClr val="tx1"/>
                          </a:solidFill>
                        </a:rPr>
                        <a:t> أتعلم؟ </a:t>
                      </a:r>
                      <a:endParaRPr lang="en-GB"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mn-lt"/>
                          <a:ea typeface="+mn-ea"/>
                          <a:cs typeface="+mn-cs"/>
                        </a:rPr>
                        <a:t>K</a:t>
                      </a:r>
                      <a:r>
                        <a:rPr kumimoji="0" lang="en-US" sz="2000" b="1" i="0" u="none" strike="noStrike" kern="1200" cap="none" spc="0" normalizeH="0" baseline="0" noProof="0" dirty="0">
                          <a:ln>
                            <a:noFill/>
                          </a:ln>
                          <a:solidFill>
                            <a:sysClr val="windowText" lastClr="000000"/>
                          </a:solidFill>
                          <a:effectLst/>
                          <a:uLnTx/>
                          <a:uFillTx/>
                          <a:latin typeface="+mn-lt"/>
                          <a:ea typeface="+mn-ea"/>
                          <a:cs typeface="+mn-cs"/>
                        </a:rPr>
                        <a:t>now :</a:t>
                      </a:r>
                      <a:endParaRPr lang="fr-FR" sz="2000" dirty="0">
                        <a:solidFill>
                          <a:sysClr val="windowText" lastClr="000000"/>
                        </a:solidFill>
                      </a:endParaRPr>
                    </a:p>
                    <a:p>
                      <a:pPr algn="ctr" rtl="1">
                        <a:lnSpc>
                          <a:spcPct val="107000"/>
                        </a:lnSpc>
                      </a:pPr>
                      <a:r>
                        <a:rPr lang="ar-AE" sz="2000" b="1" dirty="0">
                          <a:solidFill>
                            <a:sysClr val="windowText" lastClr="000000"/>
                          </a:solidFill>
                        </a:rPr>
                        <a:t>ماذا أعرف </a:t>
                      </a:r>
                      <a:endParaRPr lang="ar-DZ" sz="2000" b="1" dirty="0">
                        <a:solidFill>
                          <a:sysClr val="windowText" lastClr="000000"/>
                        </a:solidFill>
                      </a:endParaRPr>
                    </a:p>
                    <a:p>
                      <a:pPr algn="ctr" rtl="1"/>
                      <a:r>
                        <a:rPr lang="ar-DZ" sz="2000" b="1" dirty="0">
                          <a:solidFill>
                            <a:sysClr val="windowText" lastClr="000000"/>
                          </a:solidFill>
                        </a:rPr>
                        <a:t>عن </a:t>
                      </a:r>
                      <a:r>
                        <a:rPr lang="ar-DZ" sz="2000" b="1" dirty="0">
                          <a:solidFill>
                            <a:schemeClr val="dk1"/>
                          </a:solidFill>
                        </a:rPr>
                        <a:t>تقييم </a:t>
                      </a:r>
                      <a:r>
                        <a:rPr lang="ar-DZ" sz="2000" b="1" dirty="0" err="1">
                          <a:solidFill>
                            <a:schemeClr val="dk1"/>
                          </a:solidFill>
                        </a:rPr>
                        <a:t>التعلمات</a:t>
                      </a:r>
                      <a:endParaRPr lang="ar-DZ" sz="2000" b="1" dirty="0">
                        <a:solidFill>
                          <a:schemeClr val="dk1"/>
                        </a:solidFill>
                      </a:endParaRPr>
                    </a:p>
                    <a:p>
                      <a:pPr algn="ctr" rtl="1"/>
                      <a:r>
                        <a:rPr lang="ar-DZ" sz="2000" b="1" dirty="0">
                          <a:solidFill>
                            <a:schemeClr val="dk1"/>
                          </a:solidFill>
                        </a:rPr>
                        <a:t> و تكنولوجيا المعلومات </a:t>
                      </a:r>
                    </a:p>
                    <a:p>
                      <a:pPr algn="ctr" rtl="1"/>
                      <a:r>
                        <a:rPr lang="ar-DZ" sz="2000" b="1" dirty="0">
                          <a:solidFill>
                            <a:schemeClr val="dk1"/>
                          </a:solidFill>
                        </a:rPr>
                        <a:t>(استخدام برنامج </a:t>
                      </a:r>
                      <a:r>
                        <a:rPr lang="fr-FR" sz="2000" b="1" dirty="0" err="1">
                          <a:solidFill>
                            <a:schemeClr val="dk1"/>
                          </a:solidFill>
                        </a:rPr>
                        <a:t>excel</a:t>
                      </a:r>
                      <a:r>
                        <a:rPr lang="ar-DZ" sz="2000" b="1" dirty="0">
                          <a:solidFill>
                            <a:schemeClr val="dk1"/>
                          </a:solidFill>
                        </a:rPr>
                        <a:t>)</a:t>
                      </a:r>
                      <a:r>
                        <a:rPr lang="ar-AE" sz="2000" dirty="0">
                          <a:solidFill>
                            <a:sysClr val="windowText" lastClr="000000"/>
                          </a:solidFill>
                        </a:rPr>
                        <a:t>؟</a:t>
                      </a:r>
                      <a:endParaRPr lang="en-GB" sz="2000"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0000"/>
                  </a:ext>
                </a:extLst>
              </a:tr>
              <a:tr h="574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DZ" sz="2000" b="1" i="0" u="none" strike="noStrike" kern="1200" cap="none" spc="0" normalizeH="0" baseline="0" noProof="0" dirty="0">
                          <a:ln>
                            <a:noFill/>
                          </a:ln>
                          <a:solidFill>
                            <a:prstClr val="black"/>
                          </a:solidFill>
                          <a:effectLst/>
                          <a:uLnTx/>
                          <a:uFillTx/>
                          <a:latin typeface="+mn-lt"/>
                          <a:ea typeface="+mn-ea"/>
                          <a:cs typeface="+mn-cs"/>
                        </a:rPr>
                        <a:t>بعد إنهاء الأنشطة</a:t>
                      </a:r>
                      <a:endParaRPr kumimoji="0" lang="en-GB" sz="2000" b="1" i="0" u="none" strike="noStrike" kern="1200" cap="none" spc="0" normalizeH="0" baseline="0" noProof="0" dirty="0">
                        <a:ln>
                          <a:noFill/>
                        </a:ln>
                        <a:solidFill>
                          <a:prstClr val="black"/>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gridSpan="2">
                  <a:txBody>
                    <a:bodyPr/>
                    <a:lstStyle/>
                    <a:p>
                      <a:pPr algn="ctr"/>
                      <a:r>
                        <a:rPr lang="ar-DZ" sz="2000" b="1" dirty="0">
                          <a:solidFill>
                            <a:schemeClr val="tx1"/>
                          </a:solidFill>
                        </a:rPr>
                        <a:t>قبل بدء الأنشطة</a:t>
                      </a:r>
                      <a:endParaRPr lang="en-GB"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extLst>
                  <a:ext uri="{0D108BD9-81ED-4DB2-BD59-A6C34878D82A}">
                    <a16:rowId xmlns:a16="http://schemas.microsoft.com/office/drawing/2014/main" xmlns="" val="10001"/>
                  </a:ext>
                </a:extLst>
              </a:tr>
              <a:tr h="3190895">
                <a:tc>
                  <a:txBody>
                    <a:bodyPr/>
                    <a:lstStyle/>
                    <a:p>
                      <a:endParaRPr lang="fr-FR" dirty="0"/>
                    </a:p>
                    <a:p>
                      <a:endParaRPr lang="fr-FR" dirty="0"/>
                    </a:p>
                    <a:p>
                      <a:endParaRPr lang="ar-AE" dirty="0"/>
                    </a:p>
                    <a:p>
                      <a:endParaRPr lang="ar-AE" dirty="0"/>
                    </a:p>
                    <a:p>
                      <a:endParaRPr lang="ar-AE" dirty="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2" name="Rectangle 1"/>
          <p:cNvSpPr/>
          <p:nvPr/>
        </p:nvSpPr>
        <p:spPr>
          <a:xfrm>
            <a:off x="4923219" y="291584"/>
            <a:ext cx="2407647" cy="584775"/>
          </a:xfrm>
          <a:prstGeom prst="rect">
            <a:avLst/>
          </a:prstGeom>
        </p:spPr>
        <p:txBody>
          <a:bodyPr wrap="none">
            <a:spAutoFit/>
          </a:bodyPr>
          <a:lstStyle/>
          <a:p>
            <a:pPr algn="r" rtl="1"/>
            <a:r>
              <a:rPr lang="ar-DZ" sz="3200" dirty="0">
                <a:solidFill>
                  <a:schemeClr val="tx2"/>
                </a:solidFill>
                <a:effectLst>
                  <a:outerShdw blurRad="38100" dist="38100" dir="2700000" algn="tl">
                    <a:srgbClr val="C0C0C0"/>
                  </a:outerShdw>
                </a:effectLst>
              </a:rPr>
              <a:t>استراتيجية </a:t>
            </a:r>
            <a:r>
              <a:rPr lang="en-US" sz="3200" dirty="0">
                <a:solidFill>
                  <a:schemeClr val="tx2"/>
                </a:solidFill>
                <a:effectLst>
                  <a:outerShdw blurRad="38100" dist="38100" dir="2700000" algn="tl">
                    <a:srgbClr val="C0C0C0"/>
                  </a:outerShdw>
                </a:effectLst>
              </a:rPr>
              <a:t>K</a:t>
            </a:r>
            <a:r>
              <a:rPr lang="fr-FR" sz="3200" dirty="0">
                <a:solidFill>
                  <a:schemeClr val="tx2"/>
                </a:solidFill>
                <a:effectLst>
                  <a:outerShdw blurRad="38100" dist="38100" dir="2700000" algn="tl">
                    <a:srgbClr val="C0C0C0"/>
                  </a:outerShdw>
                </a:effectLst>
              </a:rPr>
              <a:t>WL</a:t>
            </a:r>
            <a:endParaRPr lang="fr-FR" sz="3200" dirty="0"/>
          </a:p>
        </p:txBody>
      </p:sp>
    </p:spTree>
    <p:extLst>
      <p:ext uri="{BB962C8B-B14F-4D97-AF65-F5344CB8AC3E}">
        <p14:creationId xmlns:p14="http://schemas.microsoft.com/office/powerpoint/2010/main" val="6793339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2221</TotalTime>
  <Words>3209</Words>
  <Application>Microsoft Office PowerPoint</Application>
  <PresentationFormat>Personnalisé</PresentationFormat>
  <Paragraphs>869</Paragraphs>
  <Slides>96</Slides>
  <Notes>38</Notes>
  <HiddenSlides>0</HiddenSlides>
  <MMClips>0</MMClips>
  <ScaleCrop>false</ScaleCrop>
  <HeadingPairs>
    <vt:vector size="4" baseType="variant">
      <vt:variant>
        <vt:lpstr>Thème</vt:lpstr>
      </vt:variant>
      <vt:variant>
        <vt:i4>1</vt:i4>
      </vt:variant>
      <vt:variant>
        <vt:lpstr>Titres des diapositives</vt:lpstr>
      </vt:variant>
      <vt:variant>
        <vt:i4>96</vt:i4>
      </vt:variant>
    </vt:vector>
  </HeadingPairs>
  <TitlesOfParts>
    <vt:vector size="97" baseType="lpstr">
      <vt:lpstr>Thème Office</vt:lpstr>
      <vt:lpstr>Présentation PowerPoint</vt:lpstr>
      <vt:lpstr>Présentation PowerPoint</vt:lpstr>
      <vt:lpstr>Présentation PowerPoint</vt:lpstr>
      <vt:lpstr>بطاقة تعريفية بمقياس الاعلام الالي</vt:lpstr>
      <vt:lpstr>Présentation PowerPoint</vt:lpstr>
      <vt:lpstr>Présentation PowerPoint</vt:lpstr>
      <vt:lpstr>نشاط 01: التحفيز</vt:lpstr>
      <vt:lpstr>النشاط 01: التحفيز</vt:lpstr>
      <vt:lpstr>Présentation PowerPoint</vt:lpstr>
      <vt:lpstr>Présentation PowerPoint</vt:lpstr>
      <vt:lpstr>السند القانوني الخاص بإدراج المعلوماتية في المنظومة التربوية</vt:lpstr>
      <vt:lpstr>أهمية استخدام تكنولوجيا الاعلام والاتصال  في التعليم و التعلم</vt:lpstr>
      <vt:lpstr>النشاط 04:</vt:lpstr>
      <vt:lpstr>النشاط 04:</vt:lpstr>
      <vt:lpstr>أهمية استخدام تكنولوجيا الاعلام والاتصال  في التكوين الذاتي</vt:lpstr>
      <vt:lpstr>أهمية استخدام تكنولوجيا الاعلام والاتصال  في التعليم و التعلم</vt:lpstr>
      <vt:lpstr>انطلاقا من ورقة العمل رقم 06 استخرج دور تكنولوجيا الاعلام والاتصال  في التعليم و التعلم و مزاياها ( عمل ثنائي)</vt:lpstr>
      <vt:lpstr>Présentation PowerPoint</vt:lpstr>
      <vt:lpstr>Présentation PowerPoint</vt:lpstr>
      <vt:lpstr>Présentation PowerPoint</vt:lpstr>
      <vt:lpstr>Présentation PowerPoint</vt:lpstr>
      <vt:lpstr>Présentation PowerPoint</vt:lpstr>
      <vt:lpstr>النشاط 08: التحفيز</vt:lpstr>
      <vt:lpstr>النشاط 08: التحفيز</vt:lpstr>
      <vt:lpstr>النشاط 09:</vt:lpstr>
      <vt:lpstr>Présentation PowerPoint</vt:lpstr>
      <vt:lpstr>استخدام تكنولوجيا الإعلام و الاتصال في التعليم و التعلم</vt:lpstr>
      <vt:lpstr>النشاط 11:</vt:lpstr>
      <vt:lpstr>Présentation PowerPoint</vt:lpstr>
      <vt:lpstr>مكونات الحاسوب</vt:lpstr>
      <vt:lpstr>Présentation PowerPoint</vt:lpstr>
      <vt:lpstr>نظام التشغيل win 7</vt:lpstr>
      <vt:lpstr>Présentation PowerPoint</vt:lpstr>
      <vt:lpstr>Présentation PowerPoint</vt:lpstr>
      <vt:lpstr>Présentation PowerPoint</vt:lpstr>
      <vt:lpstr>Présentation PowerPoint</vt:lpstr>
      <vt:lpstr>نشاط 14:  التحفيز</vt:lpstr>
      <vt:lpstr>Présentation PowerPoint</vt:lpstr>
      <vt:lpstr>Présentation PowerPoint</vt:lpstr>
      <vt:lpstr>التفاعل بين العتاد و البرامج </vt:lpstr>
      <vt:lpstr>نظام التشغيل ( وثيقة للهيكلة)</vt:lpstr>
      <vt:lpstr>نظام التشغيل ( وثيقة للهيكلة) </vt:lpstr>
      <vt:lpstr>الملفات في نظام التشغيل  </vt:lpstr>
      <vt:lpstr>هيكلة حول الملفات في نظام التشغيل  </vt:lpstr>
      <vt:lpstr>هيكلة حول الملفات في نظام التشغيل  </vt:lpstr>
      <vt:lpstr>إنتاج وثيقة تتضمن نصا أو صورة</vt:lpstr>
      <vt:lpstr>إنتاج وثيقة تتضمن نصا أو صورة</vt:lpstr>
      <vt:lpstr>إنتاج وثيقة تتضمن نصا أو صورة</vt:lpstr>
      <vt:lpstr>Présentation PowerPoint</vt:lpstr>
      <vt:lpstr>Présentation PowerPoint</vt:lpstr>
      <vt:lpstr>Présentation PowerPoint</vt:lpstr>
      <vt:lpstr>Présentation PowerPoint</vt:lpstr>
      <vt:lpstr>التحفيز </vt:lpstr>
      <vt:lpstr>الإجابة هي : 16</vt:lpstr>
      <vt:lpstr>Présentation PowerPoint</vt:lpstr>
      <vt:lpstr>Présentation PowerPoint</vt:lpstr>
      <vt:lpstr>التعليم الالكتروني </vt:lpstr>
      <vt:lpstr>التعليم الالكتروني </vt:lpstr>
      <vt:lpstr>الهيكلة الخاصة  التعليم الالكتروني </vt:lpstr>
      <vt:lpstr>نشاط 21 : الشبكات و المتصفحات</vt:lpstr>
      <vt:lpstr>الشبكات و المتصفحات</vt:lpstr>
      <vt:lpstr>هيكلة : الشبكات و المتصفحات</vt:lpstr>
      <vt:lpstr>البحث في الانترنت</vt:lpstr>
      <vt:lpstr>البحث المتقدم في متصفح google</vt:lpstr>
      <vt:lpstr>البحث في متصفح الانترنت </vt:lpstr>
      <vt:lpstr>البحث في متصفح الانترنت </vt:lpstr>
      <vt:lpstr>البحث في متصفح الانترنت </vt:lpstr>
      <vt:lpstr>البحث في متصفح الانترنت </vt:lpstr>
      <vt:lpstr>البحث في متصفح الانترنت </vt:lpstr>
      <vt:lpstr>Présentation PowerPoint</vt:lpstr>
      <vt:lpstr>Présentation PowerPoint</vt:lpstr>
      <vt:lpstr>Présentation PowerPoint</vt:lpstr>
      <vt:lpstr>Présentation PowerPoint</vt:lpstr>
      <vt:lpstr>نشاط 24  :  التحفيز</vt:lpstr>
      <vt:lpstr>Présentation PowerPoint</vt:lpstr>
      <vt:lpstr>Présentation PowerPoint</vt:lpstr>
      <vt:lpstr>البريد الالكتروني</vt:lpstr>
      <vt:lpstr>البريد الالكتروني</vt:lpstr>
      <vt:lpstr>هيكلة حول البريد الالكتروني</vt:lpstr>
      <vt:lpstr>Présentation PowerPoint</vt:lpstr>
      <vt:lpstr>توصيات حول الانترنت و البريد الرقمي </vt:lpstr>
      <vt:lpstr>توصيات حول الانترنت و البريد الرقمي </vt:lpstr>
      <vt:lpstr>Présentation PowerPoint</vt:lpstr>
      <vt:lpstr>Présentation PowerPoint</vt:lpstr>
      <vt:lpstr>Présentation PowerPoint</vt:lpstr>
      <vt:lpstr>Présentation PowerPoint</vt:lpstr>
      <vt:lpstr>نشاط 29:  التحفيز</vt:lpstr>
      <vt:lpstr>نشاط 29:  هيكلة نشاط التحفيز</vt:lpstr>
      <vt:lpstr>Présentation PowerPoint</vt:lpstr>
      <vt:lpstr>Présentation PowerPoint</vt:lpstr>
      <vt:lpstr>التعرف على برنامج Excel</vt:lpstr>
      <vt:lpstr>إدماج  برنامج إكسل في العملية التعليمية التعلمية</vt:lpstr>
      <vt:lpstr>هيكلة خاصة بإدماج  برنامج إكسل في العملية التعليمية التعلمية</vt:lpstr>
      <vt:lpstr>هيكلة خاصة بإدماج  برنامج إكسل في العملية التعليمية التعلمية</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Client</dc:creator>
  <cp:lastModifiedBy>brm</cp:lastModifiedBy>
  <cp:revision>238</cp:revision>
  <dcterms:created xsi:type="dcterms:W3CDTF">2017-05-17T08:48:18Z</dcterms:created>
  <dcterms:modified xsi:type="dcterms:W3CDTF">2018-07-08T09:19:07Z</dcterms:modified>
</cp:coreProperties>
</file>