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8CA27B0E-BB6F-453C-916B-E5EBA13820A7}" type="datetimeFigureOut">
              <a:rPr lang="en-US" smtClean="0"/>
              <a:t>11/4/2010</a:t>
            </a:fld>
            <a:endParaRPr lang="en-US"/>
          </a:p>
        </p:txBody>
      </p:sp>
      <p:sp>
        <p:nvSpPr>
          <p:cNvPr id="19" name="18 Marcador de pie de página"/>
          <p:cNvSpPr>
            <a:spLocks noGrp="1"/>
          </p:cNvSpPr>
          <p:nvPr>
            <p:ph type="ftr" sz="quarter" idx="11"/>
          </p:nvPr>
        </p:nvSpPr>
        <p:spPr/>
        <p:txBody>
          <a:bodyPr/>
          <a:lstStyle/>
          <a:p>
            <a:endParaRPr lang="en-US"/>
          </a:p>
        </p:txBody>
      </p:sp>
      <p:sp>
        <p:nvSpPr>
          <p:cNvPr id="27" name="26 Marcador de número de diapositiva"/>
          <p:cNvSpPr>
            <a:spLocks noGrp="1"/>
          </p:cNvSpPr>
          <p:nvPr>
            <p:ph type="sldNum" sz="quarter" idx="12"/>
          </p:nvPr>
        </p:nvSpPr>
        <p:spPr/>
        <p:txBody>
          <a:bodyPr/>
          <a:lstStyle/>
          <a:p>
            <a:fld id="{D44515BD-5059-4D51-8B8D-4382B25F60DA}" type="slidenum">
              <a:rPr lang="en-US" smtClean="0"/>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CA27B0E-BB6F-453C-916B-E5EBA13820A7}" type="datetimeFigureOut">
              <a:rPr lang="en-US" smtClean="0"/>
              <a:t>11/4/2010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D44515BD-5059-4D51-8B8D-4382B25F60DA}" type="slidenum">
              <a:rPr lang="en-US" smtClean="0"/>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CA27B0E-BB6F-453C-916B-E5EBA13820A7}" type="datetimeFigureOut">
              <a:rPr lang="en-US" smtClean="0"/>
              <a:t>11/4/2010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D44515BD-5059-4D51-8B8D-4382B25F60DA}" type="slidenum">
              <a:rPr lang="en-US" smtClean="0"/>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CA27B0E-BB6F-453C-916B-E5EBA13820A7}" type="datetimeFigureOut">
              <a:rPr lang="en-US" smtClean="0"/>
              <a:t>11/4/2010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D44515BD-5059-4D51-8B8D-4382B25F60DA}"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8CA27B0E-BB6F-453C-916B-E5EBA13820A7}" type="datetimeFigureOut">
              <a:rPr lang="en-US" smtClean="0"/>
              <a:t>11/4/2010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D44515BD-5059-4D51-8B8D-4382B25F60DA}" type="slidenum">
              <a:rPr lang="en-US" smtClean="0"/>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CA27B0E-BB6F-453C-916B-E5EBA13820A7}" type="datetimeFigureOut">
              <a:rPr lang="en-US" smtClean="0"/>
              <a:t>11/4/2010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D44515BD-5059-4D51-8B8D-4382B25F60DA}" type="slidenum">
              <a:rPr lang="en-US" smtClean="0"/>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8CA27B0E-BB6F-453C-916B-E5EBA13820A7}" type="datetimeFigureOut">
              <a:rPr lang="en-US" smtClean="0"/>
              <a:t>11/4/2010</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D44515BD-5059-4D51-8B8D-4382B25F60DA}" type="slidenum">
              <a:rPr lang="en-US" smtClean="0"/>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8CA27B0E-BB6F-453C-916B-E5EBA13820A7}" type="datetimeFigureOut">
              <a:rPr lang="en-US" smtClean="0"/>
              <a:t>11/4/2010</a:t>
            </a:fld>
            <a:endParaRPr lang="en-US"/>
          </a:p>
        </p:txBody>
      </p:sp>
      <p:sp>
        <p:nvSpPr>
          <p:cNvPr id="8" name="7 Marcador de número de diapositiva"/>
          <p:cNvSpPr>
            <a:spLocks noGrp="1"/>
          </p:cNvSpPr>
          <p:nvPr>
            <p:ph type="sldNum" sz="quarter" idx="11"/>
          </p:nvPr>
        </p:nvSpPr>
        <p:spPr/>
        <p:txBody>
          <a:bodyPr/>
          <a:lstStyle/>
          <a:p>
            <a:fld id="{D44515BD-5059-4D51-8B8D-4382B25F60DA}" type="slidenum">
              <a:rPr lang="en-US" smtClean="0"/>
              <a:t>‹Nº›</a:t>
            </a:fld>
            <a:endParaRPr lang="en-US"/>
          </a:p>
        </p:txBody>
      </p:sp>
      <p:sp>
        <p:nvSpPr>
          <p:cNvPr id="9" name="8 Marcador de pie de página"/>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CA27B0E-BB6F-453C-916B-E5EBA13820A7}" type="datetimeFigureOut">
              <a:rPr lang="en-US" smtClean="0"/>
              <a:t>11/4/2010</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D44515BD-5059-4D51-8B8D-4382B25F60DA}"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CA27B0E-BB6F-453C-916B-E5EBA13820A7}" type="datetimeFigureOut">
              <a:rPr lang="en-US" smtClean="0"/>
              <a:t>11/4/2010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a:xfrm>
            <a:off x="8156448" y="6422064"/>
            <a:ext cx="762000" cy="365125"/>
          </a:xfrm>
        </p:spPr>
        <p:txBody>
          <a:bodyPr/>
          <a:lstStyle/>
          <a:p>
            <a:fld id="{D44515BD-5059-4D51-8B8D-4382B25F60DA}" type="slidenum">
              <a:rPr lang="en-US" smtClean="0"/>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8CA27B0E-BB6F-453C-916B-E5EBA13820A7}" type="datetimeFigureOut">
              <a:rPr lang="en-US" smtClean="0"/>
              <a:t>11/4/2010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D44515BD-5059-4D51-8B8D-4382B25F60DA}" type="slidenum">
              <a:rPr lang="en-US" smtClean="0"/>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CA27B0E-BB6F-453C-916B-E5EBA13820A7}" type="datetimeFigureOut">
              <a:rPr lang="en-US" smtClean="0"/>
              <a:t>11/4/2010</a:t>
            </a:fld>
            <a:endParaRPr lang="en-US"/>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44515BD-5059-4D51-8B8D-4382B25F60DA}" type="slidenum">
              <a:rPr lang="en-US" smtClean="0"/>
              <a:t>‹Nº›</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95400" y="1828800"/>
            <a:ext cx="6480048" cy="2301240"/>
          </a:xfrm>
        </p:spPr>
        <p:txBody>
          <a:bodyPr/>
          <a:lstStyle/>
          <a:p>
            <a:pPr algn="ctr"/>
            <a:r>
              <a:rPr lang="es-ES_tradnl"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Evolución</a:t>
            </a:r>
            <a:r>
              <a:rPr lang="en-US"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de los </a:t>
            </a:r>
            <a:r>
              <a:rPr lang="es-ES_tradnl"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celulares</a:t>
            </a:r>
            <a:r>
              <a:rPr lang="en-US"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endParaRPr lang="en-US" cap="none"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4" name="3 Imagen" descr="evolucion del hombre.jpg"/>
          <p:cNvPicPr>
            <a:picLocks noChangeAspect="1"/>
          </p:cNvPicPr>
          <p:nvPr/>
        </p:nvPicPr>
        <p:blipFill>
          <a:blip r:embed="rId2" cstate="print"/>
          <a:stretch>
            <a:fillRect/>
          </a:stretch>
        </p:blipFill>
        <p:spPr>
          <a:xfrm>
            <a:off x="3276600" y="3657600"/>
            <a:ext cx="2667000" cy="228028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solidFill>
                  <a:srgbClr val="FFC000"/>
                </a:solidFill>
              </a:rPr>
              <a:t>Ventajas y Desventajas</a:t>
            </a:r>
            <a:endParaRPr lang="es-ES_tradnl" dirty="0">
              <a:solidFill>
                <a:srgbClr val="FFC000"/>
              </a:solidFill>
            </a:endParaRPr>
          </a:p>
        </p:txBody>
      </p:sp>
      <p:sp>
        <p:nvSpPr>
          <p:cNvPr id="3" name="2 Marcador de contenido"/>
          <p:cNvSpPr>
            <a:spLocks noGrp="1"/>
          </p:cNvSpPr>
          <p:nvPr>
            <p:ph idx="1"/>
          </p:nvPr>
        </p:nvSpPr>
        <p:spPr>
          <a:xfrm>
            <a:off x="457200" y="1447800"/>
            <a:ext cx="7467600" cy="5257800"/>
          </a:xfrm>
        </p:spPr>
        <p:txBody>
          <a:bodyPr>
            <a:normAutofit fontScale="55000" lnSpcReduction="20000"/>
          </a:bodyPr>
          <a:lstStyle/>
          <a:p>
            <a:pPr>
              <a:buNone/>
            </a:pPr>
            <a:r>
              <a:rPr lang="es-ES" b="1" dirty="0" smtClean="0">
                <a:solidFill>
                  <a:srgbClr val="92D050"/>
                </a:solidFill>
              </a:rPr>
              <a:t>Ventajas</a:t>
            </a:r>
            <a:r>
              <a:rPr lang="es-ES" b="1" dirty="0" smtClean="0">
                <a:solidFill>
                  <a:srgbClr val="92D050"/>
                </a:solidFill>
              </a:rPr>
              <a:t>:</a:t>
            </a:r>
          </a:p>
          <a:p>
            <a:endParaRPr lang="en-US" dirty="0" smtClean="0"/>
          </a:p>
          <a:p>
            <a:r>
              <a:rPr lang="es-ES" dirty="0" smtClean="0"/>
              <a:t>A medida que fueron avanzando los desarrollos tecnológicos se pudieron mandan mensajes de textos, una actividad muy difundida entre los jóvenes.</a:t>
            </a:r>
            <a:endParaRPr lang="en-US" dirty="0" smtClean="0"/>
          </a:p>
          <a:p>
            <a:r>
              <a:rPr lang="es-ES" dirty="0" smtClean="0"/>
              <a:t>Actualmente ya se pueden hacer innumerables de actividades: escuchar música, navegar por Internet, sacar fotos, filmar, chatear, etc.</a:t>
            </a:r>
            <a:endParaRPr lang="en-US" dirty="0" smtClean="0"/>
          </a:p>
          <a:p>
            <a:pPr>
              <a:buNone/>
            </a:pPr>
            <a:r>
              <a:rPr lang="es-ES" dirty="0" smtClean="0"/>
              <a:t> </a:t>
            </a:r>
            <a:endParaRPr lang="en-US" dirty="0" smtClean="0"/>
          </a:p>
          <a:p>
            <a:pPr>
              <a:buNone/>
            </a:pPr>
            <a:r>
              <a:rPr lang="es-ES" b="1" dirty="0" smtClean="0">
                <a:solidFill>
                  <a:srgbClr val="92D050"/>
                </a:solidFill>
              </a:rPr>
              <a:t>Desventajas</a:t>
            </a:r>
            <a:r>
              <a:rPr lang="es-ES" b="1" dirty="0" smtClean="0">
                <a:solidFill>
                  <a:srgbClr val="92D050"/>
                </a:solidFill>
              </a:rPr>
              <a:t>:</a:t>
            </a:r>
          </a:p>
          <a:p>
            <a:endParaRPr lang="en-US" dirty="0" smtClean="0"/>
          </a:p>
          <a:p>
            <a:r>
              <a:rPr lang="es-ES" dirty="0" smtClean="0"/>
              <a:t>Estos desarrollos tecnológicos están provocando una perdida entre los jóvenes del poder comunicarse con otras personas en forma directa, sin estar como intermediario un equipo</a:t>
            </a:r>
            <a:r>
              <a:rPr lang="es-ES" dirty="0" smtClean="0"/>
              <a:t>.</a:t>
            </a:r>
          </a:p>
          <a:p>
            <a:endParaRPr lang="en-US" dirty="0" smtClean="0"/>
          </a:p>
          <a:p>
            <a:r>
              <a:rPr lang="es-ES" dirty="0" smtClean="0"/>
              <a:t>Se ven a muchos amigos reunidos en </a:t>
            </a:r>
            <a:r>
              <a:rPr lang="es-ES" dirty="0" err="1" smtClean="0"/>
              <a:t>cyber</a:t>
            </a:r>
            <a:r>
              <a:rPr lang="es-ES" dirty="0" smtClean="0"/>
              <a:t> café chateando entre ellos o mandándose mensajes de textos con los celulares con sus celulares, así perdiendo gradualmente la capacidad de comunicarse en persona con sus familiares, amigos, etc</a:t>
            </a:r>
            <a:r>
              <a:rPr lang="es-ES" dirty="0" smtClean="0"/>
              <a:t>.</a:t>
            </a:r>
          </a:p>
          <a:p>
            <a:endParaRPr lang="en-US" dirty="0" smtClean="0"/>
          </a:p>
          <a:p>
            <a:r>
              <a:rPr lang="es-ES" dirty="0" smtClean="0"/>
              <a:t>Esta pérdida de la comunicación en persona entre los jóvenes, hace perder el poder interactuar con sus semejantes, pudiendo traer graves consecuencias si no se revierte.</a:t>
            </a:r>
            <a:endParaRPr lang="en-US" dirty="0" smtClean="0"/>
          </a:p>
          <a:p>
            <a:endParaRPr lang="es-ES_trad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solidFill>
                  <a:schemeClr val="accent3">
                    <a:lumMod val="60000"/>
                    <a:lumOff val="40000"/>
                  </a:schemeClr>
                </a:solidFill>
              </a:rPr>
              <a:t>Tendencias Futuras</a:t>
            </a:r>
            <a:endParaRPr lang="es-ES_tradnl" dirty="0">
              <a:solidFill>
                <a:schemeClr val="accent3">
                  <a:lumMod val="60000"/>
                  <a:lumOff val="40000"/>
                </a:schemeClr>
              </a:solidFill>
            </a:endParaRPr>
          </a:p>
        </p:txBody>
      </p:sp>
      <p:sp>
        <p:nvSpPr>
          <p:cNvPr id="3" name="2 Marcador de contenido"/>
          <p:cNvSpPr>
            <a:spLocks noGrp="1"/>
          </p:cNvSpPr>
          <p:nvPr>
            <p:ph idx="1"/>
          </p:nvPr>
        </p:nvSpPr>
        <p:spPr/>
        <p:txBody>
          <a:bodyPr>
            <a:normAutofit fontScale="77500" lnSpcReduction="20000"/>
          </a:bodyPr>
          <a:lstStyle/>
          <a:p>
            <a:r>
              <a:rPr lang="es-ES" dirty="0" smtClean="0"/>
              <a:t>Los </a:t>
            </a:r>
            <a:r>
              <a:rPr lang="es-ES" dirty="0" smtClean="0"/>
              <a:t>celulares son maravillosos pero deben ser utilizados en forma inteligente y adecuada; así se podrán disfrutar de todas sus ventajas y no provocando problemas en las personas</a:t>
            </a:r>
            <a:r>
              <a:rPr lang="es-ES" dirty="0" smtClean="0"/>
              <a:t>.</a:t>
            </a:r>
          </a:p>
          <a:p>
            <a:endParaRPr lang="en-US" dirty="0" smtClean="0"/>
          </a:p>
          <a:p>
            <a:r>
              <a:rPr lang="es-ES" dirty="0" smtClean="0"/>
              <a:t>En cuanto a la utilización de los celulares por los chicos deben estar orientados por sus padres para no caer en los problemas que ocasionan su mal uso</a:t>
            </a:r>
            <a:r>
              <a:rPr lang="es-ES" dirty="0" smtClean="0"/>
              <a:t>.</a:t>
            </a:r>
          </a:p>
          <a:p>
            <a:endParaRPr lang="en-US" dirty="0" smtClean="0"/>
          </a:p>
          <a:p>
            <a:r>
              <a:rPr lang="es-ES" dirty="0" smtClean="0"/>
              <a:t>Como conclusión todos los avances tecnológicos en la comunicación, en especial los celulares deben facilitar a la persona ciertas tareas pero nunca perder la esencia del ser humano, el interactuar persona a persona</a:t>
            </a:r>
            <a:endParaRPr lang="en-US" dirty="0" smtClean="0"/>
          </a:p>
          <a:p>
            <a:endParaRPr lang="es-ES_trad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solidFill>
                  <a:srgbClr val="00B0F0"/>
                </a:solidFill>
              </a:rPr>
              <a:t>Historia</a:t>
            </a:r>
            <a:endParaRPr lang="es-ES_tradnl" dirty="0">
              <a:solidFill>
                <a:srgbClr val="00B0F0"/>
              </a:solidFill>
            </a:endParaRPr>
          </a:p>
        </p:txBody>
      </p:sp>
      <p:sp>
        <p:nvSpPr>
          <p:cNvPr id="3" name="2 Marcador de contenido"/>
          <p:cNvSpPr>
            <a:spLocks noGrp="1"/>
          </p:cNvSpPr>
          <p:nvPr>
            <p:ph idx="1"/>
          </p:nvPr>
        </p:nvSpPr>
        <p:spPr/>
        <p:txBody>
          <a:bodyPr>
            <a:normAutofit fontScale="55000" lnSpcReduction="20000"/>
          </a:bodyPr>
          <a:lstStyle/>
          <a:p>
            <a:r>
              <a:rPr lang="es-ES" dirty="0" smtClean="0"/>
              <a:t>El teléfono móvil se remonta a los inicios de la Segunda Guerra Mundial, donde ya se veía que era necesaria la comunicación a distancia, es por eso que la compañía Motorola creó un equipo llamado Handie Talkie H12-16, que es un equipo que permite el contacto con las tropas vía ondas de radio cuya banda de frecuencias en ese tiempo no superaban los 60 </a:t>
            </a:r>
            <a:r>
              <a:rPr lang="es-ES" dirty="0" smtClean="0"/>
              <a:t>MHz</a:t>
            </a:r>
          </a:p>
          <a:p>
            <a:endParaRPr lang="en-US" dirty="0" smtClean="0"/>
          </a:p>
          <a:p>
            <a:r>
              <a:rPr lang="es-ES" dirty="0" smtClean="0"/>
              <a:t>Este fue el inicio de una de las tecnologías que más avances tiene, aunque continúa en la búsqueda de novedades y mejoras</a:t>
            </a:r>
            <a:r>
              <a:rPr lang="es-ES" dirty="0" smtClean="0"/>
              <a:t>.</a:t>
            </a:r>
          </a:p>
          <a:p>
            <a:endParaRPr lang="en-US" dirty="0" smtClean="0"/>
          </a:p>
          <a:p>
            <a:r>
              <a:rPr lang="es-ES" dirty="0" smtClean="0"/>
              <a:t>Durante ese periodo y 1985 se comenzaron a perfeccionar y amoldar las características de este nuevo sistema revolucionario ya que permitía comunicarse a distancia. Fue así que en los años 1980 se llegó a crear un equipo que ocupaba recursos similares a los Handie Talkie pero que iba destinado a personas que por lo general eran grandes empresarios y debían estar comunicados, es ahí donde se crea el teléfono móvil y marca un hito en la historia de los componentes inalámbricos ya que con este equipo podría hablar a cualquier hora y en cualquier lugar.</a:t>
            </a:r>
            <a:endParaRPr lang="en-US" dirty="0" smtClean="0"/>
          </a:p>
          <a:p>
            <a:endParaRPr lang="es-ES_trad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solidFill>
                  <a:srgbClr val="00B050"/>
                </a:solidFill>
              </a:rPr>
              <a:t>Evolución</a:t>
            </a:r>
            <a:endParaRPr lang="es-ES_tradnl" dirty="0">
              <a:solidFill>
                <a:srgbClr val="00B050"/>
              </a:solidFill>
            </a:endParaRPr>
          </a:p>
        </p:txBody>
      </p:sp>
      <p:sp>
        <p:nvSpPr>
          <p:cNvPr id="3" name="2 Marcador de contenido"/>
          <p:cNvSpPr>
            <a:spLocks noGrp="1"/>
          </p:cNvSpPr>
          <p:nvPr>
            <p:ph idx="1"/>
          </p:nvPr>
        </p:nvSpPr>
        <p:spPr/>
        <p:txBody>
          <a:bodyPr>
            <a:normAutofit fontScale="70000" lnSpcReduction="20000"/>
          </a:bodyPr>
          <a:lstStyle/>
          <a:p>
            <a:pPr>
              <a:buNone/>
            </a:pPr>
            <a:r>
              <a:rPr lang="es-ES" b="1" dirty="0" smtClean="0">
                <a:solidFill>
                  <a:srgbClr val="FF0000"/>
                </a:solidFill>
              </a:rPr>
              <a:t>Los inicios (0G</a:t>
            </a:r>
            <a:r>
              <a:rPr lang="es-ES" b="1" dirty="0" smtClean="0">
                <a:solidFill>
                  <a:srgbClr val="FF0000"/>
                </a:solidFill>
              </a:rPr>
              <a:t>)</a:t>
            </a:r>
          </a:p>
          <a:p>
            <a:endParaRPr lang="en-US" dirty="0" smtClean="0"/>
          </a:p>
          <a:p>
            <a:r>
              <a:rPr lang="es-ES" dirty="0" smtClean="0"/>
              <a:t>Los primeros sistemas de telefonía móvil civil empiezan a desarrollarse a partir de finales de los años 40 en los Estados Unidos. Eran sistemas de radio analógicos que utilizaban en el primer momento modulación en amplitud (AM) y posteriormente modulación en frecuencia (FM). Se popularizó el uso de sistemas FM gracias a su superior calidad de audio y resistencia a las interferencias. El servicio se daba en las bandas de HF y VHF</a:t>
            </a:r>
            <a:r>
              <a:rPr lang="es-ES" dirty="0" smtClean="0"/>
              <a:t>.</a:t>
            </a:r>
          </a:p>
          <a:p>
            <a:endParaRPr lang="en-US" dirty="0" smtClean="0"/>
          </a:p>
          <a:p>
            <a:r>
              <a:rPr lang="es-ES" dirty="0" smtClean="0"/>
              <a:t>Los primeros equipos eran enormes y pesados, por lo que estaban destinados casi exclusivamente a su uso a bordo de vehículos. Generalmente se instalaba el equipo de radio en el maletero y se pasaba un cable con el teléfono hasta el salpicadero del coche.</a:t>
            </a:r>
            <a:endParaRPr lang="en-US" dirty="0" smtClean="0"/>
          </a:p>
          <a:p>
            <a:endParaRPr lang="es-ES_trad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33400"/>
            <a:ext cx="7467600" cy="5592763"/>
          </a:xfrm>
        </p:spPr>
        <p:txBody>
          <a:bodyPr>
            <a:normAutofit fontScale="62500" lnSpcReduction="20000"/>
          </a:bodyPr>
          <a:lstStyle/>
          <a:p>
            <a:pPr>
              <a:buNone/>
            </a:pPr>
            <a:r>
              <a:rPr lang="es-ES" b="1" dirty="0" smtClean="0">
                <a:solidFill>
                  <a:srgbClr val="FF0000"/>
                </a:solidFill>
              </a:rPr>
              <a:t>Primera generación (</a:t>
            </a:r>
            <a:r>
              <a:rPr lang="es-ES" b="1" dirty="0" smtClean="0">
                <a:solidFill>
                  <a:srgbClr val="FF0000"/>
                </a:solidFill>
              </a:rPr>
              <a:t>1G)</a:t>
            </a:r>
          </a:p>
          <a:p>
            <a:endParaRPr lang="en-US" dirty="0" smtClean="0"/>
          </a:p>
          <a:p>
            <a:r>
              <a:rPr lang="es-ES" dirty="0" smtClean="0"/>
              <a:t>En 1981 el fabricante Ericsson lanza el sistema NMT 450 (Nordic Mobile Telephony 450 MHz). Este sistema seguía utilizando canales de radio analógicos (frecuencias en torno a 450 MHz) con modulación en frecuencia (FM). Era el primer sistema del mundo de telefonía móvil tal como se entiende hoy en día</a:t>
            </a:r>
            <a:r>
              <a:rPr lang="es-ES" dirty="0" smtClean="0"/>
              <a:t>.</a:t>
            </a:r>
          </a:p>
          <a:p>
            <a:endParaRPr lang="en-US" dirty="0" smtClean="0"/>
          </a:p>
          <a:p>
            <a:r>
              <a:rPr lang="es-ES" dirty="0" smtClean="0"/>
              <a:t>Los equipos 1G pueden parecer algo aparatosos para los estándares actuales pero fueron un gran avance para su época, ya que podían ser trasladados y utilizados por una única persona</a:t>
            </a:r>
            <a:r>
              <a:rPr lang="es-ES" dirty="0" smtClean="0"/>
              <a:t>.</a:t>
            </a:r>
          </a:p>
          <a:p>
            <a:endParaRPr lang="en-US" dirty="0" smtClean="0"/>
          </a:p>
          <a:p>
            <a:r>
              <a:rPr lang="es-ES" dirty="0" smtClean="0"/>
              <a:t>En 1986, Ericsson modernizó el sistema, llevándolo hasta el nivel NMT 900. Esta nueva versión funcionaba prácticamente igual que la anterior pero a frecuencias superiores (del orden de 900 MHz). Esto posibilitó dar servicio a un mayor número de usuarios y avanzar en la portabilidad de los terminales.</a:t>
            </a:r>
            <a:endParaRPr lang="en-US" dirty="0" smtClean="0"/>
          </a:p>
          <a:p>
            <a:endParaRPr lang="es-ES_tradnl" dirty="0"/>
          </a:p>
        </p:txBody>
      </p:sp>
      <p:pic>
        <p:nvPicPr>
          <p:cNvPr id="4" name="3 Imagen" descr="mobilefirst_4.jpg"/>
          <p:cNvPicPr>
            <a:picLocks noChangeAspect="1"/>
          </p:cNvPicPr>
          <p:nvPr/>
        </p:nvPicPr>
        <p:blipFill>
          <a:blip r:embed="rId2" cstate="print"/>
          <a:stretch>
            <a:fillRect/>
          </a:stretch>
        </p:blipFill>
        <p:spPr>
          <a:xfrm>
            <a:off x="7696200" y="152400"/>
            <a:ext cx="1294790" cy="181343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81000"/>
            <a:ext cx="7467600" cy="6019800"/>
          </a:xfrm>
        </p:spPr>
        <p:txBody>
          <a:bodyPr>
            <a:normAutofit fontScale="47500" lnSpcReduction="20000"/>
          </a:bodyPr>
          <a:lstStyle/>
          <a:p>
            <a:pPr>
              <a:buNone/>
            </a:pPr>
            <a:r>
              <a:rPr lang="es-ES" b="1" dirty="0" smtClean="0">
                <a:solidFill>
                  <a:srgbClr val="FF0000"/>
                </a:solidFill>
              </a:rPr>
              <a:t>Segunda generación (2G</a:t>
            </a:r>
            <a:r>
              <a:rPr lang="es-ES" b="1" dirty="0" smtClean="0">
                <a:solidFill>
                  <a:srgbClr val="FF0000"/>
                </a:solidFill>
              </a:rPr>
              <a:t>)</a:t>
            </a:r>
          </a:p>
          <a:p>
            <a:pPr>
              <a:buNone/>
            </a:pPr>
            <a:endParaRPr lang="en-US" dirty="0" smtClean="0"/>
          </a:p>
          <a:p>
            <a:r>
              <a:rPr lang="es-ES" dirty="0" smtClean="0"/>
              <a:t>El desarrollo de esta generación tiene como piedra angular la digitalización de las comunicaciones. Las comunicaciones digitales ofrecen una mejor calidad de voz que las analógicas, además se aumenta el nivel de seguridad y se simplifica la fabricación del Terminal (con la reducción de costes que ello conlleva). En esta época nacen varios estándares de comunicaciones móviles: D-AMPS (EE. UU.), PDC (Japón), cdmaOne (EE. UU. y Asia) y GSM.</a:t>
            </a:r>
            <a:endParaRPr lang="en-US" dirty="0" smtClean="0"/>
          </a:p>
          <a:p>
            <a:r>
              <a:rPr lang="es-ES" dirty="0" smtClean="0"/>
              <a:t>El estándar que ha universalizado la telefonía móvil ha sido el archiconocido GSM: Global Sistem for Mobile communications o Groupe Special Mobile. Se trata de un estándar europeo nacido de los siguientes principios:</a:t>
            </a:r>
            <a:endParaRPr lang="en-US" dirty="0" smtClean="0"/>
          </a:p>
          <a:p>
            <a:pPr>
              <a:buNone/>
            </a:pPr>
            <a:endParaRPr lang="en-US" dirty="0" smtClean="0"/>
          </a:p>
          <a:p>
            <a:pPr marL="550926" lvl="0" indent="-514350">
              <a:buFont typeface="+mj-lt"/>
              <a:buAutoNum type="arabicPeriod"/>
            </a:pPr>
            <a:r>
              <a:rPr lang="es-ES" dirty="0" smtClean="0"/>
              <a:t>Buena calidad de voz (gracias al procesado digital). </a:t>
            </a:r>
            <a:endParaRPr lang="es-ES" dirty="0" smtClean="0"/>
          </a:p>
          <a:p>
            <a:pPr marL="550926" lvl="0" indent="-514350">
              <a:buFont typeface="+mj-lt"/>
              <a:buAutoNum type="arabicPeriod"/>
            </a:pPr>
            <a:endParaRPr lang="en-US" dirty="0" smtClean="0"/>
          </a:p>
          <a:p>
            <a:pPr marL="550926" lvl="0" indent="-514350">
              <a:buFont typeface="+mj-lt"/>
              <a:buAutoNum type="arabicPeriod"/>
            </a:pPr>
            <a:r>
              <a:rPr lang="es-ES" dirty="0" smtClean="0"/>
              <a:t>Itinerantica. </a:t>
            </a:r>
            <a:endParaRPr lang="es-ES" dirty="0" smtClean="0"/>
          </a:p>
          <a:p>
            <a:pPr marL="550926" lvl="0" indent="-514350">
              <a:buFont typeface="+mj-lt"/>
              <a:buAutoNum type="arabicPeriod"/>
            </a:pPr>
            <a:endParaRPr lang="en-US" dirty="0" smtClean="0"/>
          </a:p>
          <a:p>
            <a:pPr marL="550926" lvl="0" indent="-514350">
              <a:buFont typeface="+mj-lt"/>
              <a:buAutoNum type="arabicPeriod"/>
            </a:pPr>
            <a:r>
              <a:rPr lang="es-ES" dirty="0" smtClean="0"/>
              <a:t>Deseo de implantación internacional. </a:t>
            </a:r>
            <a:endParaRPr lang="es-ES" dirty="0" smtClean="0"/>
          </a:p>
          <a:p>
            <a:pPr marL="550926" lvl="0" indent="-514350">
              <a:buFont typeface="+mj-lt"/>
              <a:buAutoNum type="arabicPeriod"/>
            </a:pPr>
            <a:endParaRPr lang="en-US" dirty="0" smtClean="0"/>
          </a:p>
          <a:p>
            <a:pPr marL="550926" lvl="0" indent="-514350">
              <a:buFont typeface="+mj-lt"/>
              <a:buAutoNum type="arabicPeriod"/>
            </a:pPr>
            <a:r>
              <a:rPr lang="es-ES" dirty="0" smtClean="0"/>
              <a:t>Terminales realmente portátiles (de reducido peso y tamaño) a un precio asequible. </a:t>
            </a:r>
            <a:endParaRPr lang="es-ES" dirty="0" smtClean="0"/>
          </a:p>
          <a:p>
            <a:pPr marL="550926" lvl="0" indent="-514350">
              <a:buFont typeface="+mj-lt"/>
              <a:buAutoNum type="arabicPeriod"/>
            </a:pPr>
            <a:endParaRPr lang="en-US" dirty="0" smtClean="0"/>
          </a:p>
          <a:p>
            <a:pPr marL="550926" lvl="0" indent="-514350">
              <a:buFont typeface="+mj-lt"/>
              <a:buAutoNum type="arabicPeriod"/>
            </a:pPr>
            <a:r>
              <a:rPr lang="es-ES" dirty="0" smtClean="0"/>
              <a:t>Compatibilidad con la RDSI (Red Digital de Servicios Integrados</a:t>
            </a:r>
            <a:r>
              <a:rPr lang="es-ES" dirty="0" smtClean="0"/>
              <a:t>).</a:t>
            </a:r>
          </a:p>
          <a:p>
            <a:pPr marL="550926" lvl="0" indent="-514350">
              <a:buFont typeface="+mj-lt"/>
              <a:buAutoNum type="arabicPeriod"/>
            </a:pPr>
            <a:endParaRPr lang="en-US" dirty="0" smtClean="0"/>
          </a:p>
          <a:p>
            <a:pPr marL="550926" lvl="0" indent="-514350">
              <a:buFont typeface="+mj-lt"/>
              <a:buAutoNum type="arabicPeriod"/>
            </a:pPr>
            <a:r>
              <a:rPr lang="es-ES" dirty="0" smtClean="0"/>
              <a:t>Instauración de un mercado competitivo con multitud de operadores y fabricantes</a:t>
            </a:r>
            <a:r>
              <a:rPr lang="es-ES" dirty="0" smtClean="0"/>
              <a:t>.</a:t>
            </a:r>
          </a:p>
          <a:p>
            <a:pPr lvl="0">
              <a:buNone/>
            </a:pPr>
            <a:r>
              <a:rPr lang="es-ES" dirty="0" smtClean="0"/>
              <a:t> </a:t>
            </a:r>
            <a:endParaRPr lang="en-US" dirty="0" smtClean="0"/>
          </a:p>
          <a:p>
            <a:endParaRPr lang="es-ES" dirty="0" smtClean="0"/>
          </a:p>
          <a:p>
            <a:r>
              <a:rPr lang="es-ES" dirty="0" smtClean="0"/>
              <a:t>Realmente</a:t>
            </a:r>
            <a:r>
              <a:rPr lang="es-ES" dirty="0" smtClean="0"/>
              <a:t>, GSM ha cumplido con todos sus objetivos pero al cabo de un tiempo empezó a acercarse a la obsolescencia porque sólo ofrecía un servicio de voz o datos a baja velocidad (9.6 Kbps) y el mercado empezaba a requerir servicios multimedia que hacían necesario un aumento de la capacidad de transferencia de datos del sistema. </a:t>
            </a:r>
            <a:endParaRPr lang="en-US" dirty="0" smtClean="0"/>
          </a:p>
          <a:p>
            <a:pPr>
              <a:buNone/>
            </a:pPr>
            <a:endParaRPr lang="es-ES_tradnl" dirty="0"/>
          </a:p>
        </p:txBody>
      </p:sp>
      <p:pic>
        <p:nvPicPr>
          <p:cNvPr id="4" name="3 Imagen" descr="33662-motorola_startac.jpg"/>
          <p:cNvPicPr>
            <a:picLocks noChangeAspect="1"/>
          </p:cNvPicPr>
          <p:nvPr/>
        </p:nvPicPr>
        <p:blipFill>
          <a:blip r:embed="rId2" cstate="print"/>
          <a:stretch>
            <a:fillRect/>
          </a:stretch>
        </p:blipFill>
        <p:spPr>
          <a:xfrm>
            <a:off x="7621926" y="1905000"/>
            <a:ext cx="1522074" cy="187299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2400"/>
            <a:ext cx="7467600" cy="6324600"/>
          </a:xfrm>
        </p:spPr>
        <p:txBody>
          <a:bodyPr>
            <a:normAutofit fontScale="62500" lnSpcReduction="20000"/>
          </a:bodyPr>
          <a:lstStyle/>
          <a:p>
            <a:pPr lvl="0">
              <a:buNone/>
            </a:pPr>
            <a:r>
              <a:rPr lang="es-ES" b="1" dirty="0" smtClean="0">
                <a:solidFill>
                  <a:srgbClr val="FF0000"/>
                </a:solidFill>
              </a:rPr>
              <a:t>Generación de transición (2.5G</a:t>
            </a:r>
            <a:r>
              <a:rPr lang="es-ES" b="1" dirty="0" smtClean="0">
                <a:solidFill>
                  <a:srgbClr val="FF0000"/>
                </a:solidFill>
              </a:rPr>
              <a:t>)</a:t>
            </a:r>
          </a:p>
          <a:p>
            <a:pPr lvl="0">
              <a:buNone/>
            </a:pPr>
            <a:endParaRPr lang="en-US" dirty="0" smtClean="0">
              <a:solidFill>
                <a:srgbClr val="FF0000"/>
              </a:solidFill>
            </a:endParaRPr>
          </a:p>
          <a:p>
            <a:r>
              <a:rPr lang="es-ES" dirty="0" smtClean="0"/>
              <a:t>Dado que la tecnología de 2G fue incrementada a 2.5G, en la cual se incluyen nuevos servicios como EMS y MMS:</a:t>
            </a:r>
            <a:endParaRPr lang="en-US" dirty="0" smtClean="0"/>
          </a:p>
          <a:p>
            <a:r>
              <a:rPr lang="es-ES" dirty="0" smtClean="0"/>
              <a:t>EMS es el servicio de mensajería mejorado, permite la inclusión de melodías e iconos dentro del mensaje basándose en los sms; un EMS equivale a 3 o 4 sms. </a:t>
            </a:r>
            <a:endParaRPr lang="es-ES" dirty="0" smtClean="0"/>
          </a:p>
          <a:p>
            <a:pPr>
              <a:buNone/>
            </a:pPr>
            <a:endParaRPr lang="en-US" dirty="0" smtClean="0"/>
          </a:p>
          <a:p>
            <a:r>
              <a:rPr lang="es-ES" dirty="0" smtClean="0"/>
              <a:t>MMS (Sistema de Mensajería Multimedia) Este tipo de mensajes se envían mediante GPRS y permite la inserción de imágenes, sonidos, videos y </a:t>
            </a:r>
            <a:r>
              <a:rPr lang="es-ES" dirty="0" smtClean="0"/>
              <a:t>texto. Cabe </a:t>
            </a:r>
            <a:r>
              <a:rPr lang="es-ES" dirty="0" smtClean="0"/>
              <a:t>mencionar que no es posible enviar un vídeo de más de 15 segundos de duración</a:t>
            </a:r>
            <a:r>
              <a:rPr lang="es-ES" dirty="0" smtClean="0"/>
              <a:t>.</a:t>
            </a:r>
          </a:p>
          <a:p>
            <a:pPr>
              <a:buNone/>
            </a:pPr>
            <a:endParaRPr lang="en-US" dirty="0" smtClean="0"/>
          </a:p>
          <a:p>
            <a:r>
              <a:rPr lang="es-ES" dirty="0" smtClean="0"/>
              <a:t>Para poder prestar estos nuevos servicios se hizo necesaria una mayor velocidad de transferencia de datos, que se hizo realidad con las tecnologías GPRS y EDGE</a:t>
            </a:r>
            <a:r>
              <a:rPr lang="es-ES" dirty="0" smtClean="0"/>
              <a:t>.</a:t>
            </a:r>
          </a:p>
          <a:p>
            <a:pPr>
              <a:buNone/>
            </a:pPr>
            <a:endParaRPr lang="en-US" dirty="0" smtClean="0"/>
          </a:p>
          <a:p>
            <a:r>
              <a:rPr lang="es-ES" dirty="0" smtClean="0"/>
              <a:t>GPRS (General Packet Radio Service) permite velocidades de datos desde 56kbps hasta 114 Kbps </a:t>
            </a:r>
            <a:endParaRPr lang="es-ES" dirty="0" smtClean="0"/>
          </a:p>
          <a:p>
            <a:pPr>
              <a:buNone/>
            </a:pPr>
            <a:endParaRPr lang="en-US" dirty="0" smtClean="0"/>
          </a:p>
          <a:p>
            <a:r>
              <a:rPr lang="es-ES" dirty="0" smtClean="0"/>
              <a:t>EDGE (En haced Data rates for GSM Evolution) permite velocidades de datos hasta 384 Kbps</a:t>
            </a:r>
            <a:endParaRPr lang="en-US" dirty="0" smtClean="0"/>
          </a:p>
          <a:p>
            <a:endParaRPr lang="es-ES_tradnl" dirty="0"/>
          </a:p>
        </p:txBody>
      </p:sp>
      <p:pic>
        <p:nvPicPr>
          <p:cNvPr id="4" name="3 Imagen" descr="2.5 g03.jpg"/>
          <p:cNvPicPr>
            <a:picLocks noChangeAspect="1"/>
          </p:cNvPicPr>
          <p:nvPr/>
        </p:nvPicPr>
        <p:blipFill>
          <a:blip r:embed="rId2" cstate="print"/>
          <a:stretch>
            <a:fillRect/>
          </a:stretch>
        </p:blipFill>
        <p:spPr>
          <a:xfrm>
            <a:off x="7558087" y="5029200"/>
            <a:ext cx="1585913" cy="17410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57200"/>
            <a:ext cx="7467600" cy="5668963"/>
          </a:xfrm>
        </p:spPr>
        <p:txBody>
          <a:bodyPr>
            <a:normAutofit fontScale="62500" lnSpcReduction="20000"/>
          </a:bodyPr>
          <a:lstStyle/>
          <a:p>
            <a:pPr>
              <a:buNone/>
            </a:pPr>
            <a:r>
              <a:rPr lang="es-ES" b="1" dirty="0" smtClean="0">
                <a:solidFill>
                  <a:srgbClr val="FF0000"/>
                </a:solidFill>
              </a:rPr>
              <a:t>Tercera generación (3G</a:t>
            </a:r>
            <a:r>
              <a:rPr lang="es-ES" b="1" dirty="0" smtClean="0">
                <a:solidFill>
                  <a:srgbClr val="FF0000"/>
                </a:solidFill>
              </a:rPr>
              <a:t>)</a:t>
            </a:r>
          </a:p>
          <a:p>
            <a:endParaRPr lang="en-US" dirty="0" smtClean="0">
              <a:solidFill>
                <a:srgbClr val="FF0000"/>
              </a:solidFill>
            </a:endParaRPr>
          </a:p>
          <a:p>
            <a:r>
              <a:rPr lang="es-ES" dirty="0" smtClean="0"/>
              <a:t>3G nace de la necesidad de aumentar la capacidad de transmisión de datos para poder ofrecer servicios como la conexión a Internet desde el móvil, la videoconferencia, la televisión y la descarga de archivos. En este momento el desarrollo tecnológico ya posibilita un sistema totalmente nuevo: UMTS (Universal Mobile Telecommunications System</a:t>
            </a:r>
            <a:r>
              <a:rPr lang="es-ES" dirty="0" smtClean="0"/>
              <a:t>).</a:t>
            </a:r>
          </a:p>
          <a:p>
            <a:pPr>
              <a:buNone/>
            </a:pPr>
            <a:endParaRPr lang="en-US" dirty="0" smtClean="0"/>
          </a:p>
          <a:p>
            <a:r>
              <a:rPr lang="es-ES" dirty="0" smtClean="0"/>
              <a:t>UMTS utiliza la tecnología CDMA, lo cual le hace alcanzar velocidades realmente elevadas (de 144 Kbps hasta 7.2 Mbps, según las condiciones del terreno</a:t>
            </a:r>
            <a:r>
              <a:rPr lang="es-ES" dirty="0" smtClean="0"/>
              <a:t>).</a:t>
            </a:r>
          </a:p>
          <a:p>
            <a:pPr>
              <a:buNone/>
            </a:pPr>
            <a:endParaRPr lang="en-US" dirty="0" smtClean="0"/>
          </a:p>
          <a:p>
            <a:r>
              <a:rPr lang="es-ES" dirty="0" smtClean="0"/>
              <a:t>UMTS ha sido un éxito total en el campo tecnológico pero no ha triunfado excesivamente en el aspecto comercial. Se esperaba que fuera un bombazo de ventas como GSM pero realmente no ha resultado ser así ya que, según parece, la mayoría de usuarios tiene bastante con la transmisión de voz y la transferencia de datos por GPRS y EDGE.</a:t>
            </a:r>
            <a:endParaRPr lang="en-US" dirty="0" smtClean="0"/>
          </a:p>
          <a:p>
            <a:endParaRPr lang="es-ES_tradnl" dirty="0"/>
          </a:p>
        </p:txBody>
      </p:sp>
      <p:pic>
        <p:nvPicPr>
          <p:cNvPr id="4" name="3 Imagen" descr="panasonic_p906i_fullwidescreen.JPG"/>
          <p:cNvPicPr>
            <a:picLocks noChangeAspect="1"/>
          </p:cNvPicPr>
          <p:nvPr/>
        </p:nvPicPr>
        <p:blipFill>
          <a:blip r:embed="rId2" cstate="print"/>
          <a:stretch>
            <a:fillRect/>
          </a:stretch>
        </p:blipFill>
        <p:spPr>
          <a:xfrm>
            <a:off x="5461686" y="5334000"/>
            <a:ext cx="1853513" cy="13716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2000"/>
            <a:ext cx="7467600" cy="5364163"/>
          </a:xfrm>
        </p:spPr>
        <p:txBody>
          <a:bodyPr/>
          <a:lstStyle/>
          <a:p>
            <a:pPr>
              <a:buNone/>
            </a:pPr>
            <a:r>
              <a:rPr lang="es-ES" b="1" dirty="0" smtClean="0">
                <a:solidFill>
                  <a:srgbClr val="FF0000"/>
                </a:solidFill>
              </a:rPr>
              <a:t>Cuarta Generación (4G)</a:t>
            </a:r>
            <a:endParaRPr lang="en-US" dirty="0" smtClean="0">
              <a:solidFill>
                <a:srgbClr val="FF0000"/>
              </a:solidFill>
            </a:endParaRPr>
          </a:p>
          <a:p>
            <a:r>
              <a:rPr lang="es-ES" dirty="0" smtClean="0"/>
              <a:t>La generación 4 Generación o 4G será la evolución tecnológica que ofrecerá al usuario de telefonía móvil un mayor ancho de banda que permitirá, entre muchas otras cosas, la recepción de televisión en Alta Definición.</a:t>
            </a:r>
            <a:endParaRPr lang="en-US" dirty="0" smtClean="0"/>
          </a:p>
          <a:p>
            <a:endParaRPr lang="es-ES_tradnl" dirty="0"/>
          </a:p>
        </p:txBody>
      </p:sp>
      <p:pic>
        <p:nvPicPr>
          <p:cNvPr id="4" name="3 Imagen" descr="celular_htc_max_4g.jpg"/>
          <p:cNvPicPr>
            <a:picLocks noChangeAspect="1"/>
          </p:cNvPicPr>
          <p:nvPr/>
        </p:nvPicPr>
        <p:blipFill>
          <a:blip r:embed="rId2" cstate="print"/>
          <a:stretch>
            <a:fillRect/>
          </a:stretch>
        </p:blipFill>
        <p:spPr>
          <a:xfrm>
            <a:off x="3124200" y="4419600"/>
            <a:ext cx="2244609" cy="201453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solidFill>
                  <a:srgbClr val="FFFF00"/>
                </a:solidFill>
              </a:rPr>
              <a:t>Impacto en la Sociedad</a:t>
            </a:r>
            <a:endParaRPr lang="es-ES_tradnl" dirty="0">
              <a:solidFill>
                <a:srgbClr val="FFFF00"/>
              </a:solidFill>
            </a:endParaRPr>
          </a:p>
        </p:txBody>
      </p:sp>
      <p:sp>
        <p:nvSpPr>
          <p:cNvPr id="3" name="2 Marcador de contenido"/>
          <p:cNvSpPr>
            <a:spLocks noGrp="1"/>
          </p:cNvSpPr>
          <p:nvPr>
            <p:ph idx="1"/>
          </p:nvPr>
        </p:nvSpPr>
        <p:spPr>
          <a:xfrm>
            <a:off x="457200" y="1371600"/>
            <a:ext cx="7467600" cy="5334000"/>
          </a:xfrm>
        </p:spPr>
        <p:txBody>
          <a:bodyPr>
            <a:normAutofit fontScale="47500" lnSpcReduction="20000"/>
          </a:bodyPr>
          <a:lstStyle/>
          <a:p>
            <a:pPr>
              <a:buNone/>
            </a:pPr>
            <a:r>
              <a:rPr lang="es-ES" b="1" dirty="0" smtClean="0">
                <a:solidFill>
                  <a:srgbClr val="00B0F0"/>
                </a:solidFill>
              </a:rPr>
              <a:t>Impacto en la sociedad</a:t>
            </a:r>
            <a:r>
              <a:rPr lang="es-ES" b="1" dirty="0" smtClean="0">
                <a:solidFill>
                  <a:srgbClr val="00B0F0"/>
                </a:solidFill>
              </a:rPr>
              <a:t>:</a:t>
            </a:r>
          </a:p>
          <a:p>
            <a:endParaRPr lang="en-US" dirty="0" smtClean="0"/>
          </a:p>
          <a:p>
            <a:r>
              <a:rPr lang="es-ES" dirty="0" smtClean="0"/>
              <a:t>Las sociedades se han trasladado a un entorno virtual, en el cual el teléfono móvil juega un papel protagónico junto con la Internet. Esta última tecnología se tratará en un apartado posterior. </a:t>
            </a:r>
            <a:endParaRPr lang="es-ES" dirty="0" smtClean="0"/>
          </a:p>
          <a:p>
            <a:endParaRPr lang="en-US" dirty="0" smtClean="0"/>
          </a:p>
          <a:p>
            <a:r>
              <a:rPr lang="es-ES" dirty="0" smtClean="0"/>
              <a:t>Hablando singularmente del teléfono celular se han hallado ciertos factores claves de cambio en las relaciones sociales de los jóvenes tal y como se menciona seguidamente: </a:t>
            </a:r>
            <a:endParaRPr lang="en-US" dirty="0" smtClean="0"/>
          </a:p>
          <a:p>
            <a:r>
              <a:rPr lang="es-ES" dirty="0" smtClean="0"/>
              <a:t>El sociólogo Salvador Cardús señala que "mientras se habla mucho de la incidencia de la música rock,  la televisión" en los jóvenes, "no se ve" la importancia del teléfono móvil como estimulador de sus relaciones sociales. Esta faceta socializante de la telefonía móvil puede llegar a tener "efectos terapéuticos" en jóvenes con " personalidad introvertida o inhibida" según Gustavo Levit, coordinador de la unidad de adolescentes del Centro Médico Tecno. Sin embargo, este aspecto positivo tiene su reverso en el peligro a la "móvil adicción</a:t>
            </a:r>
            <a:r>
              <a:rPr lang="es-ES" dirty="0" smtClean="0"/>
              <a:t>".</a:t>
            </a:r>
          </a:p>
          <a:p>
            <a:endParaRPr lang="en-US" dirty="0" smtClean="0"/>
          </a:p>
          <a:p>
            <a:r>
              <a:rPr lang="es-ES" dirty="0" smtClean="0"/>
              <a:t>Uno de los aspectos más polémicos de la difusión de estos teléfonos entre los jóvenes es el problema de disciplina en los centros de estudio, donde muchos adolescentes mantienen el móvil conectado durante las </a:t>
            </a:r>
            <a:r>
              <a:rPr lang="es-ES" dirty="0" smtClean="0"/>
              <a:t>clases. La </a:t>
            </a:r>
            <a:r>
              <a:rPr lang="es-ES" dirty="0" smtClean="0"/>
              <a:t>importancia de que "los padres enseñen a hacer un buen uso" de unos aparatos que "en sí mismos no son malos". </a:t>
            </a:r>
            <a:endParaRPr lang="es-ES" dirty="0" smtClean="0"/>
          </a:p>
          <a:p>
            <a:pPr>
              <a:buNone/>
            </a:pPr>
            <a:endParaRPr lang="en-US" dirty="0" smtClean="0"/>
          </a:p>
          <a:p>
            <a:r>
              <a:rPr lang="es-ES" dirty="0" smtClean="0"/>
              <a:t>Las operadoras y los fabricantes de teléfonos son conscientes de la importancia de los jóvenes como posibles clientes y esto se refleja en las campañas publicitarias y en los productos que salen al mercado, en la mayor parte de los casos subvencionados por las compañías telefónicas para abaratar el precio de venta.</a:t>
            </a:r>
            <a:endParaRPr lang="en-US" dirty="0" smtClean="0"/>
          </a:p>
          <a:p>
            <a:endParaRPr lang="es-ES_tradnl" dirty="0"/>
          </a:p>
        </p:txBody>
      </p:sp>
    </p:spTree>
  </p:cSld>
  <p:clrMapOvr>
    <a:masterClrMapping/>
  </p:clrMapOvr>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56</TotalTime>
  <Words>1518</Words>
  <Application>Microsoft Office PowerPoint</Application>
  <PresentationFormat>Presentación en pantalla (4:3)</PresentationFormat>
  <Paragraphs>90</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Técnico</vt:lpstr>
      <vt:lpstr>Evolución de los celulares </vt:lpstr>
      <vt:lpstr>Historia</vt:lpstr>
      <vt:lpstr>Evolución</vt:lpstr>
      <vt:lpstr>Diapositiva 4</vt:lpstr>
      <vt:lpstr>Diapositiva 5</vt:lpstr>
      <vt:lpstr>Diapositiva 6</vt:lpstr>
      <vt:lpstr>Diapositiva 7</vt:lpstr>
      <vt:lpstr>Diapositiva 8</vt:lpstr>
      <vt:lpstr>Impacto en la Sociedad</vt:lpstr>
      <vt:lpstr>Ventajas y Desventajas</vt:lpstr>
      <vt:lpstr>Tendencias Futuras</vt:lpstr>
    </vt:vector>
  </TitlesOfParts>
  <Company>www.intercambiosvirtuales.org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Evolución de los celulares</dc:title>
  <dc:creator>oscar esteban bravo rubio</dc:creator>
  <cp:lastModifiedBy>oscar esteban bravo rubio</cp:lastModifiedBy>
  <cp:revision>8</cp:revision>
  <dcterms:created xsi:type="dcterms:W3CDTF">2010-11-05T04:31:29Z</dcterms:created>
  <dcterms:modified xsi:type="dcterms:W3CDTF">2010-11-05T05:27:49Z</dcterms:modified>
</cp:coreProperties>
</file>