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B62944-450D-4E1B-9E10-C52596E28BD5}" type="datetimeFigureOut">
              <a:rPr lang="en-US" smtClean="0"/>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B62944-450D-4E1B-9E10-C52596E28BD5}" type="datetimeFigureOut">
              <a:rPr lang="en-US" smtClean="0"/>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B62944-450D-4E1B-9E10-C52596E28BD5}" type="datetimeFigureOut">
              <a:rPr lang="en-US" smtClean="0"/>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B62944-450D-4E1B-9E10-C52596E28BD5}" type="datetimeFigureOut">
              <a:rPr lang="en-US" smtClean="0"/>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B62944-450D-4E1B-9E10-C52596E28BD5}" type="datetimeFigureOut">
              <a:rPr lang="en-US" smtClean="0"/>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B62944-450D-4E1B-9E10-C52596E28BD5}" type="datetimeFigureOut">
              <a:rPr lang="en-US" smtClean="0"/>
              <a:t>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B62944-450D-4E1B-9E10-C52596E28BD5}" type="datetimeFigureOut">
              <a:rPr lang="en-US" smtClean="0"/>
              <a:t>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B62944-450D-4E1B-9E10-C52596E28BD5}" type="datetimeFigureOut">
              <a:rPr lang="en-US" smtClean="0"/>
              <a:t>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B62944-450D-4E1B-9E10-C52596E28BD5}" type="datetimeFigureOut">
              <a:rPr lang="en-US" smtClean="0"/>
              <a:t>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B62944-450D-4E1B-9E10-C52596E28BD5}" type="datetimeFigureOut">
              <a:rPr lang="en-US" smtClean="0"/>
              <a:t>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B62944-450D-4E1B-9E10-C52596E28BD5}" type="datetimeFigureOut">
              <a:rPr lang="en-US" smtClean="0"/>
              <a:t>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FE7B9A-9A01-46B3-88C5-E68B875DF12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B62944-450D-4E1B-9E10-C52596E28BD5}" type="datetimeFigureOut">
              <a:rPr lang="en-US" smtClean="0"/>
              <a:t>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FE7B9A-9A01-46B3-88C5-E68B875DF1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en.wikipedia.org/wiki/Image:Fetus.jpg"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81" name="Picture 5" descr="fig3"/>
          <p:cNvPicPr>
            <a:picLocks noChangeAspect="1" noChangeArrowheads="1"/>
          </p:cNvPicPr>
          <p:nvPr/>
        </p:nvPicPr>
        <p:blipFill>
          <a:blip r:embed="rId2" cstate="print"/>
          <a:srcRect/>
          <a:stretch>
            <a:fillRect/>
          </a:stretch>
        </p:blipFill>
        <p:spPr bwMode="auto">
          <a:xfrm>
            <a:off x="381000" y="457200"/>
            <a:ext cx="3810000" cy="4914900"/>
          </a:xfrm>
          <a:prstGeom prst="rect">
            <a:avLst/>
          </a:prstGeom>
          <a:noFill/>
        </p:spPr>
      </p:pic>
      <p:sp>
        <p:nvSpPr>
          <p:cNvPr id="178182" name="Rectangle 6"/>
          <p:cNvSpPr>
            <a:spLocks noChangeArrowheads="1"/>
          </p:cNvSpPr>
          <p:nvPr/>
        </p:nvSpPr>
        <p:spPr bwMode="auto">
          <a:xfrm>
            <a:off x="4953000" y="381000"/>
            <a:ext cx="3733800" cy="1371600"/>
          </a:xfrm>
          <a:prstGeom prst="rect">
            <a:avLst/>
          </a:prstGeom>
          <a:solidFill>
            <a:srgbClr val="FFFF66"/>
          </a:solidFill>
          <a:ln w="9525">
            <a:solidFill>
              <a:schemeClr val="tx1"/>
            </a:solidFill>
            <a:miter lim="800000"/>
            <a:headEnd/>
            <a:tailEnd/>
          </a:ln>
          <a:effectLst/>
        </p:spPr>
        <p:txBody>
          <a:bodyPr wrap="none" anchor="ctr"/>
          <a:lstStyle/>
          <a:p>
            <a:pPr algn="ctr"/>
            <a:r>
              <a:rPr lang="en-US" dirty="0"/>
              <a:t>Developmental </a:t>
            </a:r>
          </a:p>
          <a:p>
            <a:pPr algn="ctr"/>
            <a:r>
              <a:rPr lang="en-US" dirty="0"/>
              <a:t>Psychology</a:t>
            </a:r>
          </a:p>
          <a:p>
            <a:pPr algn="ctr"/>
            <a:r>
              <a:rPr lang="en-US" dirty="0"/>
              <a:t>Chapter </a:t>
            </a:r>
            <a:r>
              <a:rPr lang="en-US" dirty="0" smtClean="0"/>
              <a:t>10</a:t>
            </a:r>
            <a:endParaRPr lang="en-US" dirty="0"/>
          </a:p>
        </p:txBody>
      </p:sp>
      <p:sp>
        <p:nvSpPr>
          <p:cNvPr id="178183" name="Rectangle 7"/>
          <p:cNvSpPr>
            <a:spLocks noChangeArrowheads="1"/>
          </p:cNvSpPr>
          <p:nvPr/>
        </p:nvSpPr>
        <p:spPr bwMode="auto">
          <a:xfrm>
            <a:off x="4800600" y="3124200"/>
            <a:ext cx="3886200" cy="2286000"/>
          </a:xfrm>
          <a:prstGeom prst="rect">
            <a:avLst/>
          </a:prstGeom>
          <a:solidFill>
            <a:srgbClr val="FFFF66"/>
          </a:solidFill>
          <a:ln w="9525">
            <a:solidFill>
              <a:schemeClr val="tx1"/>
            </a:solidFill>
            <a:miter lim="800000"/>
            <a:headEnd/>
            <a:tailEnd/>
          </a:ln>
          <a:effectLst/>
        </p:spPr>
        <p:txBody>
          <a:bodyPr wrap="none" anchor="ctr"/>
          <a:lstStyle/>
          <a:p>
            <a:pPr algn="ctr"/>
            <a:r>
              <a:rPr lang="en-US"/>
              <a:t>The famous surrogate</a:t>
            </a:r>
          </a:p>
          <a:p>
            <a:pPr algn="ctr"/>
            <a:r>
              <a:rPr lang="en-US"/>
              <a:t> mother experiment-</a:t>
            </a:r>
          </a:p>
          <a:p>
            <a:pPr algn="ctr"/>
            <a:r>
              <a:rPr lang="en-US"/>
              <a:t>Remember?</a:t>
            </a:r>
          </a:p>
        </p:txBody>
      </p:sp>
      <p:sp>
        <p:nvSpPr>
          <p:cNvPr id="178184" name="Line 8"/>
          <p:cNvSpPr>
            <a:spLocks noChangeShapeType="1"/>
          </p:cNvSpPr>
          <p:nvPr/>
        </p:nvSpPr>
        <p:spPr bwMode="auto">
          <a:xfrm flipH="1" flipV="1">
            <a:off x="3657600" y="3276600"/>
            <a:ext cx="1447800" cy="228600"/>
          </a:xfrm>
          <a:prstGeom prst="line">
            <a:avLst/>
          </a:prstGeom>
          <a:noFill/>
          <a:ln w="9525">
            <a:solidFill>
              <a:schemeClr val="tx1"/>
            </a:solidFill>
            <a:round/>
            <a:headEnd/>
            <a:tailEnd type="triangle" w="med" len="med"/>
          </a:ln>
          <a:effectLst/>
        </p:spPr>
        <p:txBody>
          <a:bodyPr/>
          <a:lstStyle/>
          <a:p>
            <a:endParaRPr lang="en-US"/>
          </a:p>
        </p:txBody>
      </p:sp>
      <p:sp>
        <p:nvSpPr>
          <p:cNvPr id="178185" name="Rectangle 9"/>
          <p:cNvSpPr>
            <a:spLocks noChangeArrowheads="1"/>
          </p:cNvSpPr>
          <p:nvPr/>
        </p:nvSpPr>
        <p:spPr bwMode="auto">
          <a:xfrm>
            <a:off x="381000" y="5638800"/>
            <a:ext cx="7239000" cy="990600"/>
          </a:xfrm>
          <a:prstGeom prst="rect">
            <a:avLst/>
          </a:prstGeom>
          <a:solidFill>
            <a:srgbClr val="FFFF66"/>
          </a:solidFill>
          <a:ln w="9525">
            <a:solidFill>
              <a:schemeClr val="tx1"/>
            </a:solidFill>
            <a:miter lim="800000"/>
            <a:headEnd/>
            <a:tailEnd/>
          </a:ln>
          <a:effectLst/>
        </p:spPr>
        <p:txBody>
          <a:bodyPr wrap="none" anchor="ctr"/>
          <a:lstStyle/>
          <a:p>
            <a:pPr algn="ctr"/>
            <a:r>
              <a:rPr lang="en-US" b="1" u="sng"/>
              <a:t>Which did the baby monkey prefer?</a:t>
            </a:r>
          </a:p>
          <a:p>
            <a:pPr algn="ctr"/>
            <a:r>
              <a:rPr lang="en-US"/>
              <a:t>The wire monkey that gave him milk?</a:t>
            </a:r>
          </a:p>
          <a:p>
            <a:pPr algn="ctr"/>
            <a:r>
              <a:rPr lang="en-US"/>
              <a:t>OR, the terry cloth monkey to cuddle with?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304800"/>
            <a:ext cx="7772400" cy="228600"/>
          </a:xfrm>
        </p:spPr>
        <p:txBody>
          <a:bodyPr>
            <a:normAutofit fontScale="90000"/>
          </a:bodyPr>
          <a:lstStyle/>
          <a:p>
            <a:r>
              <a:rPr lang="en-US" dirty="0" smtClean="0"/>
              <a:t>Ch.10</a:t>
            </a:r>
            <a:endParaRPr lang="en-US" dirty="0"/>
          </a:p>
        </p:txBody>
      </p:sp>
      <p:sp>
        <p:nvSpPr>
          <p:cNvPr id="64515" name="Rectangle 3"/>
          <p:cNvSpPr>
            <a:spLocks noGrp="1" noChangeArrowheads="1"/>
          </p:cNvSpPr>
          <p:nvPr>
            <p:ph type="body" idx="1"/>
          </p:nvPr>
        </p:nvSpPr>
        <p:spPr>
          <a:xfrm>
            <a:off x="228600" y="838200"/>
            <a:ext cx="8686800" cy="5715000"/>
          </a:xfrm>
        </p:spPr>
        <p:txBody>
          <a:bodyPr/>
          <a:lstStyle/>
          <a:p>
            <a:r>
              <a:rPr lang="en-US" sz="2000" b="1" dirty="0"/>
              <a:t>Infants show decreasing responsiveness with repeated stimulation, this is called __________:</a:t>
            </a:r>
          </a:p>
          <a:p>
            <a:r>
              <a:rPr lang="en-US" sz="2000" b="1" dirty="0">
                <a:solidFill>
                  <a:srgbClr val="FF0000"/>
                </a:solidFill>
              </a:rPr>
              <a:t>Habituation</a:t>
            </a:r>
          </a:p>
          <a:p>
            <a:r>
              <a:rPr lang="en-US" sz="2000" b="1" dirty="0"/>
              <a:t>___________ and __________ gave one month old babies 2 different pacifiers to show habituation.</a:t>
            </a:r>
          </a:p>
          <a:p>
            <a:r>
              <a:rPr lang="en-US" sz="2000" b="1" dirty="0">
                <a:solidFill>
                  <a:srgbClr val="FF0000"/>
                </a:solidFill>
              </a:rPr>
              <a:t>Andrew </a:t>
            </a:r>
            <a:r>
              <a:rPr lang="en-US" sz="2000" b="1" dirty="0" err="1">
                <a:solidFill>
                  <a:srgbClr val="FF0000"/>
                </a:solidFill>
              </a:rPr>
              <a:t>Meltzoff</a:t>
            </a:r>
            <a:r>
              <a:rPr lang="en-US" sz="2000" b="1" dirty="0">
                <a:solidFill>
                  <a:srgbClr val="FF0000"/>
                </a:solidFill>
              </a:rPr>
              <a:t> and Richard </a:t>
            </a:r>
            <a:r>
              <a:rPr lang="en-US" sz="2000" b="1" dirty="0" err="1">
                <a:solidFill>
                  <a:srgbClr val="FF0000"/>
                </a:solidFill>
              </a:rPr>
              <a:t>Borton</a:t>
            </a:r>
            <a:endParaRPr lang="en-US" sz="2000" b="1" dirty="0">
              <a:solidFill>
                <a:srgbClr val="FF0000"/>
              </a:solidFill>
            </a:endParaRPr>
          </a:p>
          <a:p>
            <a:r>
              <a:rPr lang="en-US" sz="2000" b="1" dirty="0"/>
              <a:t>Famous experiment by Harry Harlow that showed infant attachment:</a:t>
            </a:r>
          </a:p>
          <a:p>
            <a:r>
              <a:rPr lang="en-US" sz="2000" b="1" dirty="0">
                <a:solidFill>
                  <a:srgbClr val="FF0000"/>
                </a:solidFill>
              </a:rPr>
              <a:t>Surrogate mother experiment</a:t>
            </a:r>
          </a:p>
          <a:p>
            <a:r>
              <a:rPr lang="en-US" sz="2000" b="1" dirty="0"/>
              <a:t>According to Piaget, this stage in a child's development is characteristic of language acquisition, the ability to categorize, display of memory, and occurs between the ages of 18mo and 7 yr..:</a:t>
            </a:r>
          </a:p>
          <a:p>
            <a:r>
              <a:rPr lang="en-US" sz="2000" b="1" dirty="0">
                <a:solidFill>
                  <a:srgbClr val="FF0000"/>
                </a:solidFill>
              </a:rPr>
              <a:t>Preoperational Stage</a:t>
            </a:r>
          </a:p>
          <a:p>
            <a:r>
              <a:rPr lang="en-US" sz="2000" b="1" dirty="0"/>
              <a:t>Splaying out of limbs when a loud noise occurs:</a:t>
            </a:r>
          </a:p>
          <a:p>
            <a:r>
              <a:rPr lang="en-US" sz="2000" b="1" dirty="0">
                <a:solidFill>
                  <a:srgbClr val="FF0000"/>
                </a:solidFill>
              </a:rPr>
              <a:t>Moro reflex</a:t>
            </a:r>
          </a:p>
          <a:p>
            <a:r>
              <a:rPr lang="en-US" sz="2000" b="1" dirty="0"/>
              <a:t>Orienting to changes in the environment:</a:t>
            </a:r>
          </a:p>
          <a:p>
            <a:r>
              <a:rPr lang="en-US" sz="2000" b="1" dirty="0">
                <a:solidFill>
                  <a:srgbClr val="FF0000"/>
                </a:solidFill>
              </a:rPr>
              <a:t>orienting reflex</a:t>
            </a:r>
          </a:p>
          <a:p>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4514">
                                            <p:txEl>
                                              <p:pRg st="0" end="0"/>
                                            </p:txEl>
                                          </p:spTgt>
                                        </p:tgtEl>
                                        <p:attrNameLst>
                                          <p:attrName>style.visibility</p:attrName>
                                        </p:attrNameLst>
                                      </p:cBhvr>
                                      <p:to>
                                        <p:strVal val="visible"/>
                                      </p:to>
                                    </p:set>
                                    <p:anim calcmode="lin" valueType="num">
                                      <p:cBhvr additive="base">
                                        <p:cTn id="7" dur="500" fill="hold"/>
                                        <p:tgtEl>
                                          <p:spTgt spid="6451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451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64515">
                                            <p:txEl>
                                              <p:pRg st="0" end="0"/>
                                            </p:txEl>
                                          </p:spTgt>
                                        </p:tgtEl>
                                        <p:attrNameLst>
                                          <p:attrName>style.visibility</p:attrName>
                                        </p:attrNameLst>
                                      </p:cBhvr>
                                      <p:to>
                                        <p:strVal val="visible"/>
                                      </p:to>
                                    </p:set>
                                    <p:animEffect transition="in" filter="box(out)">
                                      <p:cBhvr>
                                        <p:cTn id="13" dur="500"/>
                                        <p:tgtEl>
                                          <p:spTgt spid="64515">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64515">
                                            <p:txEl>
                                              <p:pRg st="1" end="1"/>
                                            </p:txEl>
                                          </p:spTgt>
                                        </p:tgtEl>
                                        <p:attrNameLst>
                                          <p:attrName>style.visibility</p:attrName>
                                        </p:attrNameLst>
                                      </p:cBhvr>
                                      <p:to>
                                        <p:strVal val="visible"/>
                                      </p:to>
                                    </p:set>
                                    <p:animEffect transition="in" filter="box(out)">
                                      <p:cBhvr>
                                        <p:cTn id="18" dur="500"/>
                                        <p:tgtEl>
                                          <p:spTgt spid="64515">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64515">
                                            <p:txEl>
                                              <p:pRg st="2" end="2"/>
                                            </p:txEl>
                                          </p:spTgt>
                                        </p:tgtEl>
                                        <p:attrNameLst>
                                          <p:attrName>style.visibility</p:attrName>
                                        </p:attrNameLst>
                                      </p:cBhvr>
                                      <p:to>
                                        <p:strVal val="visible"/>
                                      </p:to>
                                    </p:set>
                                    <p:animEffect transition="in" filter="box(out)">
                                      <p:cBhvr>
                                        <p:cTn id="23" dur="500"/>
                                        <p:tgtEl>
                                          <p:spTgt spid="64515">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64515">
                                            <p:txEl>
                                              <p:pRg st="3" end="3"/>
                                            </p:txEl>
                                          </p:spTgt>
                                        </p:tgtEl>
                                        <p:attrNameLst>
                                          <p:attrName>style.visibility</p:attrName>
                                        </p:attrNameLst>
                                      </p:cBhvr>
                                      <p:to>
                                        <p:strVal val="visible"/>
                                      </p:to>
                                    </p:set>
                                    <p:animEffect transition="in" filter="box(out)">
                                      <p:cBhvr>
                                        <p:cTn id="28" dur="500"/>
                                        <p:tgtEl>
                                          <p:spTgt spid="64515">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64515">
                                            <p:txEl>
                                              <p:pRg st="4" end="4"/>
                                            </p:txEl>
                                          </p:spTgt>
                                        </p:tgtEl>
                                        <p:attrNameLst>
                                          <p:attrName>style.visibility</p:attrName>
                                        </p:attrNameLst>
                                      </p:cBhvr>
                                      <p:to>
                                        <p:strVal val="visible"/>
                                      </p:to>
                                    </p:set>
                                    <p:animEffect transition="in" filter="box(out)">
                                      <p:cBhvr>
                                        <p:cTn id="33" dur="500"/>
                                        <p:tgtEl>
                                          <p:spTgt spid="64515">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64515">
                                            <p:txEl>
                                              <p:pRg st="5" end="5"/>
                                            </p:txEl>
                                          </p:spTgt>
                                        </p:tgtEl>
                                        <p:attrNameLst>
                                          <p:attrName>style.visibility</p:attrName>
                                        </p:attrNameLst>
                                      </p:cBhvr>
                                      <p:to>
                                        <p:strVal val="visible"/>
                                      </p:to>
                                    </p:set>
                                    <p:animEffect transition="in" filter="box(out)">
                                      <p:cBhvr>
                                        <p:cTn id="38" dur="500"/>
                                        <p:tgtEl>
                                          <p:spTgt spid="64515">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64515">
                                            <p:txEl>
                                              <p:pRg st="6" end="6"/>
                                            </p:txEl>
                                          </p:spTgt>
                                        </p:tgtEl>
                                        <p:attrNameLst>
                                          <p:attrName>style.visibility</p:attrName>
                                        </p:attrNameLst>
                                      </p:cBhvr>
                                      <p:to>
                                        <p:strVal val="visible"/>
                                      </p:to>
                                    </p:set>
                                    <p:animEffect transition="in" filter="box(out)">
                                      <p:cBhvr>
                                        <p:cTn id="43" dur="500"/>
                                        <p:tgtEl>
                                          <p:spTgt spid="64515">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64515">
                                            <p:txEl>
                                              <p:pRg st="7" end="7"/>
                                            </p:txEl>
                                          </p:spTgt>
                                        </p:tgtEl>
                                        <p:attrNameLst>
                                          <p:attrName>style.visibility</p:attrName>
                                        </p:attrNameLst>
                                      </p:cBhvr>
                                      <p:to>
                                        <p:strVal val="visible"/>
                                      </p:to>
                                    </p:set>
                                    <p:animEffect transition="in" filter="box(out)">
                                      <p:cBhvr>
                                        <p:cTn id="48" dur="500"/>
                                        <p:tgtEl>
                                          <p:spTgt spid="64515">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64515">
                                            <p:txEl>
                                              <p:pRg st="8" end="8"/>
                                            </p:txEl>
                                          </p:spTgt>
                                        </p:tgtEl>
                                        <p:attrNameLst>
                                          <p:attrName>style.visibility</p:attrName>
                                        </p:attrNameLst>
                                      </p:cBhvr>
                                      <p:to>
                                        <p:strVal val="visible"/>
                                      </p:to>
                                    </p:set>
                                    <p:animEffect transition="in" filter="box(out)">
                                      <p:cBhvr>
                                        <p:cTn id="53" dur="500"/>
                                        <p:tgtEl>
                                          <p:spTgt spid="64515">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64515">
                                            <p:txEl>
                                              <p:pRg st="9" end="9"/>
                                            </p:txEl>
                                          </p:spTgt>
                                        </p:tgtEl>
                                        <p:attrNameLst>
                                          <p:attrName>style.visibility</p:attrName>
                                        </p:attrNameLst>
                                      </p:cBhvr>
                                      <p:to>
                                        <p:strVal val="visible"/>
                                      </p:to>
                                    </p:set>
                                    <p:animEffect transition="in" filter="box(out)">
                                      <p:cBhvr>
                                        <p:cTn id="58" dur="500"/>
                                        <p:tgtEl>
                                          <p:spTgt spid="64515">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64515">
                                            <p:txEl>
                                              <p:pRg st="10" end="10"/>
                                            </p:txEl>
                                          </p:spTgt>
                                        </p:tgtEl>
                                        <p:attrNameLst>
                                          <p:attrName>style.visibility</p:attrName>
                                        </p:attrNameLst>
                                      </p:cBhvr>
                                      <p:to>
                                        <p:strVal val="visible"/>
                                      </p:to>
                                    </p:set>
                                    <p:animEffect transition="in" filter="box(out)">
                                      <p:cBhvr>
                                        <p:cTn id="63" dur="500"/>
                                        <p:tgtEl>
                                          <p:spTgt spid="64515">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64515">
                                            <p:txEl>
                                              <p:pRg st="11" end="11"/>
                                            </p:txEl>
                                          </p:spTgt>
                                        </p:tgtEl>
                                        <p:attrNameLst>
                                          <p:attrName>style.visibility</p:attrName>
                                        </p:attrNameLst>
                                      </p:cBhvr>
                                      <p:to>
                                        <p:strVal val="visible"/>
                                      </p:to>
                                    </p:set>
                                    <p:animEffect transition="in" filter="box(out)">
                                      <p:cBhvr>
                                        <p:cTn id="68" dur="500"/>
                                        <p:tgtEl>
                                          <p:spTgt spid="64515">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build="p" autoUpdateAnimBg="0"/>
      <p:bldP spid="6451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0"/>
            <a:ext cx="7772400" cy="533400"/>
          </a:xfrm>
        </p:spPr>
        <p:txBody>
          <a:bodyPr>
            <a:normAutofit fontScale="90000"/>
          </a:bodyPr>
          <a:lstStyle/>
          <a:p>
            <a:r>
              <a:rPr lang="en-US"/>
              <a:t>Chapter 12</a:t>
            </a:r>
          </a:p>
        </p:txBody>
      </p:sp>
      <p:sp>
        <p:nvSpPr>
          <p:cNvPr id="51203" name="Rectangle 3"/>
          <p:cNvSpPr>
            <a:spLocks noGrp="1" noChangeArrowheads="1"/>
          </p:cNvSpPr>
          <p:nvPr>
            <p:ph type="body" idx="1"/>
          </p:nvPr>
        </p:nvSpPr>
        <p:spPr>
          <a:xfrm>
            <a:off x="0" y="609600"/>
            <a:ext cx="9144000" cy="6019800"/>
          </a:xfrm>
        </p:spPr>
        <p:txBody>
          <a:bodyPr>
            <a:normAutofit lnSpcReduction="10000"/>
          </a:bodyPr>
          <a:lstStyle/>
          <a:p>
            <a:r>
              <a:rPr lang="en-US" sz="2000" b="1"/>
              <a:t>Children learn to act masculine or feminine through a process called ______________.</a:t>
            </a:r>
          </a:p>
          <a:p>
            <a:r>
              <a:rPr lang="en-US" sz="2000" b="1"/>
              <a:t>Sex-typing</a:t>
            </a:r>
          </a:p>
          <a:p>
            <a:r>
              <a:rPr lang="en-US" sz="2000" b="1"/>
              <a:t>Permissive parents tend to produce more ______________ children.</a:t>
            </a:r>
          </a:p>
          <a:p>
            <a:r>
              <a:rPr lang="en-US" sz="2000" b="1"/>
              <a:t>Dominant</a:t>
            </a:r>
          </a:p>
          <a:p>
            <a:r>
              <a:rPr lang="en-US" sz="2000" b="1"/>
              <a:t>In comparison to Kenyan adolescents, white American adolescents displayed more problems like ____________ and ______________.</a:t>
            </a:r>
          </a:p>
          <a:p>
            <a:r>
              <a:rPr lang="en-US" sz="2000" b="1"/>
              <a:t>Disobedience; cruelty</a:t>
            </a:r>
          </a:p>
          <a:p>
            <a:r>
              <a:rPr lang="en-US" sz="2000" b="1"/>
              <a:t>In comparison to White American adolescents, Kenyan adolescents display more _______________ and ________________.</a:t>
            </a:r>
          </a:p>
          <a:p>
            <a:r>
              <a:rPr lang="en-US" sz="2000" b="1"/>
              <a:t>Fear; guilt</a:t>
            </a:r>
          </a:p>
          <a:p>
            <a:r>
              <a:rPr lang="en-US" sz="2000" b="1"/>
              <a:t>________________ studied how babies display intuitive laws of physics and comprehend numbers.</a:t>
            </a:r>
          </a:p>
          <a:p>
            <a:r>
              <a:rPr lang="en-US" sz="2000" b="1"/>
              <a:t>Karen Wynn</a:t>
            </a:r>
          </a:p>
          <a:p>
            <a:r>
              <a:rPr lang="en-US" sz="2000" b="1"/>
              <a:t>________________ researched the relationship between day care and attachment and found that children are “biologically sturdy”providing that it was good quality care.</a:t>
            </a:r>
          </a:p>
          <a:p>
            <a:r>
              <a:rPr lang="en-US" sz="2000" b="1"/>
              <a:t>Sandra Scarr</a:t>
            </a:r>
          </a:p>
          <a:p>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2">
                                            <p:txEl>
                                              <p:pRg st="0" end="0"/>
                                            </p:txEl>
                                          </p:spTgt>
                                        </p:tgtEl>
                                        <p:attrNameLst>
                                          <p:attrName>style.visibility</p:attrName>
                                        </p:attrNameLst>
                                      </p:cBhvr>
                                      <p:to>
                                        <p:strVal val="visible"/>
                                      </p:to>
                                    </p:set>
                                    <p:anim calcmode="lin" valueType="num">
                                      <p:cBhvr additive="base">
                                        <p:cTn id="7" dur="500" fill="hold"/>
                                        <p:tgtEl>
                                          <p:spTgt spid="5120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0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51203">
                                            <p:txEl>
                                              <p:pRg st="0" end="0"/>
                                            </p:txEl>
                                          </p:spTgt>
                                        </p:tgtEl>
                                        <p:attrNameLst>
                                          <p:attrName>style.visibility</p:attrName>
                                        </p:attrNameLst>
                                      </p:cBhvr>
                                      <p:to>
                                        <p:strVal val="visible"/>
                                      </p:to>
                                    </p:set>
                                    <p:animEffect transition="in" filter="box(out)">
                                      <p:cBhvr>
                                        <p:cTn id="13" dur="500"/>
                                        <p:tgtEl>
                                          <p:spTgt spid="51203">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51203">
                                            <p:txEl>
                                              <p:pRg st="1" end="1"/>
                                            </p:txEl>
                                          </p:spTgt>
                                        </p:tgtEl>
                                        <p:attrNameLst>
                                          <p:attrName>style.visibility</p:attrName>
                                        </p:attrNameLst>
                                      </p:cBhvr>
                                      <p:to>
                                        <p:strVal val="visible"/>
                                      </p:to>
                                    </p:set>
                                    <p:animEffect transition="in" filter="box(out)">
                                      <p:cBhvr>
                                        <p:cTn id="18" dur="500"/>
                                        <p:tgtEl>
                                          <p:spTgt spid="51203">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51203">
                                            <p:txEl>
                                              <p:pRg st="2" end="2"/>
                                            </p:txEl>
                                          </p:spTgt>
                                        </p:tgtEl>
                                        <p:attrNameLst>
                                          <p:attrName>style.visibility</p:attrName>
                                        </p:attrNameLst>
                                      </p:cBhvr>
                                      <p:to>
                                        <p:strVal val="visible"/>
                                      </p:to>
                                    </p:set>
                                    <p:animEffect transition="in" filter="box(out)">
                                      <p:cBhvr>
                                        <p:cTn id="23" dur="500"/>
                                        <p:tgtEl>
                                          <p:spTgt spid="51203">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51203">
                                            <p:txEl>
                                              <p:pRg st="3" end="3"/>
                                            </p:txEl>
                                          </p:spTgt>
                                        </p:tgtEl>
                                        <p:attrNameLst>
                                          <p:attrName>style.visibility</p:attrName>
                                        </p:attrNameLst>
                                      </p:cBhvr>
                                      <p:to>
                                        <p:strVal val="visible"/>
                                      </p:to>
                                    </p:set>
                                    <p:animEffect transition="in" filter="box(out)">
                                      <p:cBhvr>
                                        <p:cTn id="28" dur="500"/>
                                        <p:tgtEl>
                                          <p:spTgt spid="51203">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51203">
                                            <p:txEl>
                                              <p:pRg st="4" end="4"/>
                                            </p:txEl>
                                          </p:spTgt>
                                        </p:tgtEl>
                                        <p:attrNameLst>
                                          <p:attrName>style.visibility</p:attrName>
                                        </p:attrNameLst>
                                      </p:cBhvr>
                                      <p:to>
                                        <p:strVal val="visible"/>
                                      </p:to>
                                    </p:set>
                                    <p:animEffect transition="in" filter="box(out)">
                                      <p:cBhvr>
                                        <p:cTn id="33" dur="500"/>
                                        <p:tgtEl>
                                          <p:spTgt spid="51203">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51203">
                                            <p:txEl>
                                              <p:pRg st="5" end="5"/>
                                            </p:txEl>
                                          </p:spTgt>
                                        </p:tgtEl>
                                        <p:attrNameLst>
                                          <p:attrName>style.visibility</p:attrName>
                                        </p:attrNameLst>
                                      </p:cBhvr>
                                      <p:to>
                                        <p:strVal val="visible"/>
                                      </p:to>
                                    </p:set>
                                    <p:animEffect transition="in" filter="box(out)">
                                      <p:cBhvr>
                                        <p:cTn id="38" dur="500"/>
                                        <p:tgtEl>
                                          <p:spTgt spid="51203">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51203">
                                            <p:txEl>
                                              <p:pRg st="6" end="6"/>
                                            </p:txEl>
                                          </p:spTgt>
                                        </p:tgtEl>
                                        <p:attrNameLst>
                                          <p:attrName>style.visibility</p:attrName>
                                        </p:attrNameLst>
                                      </p:cBhvr>
                                      <p:to>
                                        <p:strVal val="visible"/>
                                      </p:to>
                                    </p:set>
                                    <p:animEffect transition="in" filter="box(out)">
                                      <p:cBhvr>
                                        <p:cTn id="43" dur="500"/>
                                        <p:tgtEl>
                                          <p:spTgt spid="51203">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51203">
                                            <p:txEl>
                                              <p:pRg st="7" end="7"/>
                                            </p:txEl>
                                          </p:spTgt>
                                        </p:tgtEl>
                                        <p:attrNameLst>
                                          <p:attrName>style.visibility</p:attrName>
                                        </p:attrNameLst>
                                      </p:cBhvr>
                                      <p:to>
                                        <p:strVal val="visible"/>
                                      </p:to>
                                    </p:set>
                                    <p:animEffect transition="in" filter="box(out)">
                                      <p:cBhvr>
                                        <p:cTn id="48" dur="500"/>
                                        <p:tgtEl>
                                          <p:spTgt spid="51203">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51203">
                                            <p:txEl>
                                              <p:pRg st="8" end="8"/>
                                            </p:txEl>
                                          </p:spTgt>
                                        </p:tgtEl>
                                        <p:attrNameLst>
                                          <p:attrName>style.visibility</p:attrName>
                                        </p:attrNameLst>
                                      </p:cBhvr>
                                      <p:to>
                                        <p:strVal val="visible"/>
                                      </p:to>
                                    </p:set>
                                    <p:animEffect transition="in" filter="box(out)">
                                      <p:cBhvr>
                                        <p:cTn id="53" dur="500"/>
                                        <p:tgtEl>
                                          <p:spTgt spid="51203">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51203">
                                            <p:txEl>
                                              <p:pRg st="9" end="9"/>
                                            </p:txEl>
                                          </p:spTgt>
                                        </p:tgtEl>
                                        <p:attrNameLst>
                                          <p:attrName>style.visibility</p:attrName>
                                        </p:attrNameLst>
                                      </p:cBhvr>
                                      <p:to>
                                        <p:strVal val="visible"/>
                                      </p:to>
                                    </p:set>
                                    <p:animEffect transition="in" filter="box(out)">
                                      <p:cBhvr>
                                        <p:cTn id="58" dur="500"/>
                                        <p:tgtEl>
                                          <p:spTgt spid="51203">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51203">
                                            <p:txEl>
                                              <p:pRg st="10" end="10"/>
                                            </p:txEl>
                                          </p:spTgt>
                                        </p:tgtEl>
                                        <p:attrNameLst>
                                          <p:attrName>style.visibility</p:attrName>
                                        </p:attrNameLst>
                                      </p:cBhvr>
                                      <p:to>
                                        <p:strVal val="visible"/>
                                      </p:to>
                                    </p:set>
                                    <p:animEffect transition="in" filter="box(out)">
                                      <p:cBhvr>
                                        <p:cTn id="63" dur="500"/>
                                        <p:tgtEl>
                                          <p:spTgt spid="51203">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51203">
                                            <p:txEl>
                                              <p:pRg st="11" end="11"/>
                                            </p:txEl>
                                          </p:spTgt>
                                        </p:tgtEl>
                                        <p:attrNameLst>
                                          <p:attrName>style.visibility</p:attrName>
                                        </p:attrNameLst>
                                      </p:cBhvr>
                                      <p:to>
                                        <p:strVal val="visible"/>
                                      </p:to>
                                    </p:set>
                                    <p:animEffect transition="in" filter="box(out)">
                                      <p:cBhvr>
                                        <p:cTn id="68" dur="500"/>
                                        <p:tgtEl>
                                          <p:spTgt spid="51203">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build="p" autoUpdateAnimBg="0"/>
      <p:bldP spid="5120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685800" y="0"/>
            <a:ext cx="7772400" cy="762000"/>
          </a:xfrm>
        </p:spPr>
        <p:txBody>
          <a:bodyPr/>
          <a:lstStyle/>
          <a:p>
            <a:r>
              <a:rPr lang="en-US" dirty="0" smtClean="0"/>
              <a:t>Ch10</a:t>
            </a:r>
            <a:endParaRPr lang="en-US" dirty="0"/>
          </a:p>
        </p:txBody>
      </p:sp>
      <p:sp>
        <p:nvSpPr>
          <p:cNvPr id="124931" name="Rectangle 3"/>
          <p:cNvSpPr>
            <a:spLocks noGrp="1" noChangeArrowheads="1"/>
          </p:cNvSpPr>
          <p:nvPr>
            <p:ph type="body" idx="1"/>
          </p:nvPr>
        </p:nvSpPr>
        <p:spPr>
          <a:xfrm>
            <a:off x="0" y="762000"/>
            <a:ext cx="9144000" cy="6096000"/>
          </a:xfrm>
        </p:spPr>
        <p:txBody>
          <a:bodyPr/>
          <a:lstStyle/>
          <a:p>
            <a:r>
              <a:rPr lang="en-US" sz="2000" b="1" dirty="0"/>
              <a:t>The automatic grabbing reflex that babies display when something is out in their hands:</a:t>
            </a:r>
          </a:p>
          <a:p>
            <a:r>
              <a:rPr lang="en-US" sz="2000" b="1" dirty="0" err="1">
                <a:solidFill>
                  <a:srgbClr val="FF0000"/>
                </a:solidFill>
              </a:rPr>
              <a:t>Palmar</a:t>
            </a:r>
            <a:r>
              <a:rPr lang="en-US" sz="2000" b="1" dirty="0">
                <a:solidFill>
                  <a:srgbClr val="FF0000"/>
                </a:solidFill>
              </a:rPr>
              <a:t> reflex</a:t>
            </a:r>
          </a:p>
          <a:p>
            <a:r>
              <a:rPr lang="en-US" sz="2000" b="1" dirty="0"/>
              <a:t>Another word foe a newborn is :</a:t>
            </a:r>
          </a:p>
          <a:p>
            <a:r>
              <a:rPr lang="en-US" sz="2000" b="1" dirty="0">
                <a:solidFill>
                  <a:srgbClr val="FF0000"/>
                </a:solidFill>
              </a:rPr>
              <a:t>neonate</a:t>
            </a:r>
          </a:p>
          <a:p>
            <a:r>
              <a:rPr lang="en-US" sz="2000" b="1" dirty="0"/>
              <a:t>Decreasing responsiveness with repeated stimulation:</a:t>
            </a:r>
          </a:p>
          <a:p>
            <a:r>
              <a:rPr lang="en-US" sz="2000" b="1" dirty="0">
                <a:solidFill>
                  <a:srgbClr val="FF0000"/>
                </a:solidFill>
              </a:rPr>
              <a:t>Habituation</a:t>
            </a:r>
          </a:p>
          <a:p>
            <a:r>
              <a:rPr lang="en-US" sz="2000" b="1" dirty="0"/>
              <a:t>This person proposed “The Zone of proximal development” with </a:t>
            </a:r>
            <a:r>
              <a:rPr lang="en-US" sz="2000" b="1" dirty="0" err="1"/>
              <a:t>regrads</a:t>
            </a:r>
            <a:r>
              <a:rPr lang="en-US" sz="2000" b="1" dirty="0"/>
              <a:t> to Cognitive </a:t>
            </a:r>
            <a:r>
              <a:rPr lang="en-US" sz="2000" b="1" dirty="0" err="1"/>
              <a:t>developemnt</a:t>
            </a:r>
            <a:r>
              <a:rPr lang="en-US" sz="2000" b="1" dirty="0"/>
              <a:t>- stemming from Piaget’s theories:</a:t>
            </a:r>
          </a:p>
          <a:p>
            <a:r>
              <a:rPr lang="en-US" sz="2000" b="1" dirty="0">
                <a:solidFill>
                  <a:srgbClr val="FF0000"/>
                </a:solidFill>
              </a:rPr>
              <a:t>Lev </a:t>
            </a:r>
            <a:r>
              <a:rPr lang="en-US" sz="2000" b="1" dirty="0" err="1">
                <a:solidFill>
                  <a:srgbClr val="FF0000"/>
                </a:solidFill>
              </a:rPr>
              <a:t>Vygotsky</a:t>
            </a:r>
            <a:endParaRPr lang="en-US" sz="2000" b="1" dirty="0">
              <a:solidFill>
                <a:srgbClr val="FF0000"/>
              </a:solidFill>
            </a:endParaRPr>
          </a:p>
          <a:p>
            <a:r>
              <a:rPr lang="en-US" sz="2000" b="1" dirty="0"/>
              <a:t> According to __________, children experienced a double dose of stress 1)initial </a:t>
            </a:r>
            <a:r>
              <a:rPr lang="en-US" sz="2000" b="1" dirty="0" err="1"/>
              <a:t>dicorce</a:t>
            </a:r>
            <a:r>
              <a:rPr lang="en-US" sz="2000" b="1" dirty="0"/>
              <a:t> 2) remarrying stress</a:t>
            </a:r>
          </a:p>
          <a:p>
            <a:r>
              <a:rPr lang="en-US" sz="2000" b="1" dirty="0">
                <a:solidFill>
                  <a:srgbClr val="FF0000"/>
                </a:solidFill>
              </a:rPr>
              <a:t>Andrew </a:t>
            </a:r>
            <a:r>
              <a:rPr lang="en-US" sz="2000" b="1" dirty="0" err="1">
                <a:solidFill>
                  <a:srgbClr val="FF0000"/>
                </a:solidFill>
              </a:rPr>
              <a:t>Cherlin</a:t>
            </a:r>
            <a:endParaRPr lang="en-US" sz="2000" b="1" dirty="0">
              <a:solidFill>
                <a:srgbClr val="FF0000"/>
              </a:solidFill>
            </a:endParaRPr>
          </a:p>
          <a:p>
            <a:r>
              <a:rPr lang="en-US" sz="2000" b="1" dirty="0"/>
              <a:t>Experience and Brain development: _________ and __________ performed the study of rats in solitary confinement and those reared in stimulating environments:</a:t>
            </a:r>
          </a:p>
          <a:p>
            <a:r>
              <a:rPr lang="en-US" sz="2000" b="1" dirty="0" err="1">
                <a:solidFill>
                  <a:srgbClr val="FF0000"/>
                </a:solidFill>
              </a:rPr>
              <a:t>Rosenweig</a:t>
            </a:r>
            <a:r>
              <a:rPr lang="en-US" sz="2000" b="1" dirty="0">
                <a:solidFill>
                  <a:srgbClr val="FF0000"/>
                </a:solidFill>
              </a:rPr>
              <a:t> and </a:t>
            </a:r>
            <a:r>
              <a:rPr lang="en-US" sz="2000" b="1" dirty="0" err="1">
                <a:solidFill>
                  <a:srgbClr val="FF0000"/>
                </a:solidFill>
              </a:rPr>
              <a:t>Krech</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4930">
                                            <p:txEl>
                                              <p:pRg st="0" end="0"/>
                                            </p:txEl>
                                          </p:spTgt>
                                        </p:tgtEl>
                                        <p:attrNameLst>
                                          <p:attrName>style.visibility</p:attrName>
                                        </p:attrNameLst>
                                      </p:cBhvr>
                                      <p:to>
                                        <p:strVal val="visible"/>
                                      </p:to>
                                    </p:set>
                                    <p:anim calcmode="lin" valueType="num">
                                      <p:cBhvr additive="base">
                                        <p:cTn id="7" dur="500" fill="hold"/>
                                        <p:tgtEl>
                                          <p:spTgt spid="12493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493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124931">
                                            <p:txEl>
                                              <p:pRg st="0" end="0"/>
                                            </p:txEl>
                                          </p:spTgt>
                                        </p:tgtEl>
                                        <p:attrNameLst>
                                          <p:attrName>style.visibility</p:attrName>
                                        </p:attrNameLst>
                                      </p:cBhvr>
                                      <p:to>
                                        <p:strVal val="visible"/>
                                      </p:to>
                                    </p:set>
                                    <p:animEffect transition="in" filter="box(out)">
                                      <p:cBhvr>
                                        <p:cTn id="13" dur="500"/>
                                        <p:tgtEl>
                                          <p:spTgt spid="124931">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124931">
                                            <p:txEl>
                                              <p:pRg st="1" end="1"/>
                                            </p:txEl>
                                          </p:spTgt>
                                        </p:tgtEl>
                                        <p:attrNameLst>
                                          <p:attrName>style.visibility</p:attrName>
                                        </p:attrNameLst>
                                      </p:cBhvr>
                                      <p:to>
                                        <p:strVal val="visible"/>
                                      </p:to>
                                    </p:set>
                                    <p:animEffect transition="in" filter="box(out)">
                                      <p:cBhvr>
                                        <p:cTn id="18" dur="500"/>
                                        <p:tgtEl>
                                          <p:spTgt spid="124931">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124931">
                                            <p:txEl>
                                              <p:pRg st="2" end="2"/>
                                            </p:txEl>
                                          </p:spTgt>
                                        </p:tgtEl>
                                        <p:attrNameLst>
                                          <p:attrName>style.visibility</p:attrName>
                                        </p:attrNameLst>
                                      </p:cBhvr>
                                      <p:to>
                                        <p:strVal val="visible"/>
                                      </p:to>
                                    </p:set>
                                    <p:animEffect transition="in" filter="box(out)">
                                      <p:cBhvr>
                                        <p:cTn id="23" dur="500"/>
                                        <p:tgtEl>
                                          <p:spTgt spid="124931">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124931">
                                            <p:txEl>
                                              <p:pRg st="3" end="3"/>
                                            </p:txEl>
                                          </p:spTgt>
                                        </p:tgtEl>
                                        <p:attrNameLst>
                                          <p:attrName>style.visibility</p:attrName>
                                        </p:attrNameLst>
                                      </p:cBhvr>
                                      <p:to>
                                        <p:strVal val="visible"/>
                                      </p:to>
                                    </p:set>
                                    <p:animEffect transition="in" filter="box(out)">
                                      <p:cBhvr>
                                        <p:cTn id="28" dur="500"/>
                                        <p:tgtEl>
                                          <p:spTgt spid="124931">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124931">
                                            <p:txEl>
                                              <p:pRg st="4" end="4"/>
                                            </p:txEl>
                                          </p:spTgt>
                                        </p:tgtEl>
                                        <p:attrNameLst>
                                          <p:attrName>style.visibility</p:attrName>
                                        </p:attrNameLst>
                                      </p:cBhvr>
                                      <p:to>
                                        <p:strVal val="visible"/>
                                      </p:to>
                                    </p:set>
                                    <p:animEffect transition="in" filter="box(out)">
                                      <p:cBhvr>
                                        <p:cTn id="33" dur="500"/>
                                        <p:tgtEl>
                                          <p:spTgt spid="124931">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124931">
                                            <p:txEl>
                                              <p:pRg st="5" end="5"/>
                                            </p:txEl>
                                          </p:spTgt>
                                        </p:tgtEl>
                                        <p:attrNameLst>
                                          <p:attrName>style.visibility</p:attrName>
                                        </p:attrNameLst>
                                      </p:cBhvr>
                                      <p:to>
                                        <p:strVal val="visible"/>
                                      </p:to>
                                    </p:set>
                                    <p:animEffect transition="in" filter="box(out)">
                                      <p:cBhvr>
                                        <p:cTn id="38" dur="500"/>
                                        <p:tgtEl>
                                          <p:spTgt spid="124931">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124931">
                                            <p:txEl>
                                              <p:pRg st="6" end="6"/>
                                            </p:txEl>
                                          </p:spTgt>
                                        </p:tgtEl>
                                        <p:attrNameLst>
                                          <p:attrName>style.visibility</p:attrName>
                                        </p:attrNameLst>
                                      </p:cBhvr>
                                      <p:to>
                                        <p:strVal val="visible"/>
                                      </p:to>
                                    </p:set>
                                    <p:animEffect transition="in" filter="box(out)">
                                      <p:cBhvr>
                                        <p:cTn id="43" dur="500"/>
                                        <p:tgtEl>
                                          <p:spTgt spid="124931">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124931">
                                            <p:txEl>
                                              <p:pRg st="7" end="7"/>
                                            </p:txEl>
                                          </p:spTgt>
                                        </p:tgtEl>
                                        <p:attrNameLst>
                                          <p:attrName>style.visibility</p:attrName>
                                        </p:attrNameLst>
                                      </p:cBhvr>
                                      <p:to>
                                        <p:strVal val="visible"/>
                                      </p:to>
                                    </p:set>
                                    <p:animEffect transition="in" filter="box(out)">
                                      <p:cBhvr>
                                        <p:cTn id="48" dur="500"/>
                                        <p:tgtEl>
                                          <p:spTgt spid="124931">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124931">
                                            <p:txEl>
                                              <p:pRg st="8" end="8"/>
                                            </p:txEl>
                                          </p:spTgt>
                                        </p:tgtEl>
                                        <p:attrNameLst>
                                          <p:attrName>style.visibility</p:attrName>
                                        </p:attrNameLst>
                                      </p:cBhvr>
                                      <p:to>
                                        <p:strVal val="visible"/>
                                      </p:to>
                                    </p:set>
                                    <p:animEffect transition="in" filter="box(out)">
                                      <p:cBhvr>
                                        <p:cTn id="53" dur="500"/>
                                        <p:tgtEl>
                                          <p:spTgt spid="124931">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124931">
                                            <p:txEl>
                                              <p:pRg st="9" end="9"/>
                                            </p:txEl>
                                          </p:spTgt>
                                        </p:tgtEl>
                                        <p:attrNameLst>
                                          <p:attrName>style.visibility</p:attrName>
                                        </p:attrNameLst>
                                      </p:cBhvr>
                                      <p:to>
                                        <p:strVal val="visible"/>
                                      </p:to>
                                    </p:set>
                                    <p:animEffect transition="in" filter="box(out)">
                                      <p:cBhvr>
                                        <p:cTn id="58" dur="500"/>
                                        <p:tgtEl>
                                          <p:spTgt spid="124931">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124931">
                                            <p:txEl>
                                              <p:pRg st="10" end="10"/>
                                            </p:txEl>
                                          </p:spTgt>
                                        </p:tgtEl>
                                        <p:attrNameLst>
                                          <p:attrName>style.visibility</p:attrName>
                                        </p:attrNameLst>
                                      </p:cBhvr>
                                      <p:to>
                                        <p:strVal val="visible"/>
                                      </p:to>
                                    </p:set>
                                    <p:animEffect transition="in" filter="box(out)">
                                      <p:cBhvr>
                                        <p:cTn id="63" dur="500"/>
                                        <p:tgtEl>
                                          <p:spTgt spid="124931">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124931">
                                            <p:txEl>
                                              <p:pRg st="11" end="11"/>
                                            </p:txEl>
                                          </p:spTgt>
                                        </p:tgtEl>
                                        <p:attrNameLst>
                                          <p:attrName>style.visibility</p:attrName>
                                        </p:attrNameLst>
                                      </p:cBhvr>
                                      <p:to>
                                        <p:strVal val="visible"/>
                                      </p:to>
                                    </p:set>
                                    <p:animEffect transition="in" filter="box(out)">
                                      <p:cBhvr>
                                        <p:cTn id="68" dur="500"/>
                                        <p:tgtEl>
                                          <p:spTgt spid="124931">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build="p" autoUpdateAnimBg="0"/>
      <p:bldP spid="124931"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685800" y="0"/>
            <a:ext cx="7772400" cy="457200"/>
          </a:xfrm>
        </p:spPr>
        <p:txBody>
          <a:bodyPr>
            <a:normAutofit fontScale="90000"/>
          </a:bodyPr>
          <a:lstStyle/>
          <a:p>
            <a:r>
              <a:rPr lang="en-US" dirty="0" smtClean="0"/>
              <a:t>Ch10</a:t>
            </a:r>
            <a:endParaRPr lang="en-US" dirty="0"/>
          </a:p>
        </p:txBody>
      </p:sp>
      <p:sp>
        <p:nvSpPr>
          <p:cNvPr id="125955" name="Rectangle 3"/>
          <p:cNvSpPr>
            <a:spLocks noGrp="1" noChangeArrowheads="1"/>
          </p:cNvSpPr>
          <p:nvPr>
            <p:ph type="body" idx="1"/>
          </p:nvPr>
        </p:nvSpPr>
        <p:spPr>
          <a:xfrm>
            <a:off x="0" y="457200"/>
            <a:ext cx="9144000" cy="6400800"/>
          </a:xfrm>
        </p:spPr>
        <p:txBody>
          <a:bodyPr/>
          <a:lstStyle/>
          <a:p>
            <a:r>
              <a:rPr lang="en-US" sz="1800" b="1" dirty="0"/>
              <a:t>The pacifier experiment that proved that Piaget may have underestimated babies before the age of two- was done by:</a:t>
            </a:r>
          </a:p>
          <a:p>
            <a:r>
              <a:rPr lang="en-US" sz="1800" b="1" dirty="0">
                <a:solidFill>
                  <a:srgbClr val="FF0000"/>
                </a:solidFill>
              </a:rPr>
              <a:t>Andrew </a:t>
            </a:r>
            <a:r>
              <a:rPr lang="en-US" sz="1800" b="1" dirty="0" err="1">
                <a:solidFill>
                  <a:srgbClr val="FF0000"/>
                </a:solidFill>
              </a:rPr>
              <a:t>Meltzoff</a:t>
            </a:r>
            <a:r>
              <a:rPr lang="en-US" sz="1800" b="1" dirty="0">
                <a:solidFill>
                  <a:srgbClr val="FF0000"/>
                </a:solidFill>
              </a:rPr>
              <a:t> and Richard </a:t>
            </a:r>
            <a:r>
              <a:rPr lang="en-US" sz="1800" b="1" dirty="0" err="1">
                <a:solidFill>
                  <a:srgbClr val="FF0000"/>
                </a:solidFill>
              </a:rPr>
              <a:t>Borton</a:t>
            </a:r>
            <a:endParaRPr lang="en-US" sz="1800" b="1" dirty="0">
              <a:solidFill>
                <a:srgbClr val="FF0000"/>
              </a:solidFill>
            </a:endParaRPr>
          </a:p>
          <a:p>
            <a:r>
              <a:rPr lang="en-US" sz="1800" b="1" dirty="0"/>
              <a:t>This person showed that 5 mo old babies recognized differences in number:</a:t>
            </a:r>
          </a:p>
          <a:p>
            <a:r>
              <a:rPr lang="en-US" sz="1800" b="1" dirty="0">
                <a:solidFill>
                  <a:srgbClr val="FF0000"/>
                </a:solidFill>
              </a:rPr>
              <a:t>Karen Wynn</a:t>
            </a:r>
          </a:p>
          <a:p>
            <a:r>
              <a:rPr lang="en-US" sz="1800" b="1" dirty="0"/>
              <a:t>A predominant theory in Piaget’s theories- the inability of the preoperational child to take another’s point of view:</a:t>
            </a:r>
          </a:p>
          <a:p>
            <a:r>
              <a:rPr lang="en-US" sz="1800" b="1" dirty="0">
                <a:solidFill>
                  <a:srgbClr val="FF0000"/>
                </a:solidFill>
              </a:rPr>
              <a:t>Egocentrism</a:t>
            </a:r>
          </a:p>
          <a:p>
            <a:r>
              <a:rPr lang="en-US" sz="1800" b="1" dirty="0"/>
              <a:t>This person explored the rigid attachment process called imprinting:</a:t>
            </a:r>
          </a:p>
          <a:p>
            <a:r>
              <a:rPr lang="en-US" sz="1800" b="1" dirty="0" err="1">
                <a:solidFill>
                  <a:srgbClr val="FF0000"/>
                </a:solidFill>
              </a:rPr>
              <a:t>Konrad</a:t>
            </a:r>
            <a:r>
              <a:rPr lang="en-US" sz="1800" b="1" dirty="0">
                <a:solidFill>
                  <a:srgbClr val="FF0000"/>
                </a:solidFill>
              </a:rPr>
              <a:t> Lawrence</a:t>
            </a:r>
          </a:p>
          <a:p>
            <a:r>
              <a:rPr lang="en-US" sz="1800" b="1" dirty="0"/>
              <a:t>This person observed mother-infant pairs at home and </a:t>
            </a:r>
            <a:r>
              <a:rPr lang="en-US" sz="1800" b="1" dirty="0" err="1"/>
              <a:t>reserached</a:t>
            </a:r>
            <a:r>
              <a:rPr lang="en-US" sz="1800" b="1" dirty="0"/>
              <a:t> mother’s behavior relating to level of infant attachment:</a:t>
            </a:r>
          </a:p>
          <a:p>
            <a:r>
              <a:rPr lang="en-US" sz="1800" b="1" dirty="0">
                <a:solidFill>
                  <a:srgbClr val="FF0000"/>
                </a:solidFill>
              </a:rPr>
              <a:t>Mary Ainsworth</a:t>
            </a:r>
          </a:p>
          <a:p>
            <a:r>
              <a:rPr lang="en-US" sz="1800" b="1" dirty="0"/>
              <a:t>Another word for sex typing is:</a:t>
            </a:r>
          </a:p>
          <a:p>
            <a:r>
              <a:rPr lang="en-US" sz="1800" b="1" dirty="0">
                <a:solidFill>
                  <a:srgbClr val="FF0000"/>
                </a:solidFill>
              </a:rPr>
              <a:t>Gender typing</a:t>
            </a:r>
          </a:p>
          <a:p>
            <a:r>
              <a:rPr lang="en-US" sz="1800" b="1" dirty="0"/>
              <a:t>One’s sense of being female or male:</a:t>
            </a:r>
          </a:p>
          <a:p>
            <a:r>
              <a:rPr lang="en-US" sz="1800" b="1" dirty="0">
                <a:solidFill>
                  <a:srgbClr val="FF0000"/>
                </a:solidFill>
              </a:rPr>
              <a:t>Gender identity</a:t>
            </a:r>
          </a:p>
          <a:p>
            <a:r>
              <a:rPr lang="en-US" sz="1800" b="1" dirty="0"/>
              <a:t>Assumes that children learn from gender linked behaviors by observing and imitating:</a:t>
            </a:r>
          </a:p>
          <a:p>
            <a:r>
              <a:rPr lang="en-US" sz="1800" b="1" dirty="0">
                <a:solidFill>
                  <a:srgbClr val="FF0000"/>
                </a:solidFill>
              </a:rPr>
              <a:t>Social Learning theory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5954">
                                            <p:txEl>
                                              <p:pRg st="0" end="0"/>
                                            </p:txEl>
                                          </p:spTgt>
                                        </p:tgtEl>
                                        <p:attrNameLst>
                                          <p:attrName>style.visibility</p:attrName>
                                        </p:attrNameLst>
                                      </p:cBhvr>
                                      <p:to>
                                        <p:strVal val="visible"/>
                                      </p:to>
                                    </p:set>
                                    <p:anim calcmode="lin" valueType="num">
                                      <p:cBhvr additive="base">
                                        <p:cTn id="7" dur="500" fill="hold"/>
                                        <p:tgtEl>
                                          <p:spTgt spid="1259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595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125955">
                                            <p:txEl>
                                              <p:pRg st="0" end="0"/>
                                            </p:txEl>
                                          </p:spTgt>
                                        </p:tgtEl>
                                        <p:attrNameLst>
                                          <p:attrName>style.visibility</p:attrName>
                                        </p:attrNameLst>
                                      </p:cBhvr>
                                      <p:to>
                                        <p:strVal val="visible"/>
                                      </p:to>
                                    </p:set>
                                    <p:animEffect transition="in" filter="box(out)">
                                      <p:cBhvr>
                                        <p:cTn id="13" dur="500"/>
                                        <p:tgtEl>
                                          <p:spTgt spid="125955">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125955">
                                            <p:txEl>
                                              <p:pRg st="1" end="1"/>
                                            </p:txEl>
                                          </p:spTgt>
                                        </p:tgtEl>
                                        <p:attrNameLst>
                                          <p:attrName>style.visibility</p:attrName>
                                        </p:attrNameLst>
                                      </p:cBhvr>
                                      <p:to>
                                        <p:strVal val="visible"/>
                                      </p:to>
                                    </p:set>
                                    <p:animEffect transition="in" filter="box(out)">
                                      <p:cBhvr>
                                        <p:cTn id="18" dur="500"/>
                                        <p:tgtEl>
                                          <p:spTgt spid="125955">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125955">
                                            <p:txEl>
                                              <p:pRg st="2" end="2"/>
                                            </p:txEl>
                                          </p:spTgt>
                                        </p:tgtEl>
                                        <p:attrNameLst>
                                          <p:attrName>style.visibility</p:attrName>
                                        </p:attrNameLst>
                                      </p:cBhvr>
                                      <p:to>
                                        <p:strVal val="visible"/>
                                      </p:to>
                                    </p:set>
                                    <p:animEffect transition="in" filter="box(out)">
                                      <p:cBhvr>
                                        <p:cTn id="23" dur="500"/>
                                        <p:tgtEl>
                                          <p:spTgt spid="125955">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125955">
                                            <p:txEl>
                                              <p:pRg st="3" end="3"/>
                                            </p:txEl>
                                          </p:spTgt>
                                        </p:tgtEl>
                                        <p:attrNameLst>
                                          <p:attrName>style.visibility</p:attrName>
                                        </p:attrNameLst>
                                      </p:cBhvr>
                                      <p:to>
                                        <p:strVal val="visible"/>
                                      </p:to>
                                    </p:set>
                                    <p:animEffect transition="in" filter="box(out)">
                                      <p:cBhvr>
                                        <p:cTn id="28" dur="500"/>
                                        <p:tgtEl>
                                          <p:spTgt spid="125955">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125955">
                                            <p:txEl>
                                              <p:pRg st="4" end="4"/>
                                            </p:txEl>
                                          </p:spTgt>
                                        </p:tgtEl>
                                        <p:attrNameLst>
                                          <p:attrName>style.visibility</p:attrName>
                                        </p:attrNameLst>
                                      </p:cBhvr>
                                      <p:to>
                                        <p:strVal val="visible"/>
                                      </p:to>
                                    </p:set>
                                    <p:animEffect transition="in" filter="box(out)">
                                      <p:cBhvr>
                                        <p:cTn id="33" dur="500"/>
                                        <p:tgtEl>
                                          <p:spTgt spid="125955">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125955">
                                            <p:txEl>
                                              <p:pRg st="5" end="5"/>
                                            </p:txEl>
                                          </p:spTgt>
                                        </p:tgtEl>
                                        <p:attrNameLst>
                                          <p:attrName>style.visibility</p:attrName>
                                        </p:attrNameLst>
                                      </p:cBhvr>
                                      <p:to>
                                        <p:strVal val="visible"/>
                                      </p:to>
                                    </p:set>
                                    <p:animEffect transition="in" filter="box(out)">
                                      <p:cBhvr>
                                        <p:cTn id="38" dur="500"/>
                                        <p:tgtEl>
                                          <p:spTgt spid="125955">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125955">
                                            <p:txEl>
                                              <p:pRg st="6" end="6"/>
                                            </p:txEl>
                                          </p:spTgt>
                                        </p:tgtEl>
                                        <p:attrNameLst>
                                          <p:attrName>style.visibility</p:attrName>
                                        </p:attrNameLst>
                                      </p:cBhvr>
                                      <p:to>
                                        <p:strVal val="visible"/>
                                      </p:to>
                                    </p:set>
                                    <p:animEffect transition="in" filter="box(out)">
                                      <p:cBhvr>
                                        <p:cTn id="43" dur="500"/>
                                        <p:tgtEl>
                                          <p:spTgt spid="125955">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125955">
                                            <p:txEl>
                                              <p:pRg st="7" end="7"/>
                                            </p:txEl>
                                          </p:spTgt>
                                        </p:tgtEl>
                                        <p:attrNameLst>
                                          <p:attrName>style.visibility</p:attrName>
                                        </p:attrNameLst>
                                      </p:cBhvr>
                                      <p:to>
                                        <p:strVal val="visible"/>
                                      </p:to>
                                    </p:set>
                                    <p:animEffect transition="in" filter="box(out)">
                                      <p:cBhvr>
                                        <p:cTn id="48" dur="500"/>
                                        <p:tgtEl>
                                          <p:spTgt spid="125955">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125955">
                                            <p:txEl>
                                              <p:pRg st="8" end="8"/>
                                            </p:txEl>
                                          </p:spTgt>
                                        </p:tgtEl>
                                        <p:attrNameLst>
                                          <p:attrName>style.visibility</p:attrName>
                                        </p:attrNameLst>
                                      </p:cBhvr>
                                      <p:to>
                                        <p:strVal val="visible"/>
                                      </p:to>
                                    </p:set>
                                    <p:animEffect transition="in" filter="box(out)">
                                      <p:cBhvr>
                                        <p:cTn id="53" dur="500"/>
                                        <p:tgtEl>
                                          <p:spTgt spid="125955">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125955">
                                            <p:txEl>
                                              <p:pRg st="9" end="9"/>
                                            </p:txEl>
                                          </p:spTgt>
                                        </p:tgtEl>
                                        <p:attrNameLst>
                                          <p:attrName>style.visibility</p:attrName>
                                        </p:attrNameLst>
                                      </p:cBhvr>
                                      <p:to>
                                        <p:strVal val="visible"/>
                                      </p:to>
                                    </p:set>
                                    <p:animEffect transition="in" filter="box(out)">
                                      <p:cBhvr>
                                        <p:cTn id="58" dur="500"/>
                                        <p:tgtEl>
                                          <p:spTgt spid="125955">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125955">
                                            <p:txEl>
                                              <p:pRg st="10" end="10"/>
                                            </p:txEl>
                                          </p:spTgt>
                                        </p:tgtEl>
                                        <p:attrNameLst>
                                          <p:attrName>style.visibility</p:attrName>
                                        </p:attrNameLst>
                                      </p:cBhvr>
                                      <p:to>
                                        <p:strVal val="visible"/>
                                      </p:to>
                                    </p:set>
                                    <p:animEffect transition="in" filter="box(out)">
                                      <p:cBhvr>
                                        <p:cTn id="63" dur="500"/>
                                        <p:tgtEl>
                                          <p:spTgt spid="125955">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125955">
                                            <p:txEl>
                                              <p:pRg st="11" end="11"/>
                                            </p:txEl>
                                          </p:spTgt>
                                        </p:tgtEl>
                                        <p:attrNameLst>
                                          <p:attrName>style.visibility</p:attrName>
                                        </p:attrNameLst>
                                      </p:cBhvr>
                                      <p:to>
                                        <p:strVal val="visible"/>
                                      </p:to>
                                    </p:set>
                                    <p:animEffect transition="in" filter="box(out)">
                                      <p:cBhvr>
                                        <p:cTn id="68" dur="500"/>
                                        <p:tgtEl>
                                          <p:spTgt spid="125955">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par>
                    <p:cTn id="69" fill="hold">
                      <p:stCondLst>
                        <p:cond delay="indefinite"/>
                      </p:stCondLst>
                      <p:childTnLst>
                        <p:par>
                          <p:cTn id="70" fill="hold">
                            <p:stCondLst>
                              <p:cond delay="0"/>
                            </p:stCondLst>
                            <p:childTnLst>
                              <p:par>
                                <p:cTn id="71" presetID="4" presetClass="entr" presetSubtype="32" fill="hold" grpId="0" nodeType="clickEffect">
                                  <p:stCondLst>
                                    <p:cond delay="0"/>
                                  </p:stCondLst>
                                  <p:childTnLst>
                                    <p:set>
                                      <p:cBhvr>
                                        <p:cTn id="72" dur="1" fill="hold">
                                          <p:stCondLst>
                                            <p:cond delay="0"/>
                                          </p:stCondLst>
                                        </p:cTn>
                                        <p:tgtEl>
                                          <p:spTgt spid="125955">
                                            <p:txEl>
                                              <p:pRg st="12" end="12"/>
                                            </p:txEl>
                                          </p:spTgt>
                                        </p:tgtEl>
                                        <p:attrNameLst>
                                          <p:attrName>style.visibility</p:attrName>
                                        </p:attrNameLst>
                                      </p:cBhvr>
                                      <p:to>
                                        <p:strVal val="visible"/>
                                      </p:to>
                                    </p:set>
                                    <p:animEffect transition="in" filter="box(out)">
                                      <p:cBhvr>
                                        <p:cTn id="73" dur="500"/>
                                        <p:tgtEl>
                                          <p:spTgt spid="125955">
                                            <p:txEl>
                                              <p:pRg st="12" end="12"/>
                                            </p:txEl>
                                          </p:spTgt>
                                        </p:tgtEl>
                                      </p:cBhvr>
                                    </p:animEffect>
                                  </p:childTnLst>
                                  <p:subTnLst>
                                    <p:audio>
                                      <p:cMediaNode>
                                        <p:cTn display="0" masterRel="sameClick">
                                          <p:stCondLst>
                                            <p:cond evt="begin" delay="0">
                                              <p:tn val="71"/>
                                            </p:cond>
                                          </p:stCondLst>
                                          <p:endCondLst>
                                            <p:cond evt="onStopAudio" delay="0">
                                              <p:tgtEl>
                                                <p:sldTgt/>
                                              </p:tgtEl>
                                            </p:cond>
                                          </p:endCondLst>
                                        </p:cTn>
                                        <p:tgtEl>
                                          <p:sndTgt r:embed="rId3" name="CAMERA.WAV"/>
                                        </p:tgtEl>
                                      </p:cMediaNode>
                                    </p:audio>
                                  </p:subTnLst>
                                </p:cTn>
                              </p:par>
                            </p:childTnLst>
                          </p:cTn>
                        </p:par>
                      </p:childTnLst>
                    </p:cTn>
                  </p:par>
                  <p:par>
                    <p:cTn id="74" fill="hold">
                      <p:stCondLst>
                        <p:cond delay="indefinite"/>
                      </p:stCondLst>
                      <p:childTnLst>
                        <p:par>
                          <p:cTn id="75" fill="hold">
                            <p:stCondLst>
                              <p:cond delay="0"/>
                            </p:stCondLst>
                            <p:childTnLst>
                              <p:par>
                                <p:cTn id="76" presetID="4" presetClass="entr" presetSubtype="32" fill="hold" grpId="0" nodeType="clickEffect">
                                  <p:stCondLst>
                                    <p:cond delay="0"/>
                                  </p:stCondLst>
                                  <p:childTnLst>
                                    <p:set>
                                      <p:cBhvr>
                                        <p:cTn id="77" dur="1" fill="hold">
                                          <p:stCondLst>
                                            <p:cond delay="0"/>
                                          </p:stCondLst>
                                        </p:cTn>
                                        <p:tgtEl>
                                          <p:spTgt spid="125955">
                                            <p:txEl>
                                              <p:pRg st="13" end="13"/>
                                            </p:txEl>
                                          </p:spTgt>
                                        </p:tgtEl>
                                        <p:attrNameLst>
                                          <p:attrName>style.visibility</p:attrName>
                                        </p:attrNameLst>
                                      </p:cBhvr>
                                      <p:to>
                                        <p:strVal val="visible"/>
                                      </p:to>
                                    </p:set>
                                    <p:animEffect transition="in" filter="box(out)">
                                      <p:cBhvr>
                                        <p:cTn id="78" dur="500"/>
                                        <p:tgtEl>
                                          <p:spTgt spid="125955">
                                            <p:txEl>
                                              <p:pRg st="13" end="13"/>
                                            </p:txEl>
                                          </p:spTgt>
                                        </p:tgtEl>
                                      </p:cBhvr>
                                    </p:animEffect>
                                  </p:childTnLst>
                                  <p:subTnLst>
                                    <p:audio>
                                      <p:cMediaNode>
                                        <p:cTn display="0" masterRel="sameClick">
                                          <p:stCondLst>
                                            <p:cond evt="begin" delay="0">
                                              <p:tn val="76"/>
                                            </p:cond>
                                          </p:stCondLst>
                                          <p:endCondLst>
                                            <p:cond evt="onStopAudio" delay="0">
                                              <p:tgtEl>
                                                <p:sldTgt/>
                                              </p:tgtEl>
                                            </p:cond>
                                          </p:endCondLst>
                                        </p:cTn>
                                        <p:tgtEl>
                                          <p:sndTgt r:embed="rId3" name="CAMERA.WAV"/>
                                        </p:tgtEl>
                                      </p:cMediaNode>
                                    </p:audio>
                                  </p:subTnLst>
                                </p:cTn>
                              </p:par>
                            </p:childTnLst>
                          </p:cTn>
                        </p:par>
                      </p:childTnLst>
                    </p:cTn>
                  </p:par>
                  <p:par>
                    <p:cTn id="79" fill="hold">
                      <p:stCondLst>
                        <p:cond delay="indefinite"/>
                      </p:stCondLst>
                      <p:childTnLst>
                        <p:par>
                          <p:cTn id="80" fill="hold">
                            <p:stCondLst>
                              <p:cond delay="0"/>
                            </p:stCondLst>
                            <p:childTnLst>
                              <p:par>
                                <p:cTn id="81" presetID="4" presetClass="entr" presetSubtype="32" fill="hold" grpId="0" nodeType="clickEffect">
                                  <p:stCondLst>
                                    <p:cond delay="0"/>
                                  </p:stCondLst>
                                  <p:childTnLst>
                                    <p:set>
                                      <p:cBhvr>
                                        <p:cTn id="82" dur="1" fill="hold">
                                          <p:stCondLst>
                                            <p:cond delay="0"/>
                                          </p:stCondLst>
                                        </p:cTn>
                                        <p:tgtEl>
                                          <p:spTgt spid="125955">
                                            <p:txEl>
                                              <p:pRg st="14" end="14"/>
                                            </p:txEl>
                                          </p:spTgt>
                                        </p:tgtEl>
                                        <p:attrNameLst>
                                          <p:attrName>style.visibility</p:attrName>
                                        </p:attrNameLst>
                                      </p:cBhvr>
                                      <p:to>
                                        <p:strVal val="visible"/>
                                      </p:to>
                                    </p:set>
                                    <p:animEffect transition="in" filter="box(out)">
                                      <p:cBhvr>
                                        <p:cTn id="83" dur="500"/>
                                        <p:tgtEl>
                                          <p:spTgt spid="125955">
                                            <p:txEl>
                                              <p:pRg st="14" end="14"/>
                                            </p:txEl>
                                          </p:spTgt>
                                        </p:tgtEl>
                                      </p:cBhvr>
                                    </p:animEffect>
                                  </p:childTnLst>
                                  <p:subTnLst>
                                    <p:audio>
                                      <p:cMediaNode>
                                        <p:cTn display="0" masterRel="sameClick">
                                          <p:stCondLst>
                                            <p:cond evt="begin" delay="0">
                                              <p:tn val="81"/>
                                            </p:cond>
                                          </p:stCondLst>
                                          <p:endCondLst>
                                            <p:cond evt="onStopAudio" delay="0">
                                              <p:tgtEl>
                                                <p:sldTgt/>
                                              </p:tgtEl>
                                            </p:cond>
                                          </p:endCondLst>
                                        </p:cTn>
                                        <p:tgtEl>
                                          <p:sndTgt r:embed="rId3" name="CAMERA.WAV"/>
                                        </p:tgtEl>
                                      </p:cMediaNode>
                                    </p:audio>
                                  </p:subTnLst>
                                </p:cTn>
                              </p:par>
                            </p:childTnLst>
                          </p:cTn>
                        </p:par>
                      </p:childTnLst>
                    </p:cTn>
                  </p:par>
                  <p:par>
                    <p:cTn id="84" fill="hold">
                      <p:stCondLst>
                        <p:cond delay="indefinite"/>
                      </p:stCondLst>
                      <p:childTnLst>
                        <p:par>
                          <p:cTn id="85" fill="hold">
                            <p:stCondLst>
                              <p:cond delay="0"/>
                            </p:stCondLst>
                            <p:childTnLst>
                              <p:par>
                                <p:cTn id="86" presetID="4" presetClass="entr" presetSubtype="32" fill="hold" grpId="0" nodeType="clickEffect">
                                  <p:stCondLst>
                                    <p:cond delay="0"/>
                                  </p:stCondLst>
                                  <p:childTnLst>
                                    <p:set>
                                      <p:cBhvr>
                                        <p:cTn id="87" dur="1" fill="hold">
                                          <p:stCondLst>
                                            <p:cond delay="0"/>
                                          </p:stCondLst>
                                        </p:cTn>
                                        <p:tgtEl>
                                          <p:spTgt spid="125955">
                                            <p:txEl>
                                              <p:pRg st="15" end="15"/>
                                            </p:txEl>
                                          </p:spTgt>
                                        </p:tgtEl>
                                        <p:attrNameLst>
                                          <p:attrName>style.visibility</p:attrName>
                                        </p:attrNameLst>
                                      </p:cBhvr>
                                      <p:to>
                                        <p:strVal val="visible"/>
                                      </p:to>
                                    </p:set>
                                    <p:animEffect transition="in" filter="box(out)">
                                      <p:cBhvr>
                                        <p:cTn id="88" dur="500"/>
                                        <p:tgtEl>
                                          <p:spTgt spid="125955">
                                            <p:txEl>
                                              <p:pRg st="15" end="15"/>
                                            </p:txEl>
                                          </p:spTgt>
                                        </p:tgtEl>
                                      </p:cBhvr>
                                    </p:animEffect>
                                  </p:childTnLst>
                                  <p:subTnLst>
                                    <p:audio>
                                      <p:cMediaNode>
                                        <p:cTn display="0" masterRel="sameClick">
                                          <p:stCondLst>
                                            <p:cond evt="begin" delay="0">
                                              <p:tn val="8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4" grpId="0" build="p" autoUpdateAnimBg="0"/>
      <p:bldP spid="12595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685800" y="0"/>
            <a:ext cx="7772400" cy="381000"/>
          </a:xfrm>
        </p:spPr>
        <p:txBody>
          <a:bodyPr>
            <a:normAutofit fontScale="90000"/>
          </a:bodyPr>
          <a:lstStyle/>
          <a:p>
            <a:r>
              <a:rPr lang="en-US" dirty="0" smtClean="0"/>
              <a:t>Ch10</a:t>
            </a:r>
            <a:endParaRPr lang="en-US" dirty="0"/>
          </a:p>
        </p:txBody>
      </p:sp>
      <p:sp>
        <p:nvSpPr>
          <p:cNvPr id="126979" name="Rectangle 3"/>
          <p:cNvSpPr>
            <a:spLocks noGrp="1" noChangeArrowheads="1"/>
          </p:cNvSpPr>
          <p:nvPr>
            <p:ph type="body" idx="1"/>
          </p:nvPr>
        </p:nvSpPr>
        <p:spPr>
          <a:xfrm>
            <a:off x="0" y="457200"/>
            <a:ext cx="9144000" cy="6400800"/>
          </a:xfrm>
        </p:spPr>
        <p:txBody>
          <a:bodyPr/>
          <a:lstStyle/>
          <a:p>
            <a:r>
              <a:rPr lang="en-US" sz="1800" b="1" dirty="0"/>
              <a:t>Psychologists prefer the _______________ parenting style/ technique because it tends to cause less strife and conflict between parent and child:</a:t>
            </a:r>
          </a:p>
          <a:p>
            <a:r>
              <a:rPr lang="en-US" sz="1800" b="1" dirty="0">
                <a:solidFill>
                  <a:srgbClr val="FF0000"/>
                </a:solidFill>
              </a:rPr>
              <a:t>Authoritative</a:t>
            </a:r>
          </a:p>
          <a:p>
            <a:r>
              <a:rPr lang="en-US" sz="1800" b="1" dirty="0"/>
              <a:t>Combines social learning theory with cognition. Children learn from their culture’s concept of what it means to be “male” or “female” and they adjust their behavior accordingly after thinking about it:</a:t>
            </a:r>
          </a:p>
          <a:p>
            <a:r>
              <a:rPr lang="en-US" sz="1800" b="1" dirty="0">
                <a:solidFill>
                  <a:srgbClr val="FF0000"/>
                </a:solidFill>
              </a:rPr>
              <a:t>Gender Schema theory</a:t>
            </a:r>
          </a:p>
          <a:p>
            <a:r>
              <a:rPr lang="en-US" sz="1800" b="1" dirty="0"/>
              <a:t>Types of care vary with different cultures as well number of care givers: Western culture focuses on attachment to ______ people while other culture may have more:</a:t>
            </a:r>
          </a:p>
          <a:p>
            <a:r>
              <a:rPr lang="en-US" sz="1800" b="1" dirty="0">
                <a:solidFill>
                  <a:srgbClr val="FF0000"/>
                </a:solidFill>
              </a:rPr>
              <a:t>1-2 care givers</a:t>
            </a:r>
          </a:p>
          <a:p>
            <a:r>
              <a:rPr lang="en-US" sz="1800" b="1" dirty="0"/>
              <a:t>Research shows that little quality time is dedicated to children ( one on one): Employed mothers average ______ minutes a day while homemakers average _____ a day:</a:t>
            </a:r>
          </a:p>
          <a:p>
            <a:r>
              <a:rPr lang="en-US" sz="1800" b="1" dirty="0">
                <a:solidFill>
                  <a:srgbClr val="FF0000"/>
                </a:solidFill>
              </a:rPr>
              <a:t>11/ </a:t>
            </a:r>
            <a:r>
              <a:rPr lang="en-US" sz="1800" b="1" dirty="0" smtClean="0">
                <a:solidFill>
                  <a:srgbClr val="FF0000"/>
                </a:solidFill>
              </a:rPr>
              <a:t>30</a:t>
            </a:r>
          </a:p>
          <a:p>
            <a:endParaRPr lang="en-US" sz="1800" b="1" dirty="0">
              <a:solidFill>
                <a:srgbClr val="FF0000"/>
              </a:solidFill>
            </a:endParaRPr>
          </a:p>
          <a:p>
            <a:r>
              <a:rPr lang="en-US" sz="1800" b="1" dirty="0" smtClean="0">
                <a:solidFill>
                  <a:srgbClr val="FF0000"/>
                </a:solidFill>
              </a:rPr>
              <a:t>This was a short drill or practice of general </a:t>
            </a:r>
            <a:r>
              <a:rPr lang="en-US" sz="1800" b="1" dirty="0" err="1" smtClean="0">
                <a:solidFill>
                  <a:srgbClr val="FF0000"/>
                </a:solidFill>
              </a:rPr>
              <a:t>vocab</a:t>
            </a:r>
            <a:r>
              <a:rPr lang="en-US" sz="1800" b="1" dirty="0" smtClean="0">
                <a:solidFill>
                  <a:srgbClr val="FF0000"/>
                </a:solidFill>
              </a:rPr>
              <a:t>- make sure you read the chapter!</a:t>
            </a:r>
            <a:endParaRPr lang="en-US" sz="1800" b="1" dirty="0">
              <a:solidFill>
                <a:srgbClr val="FF0000"/>
              </a:solidFill>
            </a:endParaRPr>
          </a:p>
          <a:p>
            <a:endParaRPr lang="en-US" sz="1800" b="1" dirty="0"/>
          </a:p>
          <a:p>
            <a:endParaRPr lang="en-US" sz="1800" b="1" dirty="0"/>
          </a:p>
          <a:p>
            <a:endParaRPr lang="en-US"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6978">
                                            <p:txEl>
                                              <p:pRg st="0" end="0"/>
                                            </p:txEl>
                                          </p:spTgt>
                                        </p:tgtEl>
                                        <p:attrNameLst>
                                          <p:attrName>style.visibility</p:attrName>
                                        </p:attrNameLst>
                                      </p:cBhvr>
                                      <p:to>
                                        <p:strVal val="visible"/>
                                      </p:to>
                                    </p:set>
                                    <p:anim calcmode="lin" valueType="num">
                                      <p:cBhvr additive="base">
                                        <p:cTn id="7" dur="500" fill="hold"/>
                                        <p:tgtEl>
                                          <p:spTgt spid="12697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697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126979">
                                            <p:txEl>
                                              <p:pRg st="0" end="0"/>
                                            </p:txEl>
                                          </p:spTgt>
                                        </p:tgtEl>
                                        <p:attrNameLst>
                                          <p:attrName>style.visibility</p:attrName>
                                        </p:attrNameLst>
                                      </p:cBhvr>
                                      <p:to>
                                        <p:strVal val="visible"/>
                                      </p:to>
                                    </p:set>
                                    <p:animEffect transition="in" filter="box(out)">
                                      <p:cBhvr>
                                        <p:cTn id="13" dur="500"/>
                                        <p:tgtEl>
                                          <p:spTgt spid="12697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126979">
                                            <p:txEl>
                                              <p:pRg st="1" end="1"/>
                                            </p:txEl>
                                          </p:spTgt>
                                        </p:tgtEl>
                                        <p:attrNameLst>
                                          <p:attrName>style.visibility</p:attrName>
                                        </p:attrNameLst>
                                      </p:cBhvr>
                                      <p:to>
                                        <p:strVal val="visible"/>
                                      </p:to>
                                    </p:set>
                                    <p:animEffect transition="in" filter="box(out)">
                                      <p:cBhvr>
                                        <p:cTn id="18" dur="500"/>
                                        <p:tgtEl>
                                          <p:spTgt spid="126979">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126979">
                                            <p:txEl>
                                              <p:pRg st="2" end="2"/>
                                            </p:txEl>
                                          </p:spTgt>
                                        </p:tgtEl>
                                        <p:attrNameLst>
                                          <p:attrName>style.visibility</p:attrName>
                                        </p:attrNameLst>
                                      </p:cBhvr>
                                      <p:to>
                                        <p:strVal val="visible"/>
                                      </p:to>
                                    </p:set>
                                    <p:animEffect transition="in" filter="box(out)">
                                      <p:cBhvr>
                                        <p:cTn id="23" dur="500"/>
                                        <p:tgtEl>
                                          <p:spTgt spid="126979">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126979">
                                            <p:txEl>
                                              <p:pRg st="3" end="3"/>
                                            </p:txEl>
                                          </p:spTgt>
                                        </p:tgtEl>
                                        <p:attrNameLst>
                                          <p:attrName>style.visibility</p:attrName>
                                        </p:attrNameLst>
                                      </p:cBhvr>
                                      <p:to>
                                        <p:strVal val="visible"/>
                                      </p:to>
                                    </p:set>
                                    <p:animEffect transition="in" filter="box(out)">
                                      <p:cBhvr>
                                        <p:cTn id="28" dur="500"/>
                                        <p:tgtEl>
                                          <p:spTgt spid="126979">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126979">
                                            <p:txEl>
                                              <p:pRg st="4" end="4"/>
                                            </p:txEl>
                                          </p:spTgt>
                                        </p:tgtEl>
                                        <p:attrNameLst>
                                          <p:attrName>style.visibility</p:attrName>
                                        </p:attrNameLst>
                                      </p:cBhvr>
                                      <p:to>
                                        <p:strVal val="visible"/>
                                      </p:to>
                                    </p:set>
                                    <p:animEffect transition="in" filter="box(out)">
                                      <p:cBhvr>
                                        <p:cTn id="33" dur="500"/>
                                        <p:tgtEl>
                                          <p:spTgt spid="126979">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126979">
                                            <p:txEl>
                                              <p:pRg st="5" end="5"/>
                                            </p:txEl>
                                          </p:spTgt>
                                        </p:tgtEl>
                                        <p:attrNameLst>
                                          <p:attrName>style.visibility</p:attrName>
                                        </p:attrNameLst>
                                      </p:cBhvr>
                                      <p:to>
                                        <p:strVal val="visible"/>
                                      </p:to>
                                    </p:set>
                                    <p:animEffect transition="in" filter="box(out)">
                                      <p:cBhvr>
                                        <p:cTn id="38" dur="500"/>
                                        <p:tgtEl>
                                          <p:spTgt spid="126979">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126979">
                                            <p:txEl>
                                              <p:pRg st="6" end="6"/>
                                            </p:txEl>
                                          </p:spTgt>
                                        </p:tgtEl>
                                        <p:attrNameLst>
                                          <p:attrName>style.visibility</p:attrName>
                                        </p:attrNameLst>
                                      </p:cBhvr>
                                      <p:to>
                                        <p:strVal val="visible"/>
                                      </p:to>
                                    </p:set>
                                    <p:animEffect transition="in" filter="box(out)">
                                      <p:cBhvr>
                                        <p:cTn id="43" dur="500"/>
                                        <p:tgtEl>
                                          <p:spTgt spid="126979">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126979">
                                            <p:txEl>
                                              <p:pRg st="7" end="7"/>
                                            </p:txEl>
                                          </p:spTgt>
                                        </p:tgtEl>
                                        <p:attrNameLst>
                                          <p:attrName>style.visibility</p:attrName>
                                        </p:attrNameLst>
                                      </p:cBhvr>
                                      <p:to>
                                        <p:strVal val="visible"/>
                                      </p:to>
                                    </p:set>
                                    <p:animEffect transition="in" filter="box(out)">
                                      <p:cBhvr>
                                        <p:cTn id="48" dur="500"/>
                                        <p:tgtEl>
                                          <p:spTgt spid="126979">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126979">
                                            <p:txEl>
                                              <p:pRg st="9" end="9"/>
                                            </p:txEl>
                                          </p:spTgt>
                                        </p:tgtEl>
                                        <p:attrNameLst>
                                          <p:attrName>style.visibility</p:attrName>
                                        </p:attrNameLst>
                                      </p:cBhvr>
                                      <p:to>
                                        <p:strVal val="visible"/>
                                      </p:to>
                                    </p:set>
                                    <p:animEffect transition="in" filter="box(out)">
                                      <p:cBhvr>
                                        <p:cTn id="53" dur="500"/>
                                        <p:tgtEl>
                                          <p:spTgt spid="126979">
                                            <p:txEl>
                                              <p:pRg st="9" end="9"/>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build="p" autoUpdateAnimBg="0"/>
      <p:bldP spid="12697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7" name="Picture 5" descr="maternaldeprivation"/>
          <p:cNvPicPr>
            <a:picLocks noChangeAspect="1" noChangeArrowheads="1"/>
          </p:cNvPicPr>
          <p:nvPr/>
        </p:nvPicPr>
        <p:blipFill>
          <a:blip r:embed="rId2" cstate="print"/>
          <a:srcRect/>
          <a:stretch>
            <a:fillRect/>
          </a:stretch>
        </p:blipFill>
        <p:spPr bwMode="auto">
          <a:xfrm>
            <a:off x="228600" y="0"/>
            <a:ext cx="8686800" cy="6858000"/>
          </a:xfrm>
          <a:prstGeom prst="rect">
            <a:avLst/>
          </a:prstGeom>
          <a:noFill/>
        </p:spPr>
      </p:pic>
      <p:sp>
        <p:nvSpPr>
          <p:cNvPr id="177158" name="Rectangle 6"/>
          <p:cNvSpPr>
            <a:spLocks noChangeArrowheads="1"/>
          </p:cNvSpPr>
          <p:nvPr/>
        </p:nvSpPr>
        <p:spPr bwMode="auto">
          <a:xfrm>
            <a:off x="304800" y="6400800"/>
            <a:ext cx="3200400" cy="457200"/>
          </a:xfrm>
          <a:prstGeom prst="rect">
            <a:avLst/>
          </a:prstGeom>
          <a:solidFill>
            <a:srgbClr val="FFFF66"/>
          </a:solidFill>
          <a:ln w="9525">
            <a:solidFill>
              <a:schemeClr val="tx1"/>
            </a:solidFill>
            <a:miter lim="800000"/>
            <a:headEnd/>
            <a:tailEnd/>
          </a:ln>
          <a:effectLst/>
        </p:spPr>
        <p:txBody>
          <a:bodyPr wrap="none" anchor="ctr"/>
          <a:lstStyle/>
          <a:p>
            <a:pPr algn="ctr"/>
            <a:r>
              <a:rPr lang="en-US"/>
              <a:t>Baby prefers terry cloth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81000" y="0"/>
            <a:ext cx="8077200" cy="381000"/>
          </a:xfrm>
        </p:spPr>
        <p:txBody>
          <a:bodyPr>
            <a:normAutofit fontScale="90000"/>
          </a:bodyPr>
          <a:lstStyle/>
          <a:p>
            <a:r>
              <a:rPr lang="en-US" dirty="0"/>
              <a:t>Chapter </a:t>
            </a:r>
            <a:r>
              <a:rPr lang="en-US" dirty="0" smtClean="0"/>
              <a:t>10</a:t>
            </a:r>
            <a:endParaRPr lang="en-US" dirty="0"/>
          </a:p>
        </p:txBody>
      </p:sp>
      <p:sp>
        <p:nvSpPr>
          <p:cNvPr id="47107" name="Rectangle 3"/>
          <p:cNvSpPr>
            <a:spLocks noGrp="1" noChangeArrowheads="1"/>
          </p:cNvSpPr>
          <p:nvPr>
            <p:ph type="body" idx="1"/>
          </p:nvPr>
        </p:nvSpPr>
        <p:spPr>
          <a:xfrm>
            <a:off x="0" y="533400"/>
            <a:ext cx="9144000" cy="6324600"/>
          </a:xfrm>
        </p:spPr>
        <p:txBody>
          <a:bodyPr>
            <a:normAutofit lnSpcReduction="10000"/>
          </a:bodyPr>
          <a:lstStyle/>
          <a:p>
            <a:r>
              <a:rPr lang="en-US" sz="2000" b="1" dirty="0"/>
              <a:t>Each gene is composed of a chemical called ___________________.</a:t>
            </a:r>
          </a:p>
          <a:p>
            <a:r>
              <a:rPr lang="en-US" sz="2000" b="1" dirty="0">
                <a:solidFill>
                  <a:srgbClr val="FF0000"/>
                </a:solidFill>
              </a:rPr>
              <a:t>DNA</a:t>
            </a:r>
          </a:p>
          <a:p>
            <a:r>
              <a:rPr lang="en-US" sz="2000" b="1" dirty="0"/>
              <a:t>The fertilized egg contains 23 pairs of _______________________.</a:t>
            </a:r>
          </a:p>
          <a:p>
            <a:r>
              <a:rPr lang="en-US" sz="2000" b="1" dirty="0">
                <a:solidFill>
                  <a:srgbClr val="FF0000"/>
                </a:solidFill>
              </a:rPr>
              <a:t>Chromosomes</a:t>
            </a:r>
          </a:p>
          <a:p>
            <a:r>
              <a:rPr lang="en-US" sz="2000" b="1" dirty="0"/>
              <a:t>An X-X pairing of sex chromosomes will result in a _________________ child.</a:t>
            </a:r>
          </a:p>
          <a:p>
            <a:r>
              <a:rPr lang="en-US" sz="2000" b="1" dirty="0">
                <a:solidFill>
                  <a:srgbClr val="FF0000"/>
                </a:solidFill>
              </a:rPr>
              <a:t>Female</a:t>
            </a:r>
          </a:p>
          <a:p>
            <a:r>
              <a:rPr lang="en-US" sz="2000" b="1" dirty="0"/>
              <a:t>Lack of oxygen to the brain during the birth process is called __________________.</a:t>
            </a:r>
          </a:p>
          <a:p>
            <a:r>
              <a:rPr lang="en-US" sz="2000" b="1" dirty="0">
                <a:solidFill>
                  <a:srgbClr val="FF0000"/>
                </a:solidFill>
              </a:rPr>
              <a:t>Anoxia</a:t>
            </a:r>
          </a:p>
          <a:p>
            <a:r>
              <a:rPr lang="en-US" sz="2000" b="1" dirty="0"/>
              <a:t>If the side of the mouth of a newborn baby is touched, the baby will exhibit the _________________ reflex.</a:t>
            </a:r>
          </a:p>
          <a:p>
            <a:r>
              <a:rPr lang="en-US" sz="2000" b="1" dirty="0">
                <a:solidFill>
                  <a:srgbClr val="FF0000"/>
                </a:solidFill>
              </a:rPr>
              <a:t>Rooting</a:t>
            </a:r>
          </a:p>
          <a:p>
            <a:r>
              <a:rPr lang="en-US" sz="2000" b="1" dirty="0"/>
              <a:t>Seek and compare groups of people at various stages on a similar task ( administer same test to 2yr old, 4 yr old, 7 yr old):</a:t>
            </a:r>
          </a:p>
          <a:p>
            <a:r>
              <a:rPr lang="en-US" sz="2000" b="1" dirty="0">
                <a:solidFill>
                  <a:srgbClr val="FF0000"/>
                </a:solidFill>
              </a:rPr>
              <a:t>Cross sectional method</a:t>
            </a:r>
          </a:p>
          <a:p>
            <a:r>
              <a:rPr lang="en-US" sz="2000" b="1" dirty="0" smtClean="0"/>
              <a:t>A type of research method where you Following </a:t>
            </a:r>
            <a:r>
              <a:rPr lang="en-US" sz="2000" b="1" dirty="0"/>
              <a:t>a small group of people for a long period of time, assessing changes at various levels:</a:t>
            </a:r>
          </a:p>
          <a:p>
            <a:r>
              <a:rPr lang="en-US" sz="2000" b="1" dirty="0">
                <a:solidFill>
                  <a:srgbClr val="FF0000"/>
                </a:solidFill>
              </a:rPr>
              <a:t>longitudinal study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anim calcmode="lin" valueType="num">
                                      <p:cBhvr additive="base">
                                        <p:cTn id="7" dur="500" fill="hold"/>
                                        <p:tgtEl>
                                          <p:spTgt spid="4710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0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47107">
                                            <p:txEl>
                                              <p:pRg st="0" end="0"/>
                                            </p:txEl>
                                          </p:spTgt>
                                        </p:tgtEl>
                                        <p:attrNameLst>
                                          <p:attrName>style.visibility</p:attrName>
                                        </p:attrNameLst>
                                      </p:cBhvr>
                                      <p:to>
                                        <p:strVal val="visible"/>
                                      </p:to>
                                    </p:set>
                                    <p:animEffect transition="in" filter="box(out)">
                                      <p:cBhvr>
                                        <p:cTn id="13" dur="500"/>
                                        <p:tgtEl>
                                          <p:spTgt spid="47107">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47107">
                                            <p:txEl>
                                              <p:pRg st="1" end="1"/>
                                            </p:txEl>
                                          </p:spTgt>
                                        </p:tgtEl>
                                        <p:attrNameLst>
                                          <p:attrName>style.visibility</p:attrName>
                                        </p:attrNameLst>
                                      </p:cBhvr>
                                      <p:to>
                                        <p:strVal val="visible"/>
                                      </p:to>
                                    </p:set>
                                    <p:animEffect transition="in" filter="box(out)">
                                      <p:cBhvr>
                                        <p:cTn id="18" dur="500"/>
                                        <p:tgtEl>
                                          <p:spTgt spid="47107">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47107">
                                            <p:txEl>
                                              <p:pRg st="2" end="2"/>
                                            </p:txEl>
                                          </p:spTgt>
                                        </p:tgtEl>
                                        <p:attrNameLst>
                                          <p:attrName>style.visibility</p:attrName>
                                        </p:attrNameLst>
                                      </p:cBhvr>
                                      <p:to>
                                        <p:strVal val="visible"/>
                                      </p:to>
                                    </p:set>
                                    <p:animEffect transition="in" filter="box(out)">
                                      <p:cBhvr>
                                        <p:cTn id="23" dur="500"/>
                                        <p:tgtEl>
                                          <p:spTgt spid="47107">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47107">
                                            <p:txEl>
                                              <p:pRg st="3" end="3"/>
                                            </p:txEl>
                                          </p:spTgt>
                                        </p:tgtEl>
                                        <p:attrNameLst>
                                          <p:attrName>style.visibility</p:attrName>
                                        </p:attrNameLst>
                                      </p:cBhvr>
                                      <p:to>
                                        <p:strVal val="visible"/>
                                      </p:to>
                                    </p:set>
                                    <p:animEffect transition="in" filter="box(out)">
                                      <p:cBhvr>
                                        <p:cTn id="28" dur="500"/>
                                        <p:tgtEl>
                                          <p:spTgt spid="47107">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47107">
                                            <p:txEl>
                                              <p:pRg st="4" end="4"/>
                                            </p:txEl>
                                          </p:spTgt>
                                        </p:tgtEl>
                                        <p:attrNameLst>
                                          <p:attrName>style.visibility</p:attrName>
                                        </p:attrNameLst>
                                      </p:cBhvr>
                                      <p:to>
                                        <p:strVal val="visible"/>
                                      </p:to>
                                    </p:set>
                                    <p:animEffect transition="in" filter="box(out)">
                                      <p:cBhvr>
                                        <p:cTn id="33" dur="500"/>
                                        <p:tgtEl>
                                          <p:spTgt spid="47107">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47107">
                                            <p:txEl>
                                              <p:pRg st="5" end="5"/>
                                            </p:txEl>
                                          </p:spTgt>
                                        </p:tgtEl>
                                        <p:attrNameLst>
                                          <p:attrName>style.visibility</p:attrName>
                                        </p:attrNameLst>
                                      </p:cBhvr>
                                      <p:to>
                                        <p:strVal val="visible"/>
                                      </p:to>
                                    </p:set>
                                    <p:animEffect transition="in" filter="box(out)">
                                      <p:cBhvr>
                                        <p:cTn id="38" dur="500"/>
                                        <p:tgtEl>
                                          <p:spTgt spid="47107">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47107">
                                            <p:txEl>
                                              <p:pRg st="6" end="6"/>
                                            </p:txEl>
                                          </p:spTgt>
                                        </p:tgtEl>
                                        <p:attrNameLst>
                                          <p:attrName>style.visibility</p:attrName>
                                        </p:attrNameLst>
                                      </p:cBhvr>
                                      <p:to>
                                        <p:strVal val="visible"/>
                                      </p:to>
                                    </p:set>
                                    <p:animEffect transition="in" filter="box(out)">
                                      <p:cBhvr>
                                        <p:cTn id="43" dur="500"/>
                                        <p:tgtEl>
                                          <p:spTgt spid="47107">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47107">
                                            <p:txEl>
                                              <p:pRg st="7" end="7"/>
                                            </p:txEl>
                                          </p:spTgt>
                                        </p:tgtEl>
                                        <p:attrNameLst>
                                          <p:attrName>style.visibility</p:attrName>
                                        </p:attrNameLst>
                                      </p:cBhvr>
                                      <p:to>
                                        <p:strVal val="visible"/>
                                      </p:to>
                                    </p:set>
                                    <p:animEffect transition="in" filter="box(out)">
                                      <p:cBhvr>
                                        <p:cTn id="48" dur="500"/>
                                        <p:tgtEl>
                                          <p:spTgt spid="47107">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47107">
                                            <p:txEl>
                                              <p:pRg st="8" end="8"/>
                                            </p:txEl>
                                          </p:spTgt>
                                        </p:tgtEl>
                                        <p:attrNameLst>
                                          <p:attrName>style.visibility</p:attrName>
                                        </p:attrNameLst>
                                      </p:cBhvr>
                                      <p:to>
                                        <p:strVal val="visible"/>
                                      </p:to>
                                    </p:set>
                                    <p:animEffect transition="in" filter="box(out)">
                                      <p:cBhvr>
                                        <p:cTn id="53" dur="500"/>
                                        <p:tgtEl>
                                          <p:spTgt spid="47107">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47107">
                                            <p:txEl>
                                              <p:pRg st="9" end="9"/>
                                            </p:txEl>
                                          </p:spTgt>
                                        </p:tgtEl>
                                        <p:attrNameLst>
                                          <p:attrName>style.visibility</p:attrName>
                                        </p:attrNameLst>
                                      </p:cBhvr>
                                      <p:to>
                                        <p:strVal val="visible"/>
                                      </p:to>
                                    </p:set>
                                    <p:animEffect transition="in" filter="box(out)">
                                      <p:cBhvr>
                                        <p:cTn id="58" dur="500"/>
                                        <p:tgtEl>
                                          <p:spTgt spid="47107">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47107">
                                            <p:txEl>
                                              <p:pRg st="10" end="10"/>
                                            </p:txEl>
                                          </p:spTgt>
                                        </p:tgtEl>
                                        <p:attrNameLst>
                                          <p:attrName>style.visibility</p:attrName>
                                        </p:attrNameLst>
                                      </p:cBhvr>
                                      <p:to>
                                        <p:strVal val="visible"/>
                                      </p:to>
                                    </p:set>
                                    <p:animEffect transition="in" filter="box(out)">
                                      <p:cBhvr>
                                        <p:cTn id="63" dur="500"/>
                                        <p:tgtEl>
                                          <p:spTgt spid="47107">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47107">
                                            <p:txEl>
                                              <p:pRg st="11" end="11"/>
                                            </p:txEl>
                                          </p:spTgt>
                                        </p:tgtEl>
                                        <p:attrNameLst>
                                          <p:attrName>style.visibility</p:attrName>
                                        </p:attrNameLst>
                                      </p:cBhvr>
                                      <p:to>
                                        <p:strVal val="visible"/>
                                      </p:to>
                                    </p:set>
                                    <p:animEffect transition="in" filter="box(out)">
                                      <p:cBhvr>
                                        <p:cTn id="68" dur="500"/>
                                        <p:tgtEl>
                                          <p:spTgt spid="47107">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par>
                    <p:cTn id="69" fill="hold">
                      <p:stCondLst>
                        <p:cond delay="indefinite"/>
                      </p:stCondLst>
                      <p:childTnLst>
                        <p:par>
                          <p:cTn id="70" fill="hold">
                            <p:stCondLst>
                              <p:cond delay="0"/>
                            </p:stCondLst>
                            <p:childTnLst>
                              <p:par>
                                <p:cTn id="71" presetID="4" presetClass="entr" presetSubtype="32" fill="hold" grpId="0" nodeType="clickEffect">
                                  <p:stCondLst>
                                    <p:cond delay="0"/>
                                  </p:stCondLst>
                                  <p:childTnLst>
                                    <p:set>
                                      <p:cBhvr>
                                        <p:cTn id="72" dur="1" fill="hold">
                                          <p:stCondLst>
                                            <p:cond delay="0"/>
                                          </p:stCondLst>
                                        </p:cTn>
                                        <p:tgtEl>
                                          <p:spTgt spid="47107">
                                            <p:txEl>
                                              <p:pRg st="12" end="12"/>
                                            </p:txEl>
                                          </p:spTgt>
                                        </p:tgtEl>
                                        <p:attrNameLst>
                                          <p:attrName>style.visibility</p:attrName>
                                        </p:attrNameLst>
                                      </p:cBhvr>
                                      <p:to>
                                        <p:strVal val="visible"/>
                                      </p:to>
                                    </p:set>
                                    <p:animEffect transition="in" filter="box(out)">
                                      <p:cBhvr>
                                        <p:cTn id="73" dur="500"/>
                                        <p:tgtEl>
                                          <p:spTgt spid="47107">
                                            <p:txEl>
                                              <p:pRg st="12" end="12"/>
                                            </p:txEl>
                                          </p:spTgt>
                                        </p:tgtEl>
                                      </p:cBhvr>
                                    </p:animEffect>
                                  </p:childTnLst>
                                  <p:subTnLst>
                                    <p:audio>
                                      <p:cMediaNode>
                                        <p:cTn display="0" masterRel="sameClick">
                                          <p:stCondLst>
                                            <p:cond evt="begin" delay="0">
                                              <p:tn val="71"/>
                                            </p:cond>
                                          </p:stCondLst>
                                          <p:endCondLst>
                                            <p:cond evt="onStopAudio" delay="0">
                                              <p:tgtEl>
                                                <p:sldTgt/>
                                              </p:tgtEl>
                                            </p:cond>
                                          </p:endCondLst>
                                        </p:cTn>
                                        <p:tgtEl>
                                          <p:sndTgt r:embed="rId3" name="CAMERA.WAV"/>
                                        </p:tgtEl>
                                      </p:cMediaNode>
                                    </p:audio>
                                  </p:subTnLst>
                                </p:cTn>
                              </p:par>
                            </p:childTnLst>
                          </p:cTn>
                        </p:par>
                      </p:childTnLst>
                    </p:cTn>
                  </p:par>
                  <p:par>
                    <p:cTn id="74" fill="hold">
                      <p:stCondLst>
                        <p:cond delay="indefinite"/>
                      </p:stCondLst>
                      <p:childTnLst>
                        <p:par>
                          <p:cTn id="75" fill="hold">
                            <p:stCondLst>
                              <p:cond delay="0"/>
                            </p:stCondLst>
                            <p:childTnLst>
                              <p:par>
                                <p:cTn id="76" presetID="4" presetClass="entr" presetSubtype="32" fill="hold" grpId="0" nodeType="clickEffect">
                                  <p:stCondLst>
                                    <p:cond delay="0"/>
                                  </p:stCondLst>
                                  <p:childTnLst>
                                    <p:set>
                                      <p:cBhvr>
                                        <p:cTn id="77" dur="1" fill="hold">
                                          <p:stCondLst>
                                            <p:cond delay="0"/>
                                          </p:stCondLst>
                                        </p:cTn>
                                        <p:tgtEl>
                                          <p:spTgt spid="47107">
                                            <p:txEl>
                                              <p:pRg st="13" end="13"/>
                                            </p:txEl>
                                          </p:spTgt>
                                        </p:tgtEl>
                                        <p:attrNameLst>
                                          <p:attrName>style.visibility</p:attrName>
                                        </p:attrNameLst>
                                      </p:cBhvr>
                                      <p:to>
                                        <p:strVal val="visible"/>
                                      </p:to>
                                    </p:set>
                                    <p:animEffect transition="in" filter="box(out)">
                                      <p:cBhvr>
                                        <p:cTn id="78" dur="500"/>
                                        <p:tgtEl>
                                          <p:spTgt spid="47107">
                                            <p:txEl>
                                              <p:pRg st="13" end="13"/>
                                            </p:txEl>
                                          </p:spTgt>
                                        </p:tgtEl>
                                      </p:cBhvr>
                                    </p:animEffect>
                                  </p:childTnLst>
                                  <p:subTnLst>
                                    <p:audio>
                                      <p:cMediaNode>
                                        <p:cTn display="0" masterRel="sameClick">
                                          <p:stCondLst>
                                            <p:cond evt="begin" delay="0">
                                              <p:tn val="7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build="p" autoUpdateAnimBg="0"/>
      <p:bldP spid="4710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r>
              <a:rPr lang="en-US"/>
              <a:t>Ready…</a:t>
            </a:r>
          </a:p>
        </p:txBody>
      </p:sp>
      <p:sp>
        <p:nvSpPr>
          <p:cNvPr id="257027" name="Rectangle 3"/>
          <p:cNvSpPr>
            <a:spLocks noGrp="1" noChangeArrowheads="1"/>
          </p:cNvSpPr>
          <p:nvPr>
            <p:ph type="body" idx="1"/>
          </p:nvPr>
        </p:nvSpPr>
        <p:spPr/>
        <p:txBody>
          <a:bodyPr/>
          <a:lstStyle/>
          <a:p>
            <a:r>
              <a:rPr lang="en-US" dirty="0"/>
              <a:t>Here comes some graphic pictures</a:t>
            </a:r>
            <a:r>
              <a:rPr lang="en-US" dirty="0" smtClean="0"/>
              <a:t>….</a:t>
            </a:r>
          </a:p>
          <a:p>
            <a:r>
              <a:rPr lang="en-US" dirty="0" smtClean="0"/>
              <a:t>You can do it!</a:t>
            </a:r>
            <a:endParaRPr lang="en-US" dirty="0"/>
          </a:p>
          <a:p>
            <a:pPr>
              <a:buFontTx/>
              <a:buNone/>
            </a:pPr>
            <a:endParaRPr lang="en-US" dirty="0"/>
          </a:p>
        </p:txBody>
      </p:sp>
      <p:pic>
        <p:nvPicPr>
          <p:cNvPr id="4" name="Picture 3" descr="super bart.gif"/>
          <p:cNvPicPr>
            <a:picLocks noChangeAspect="1"/>
          </p:cNvPicPr>
          <p:nvPr/>
        </p:nvPicPr>
        <p:blipFill>
          <a:blip r:embed="rId2" cstate="print"/>
          <a:stretch>
            <a:fillRect/>
          </a:stretch>
        </p:blipFill>
        <p:spPr>
          <a:xfrm>
            <a:off x="3276600" y="2362200"/>
            <a:ext cx="2971800" cy="304799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endParaRPr lang="en-US"/>
          </a:p>
        </p:txBody>
      </p:sp>
      <p:sp>
        <p:nvSpPr>
          <p:cNvPr id="256003" name="Rectangle 3"/>
          <p:cNvSpPr>
            <a:spLocks noGrp="1" noChangeArrowheads="1"/>
          </p:cNvSpPr>
          <p:nvPr>
            <p:ph type="body" idx="1"/>
          </p:nvPr>
        </p:nvSpPr>
        <p:spPr/>
        <p:txBody>
          <a:bodyPr/>
          <a:lstStyle/>
          <a:p>
            <a:endParaRPr lang="en-US"/>
          </a:p>
        </p:txBody>
      </p:sp>
      <p:pic>
        <p:nvPicPr>
          <p:cNvPr id="256005" name="Picture 5" descr="01-the-moment-of-birth"/>
          <p:cNvPicPr>
            <a:picLocks noChangeAspect="1" noChangeArrowheads="1"/>
          </p:cNvPicPr>
          <p:nvPr/>
        </p:nvPicPr>
        <p:blipFill>
          <a:blip r:embed="rId2" cstate="print"/>
          <a:srcRect/>
          <a:stretch>
            <a:fillRect/>
          </a:stretch>
        </p:blipFill>
        <p:spPr bwMode="auto">
          <a:xfrm>
            <a:off x="0" y="0"/>
            <a:ext cx="4905375" cy="3676650"/>
          </a:xfrm>
          <a:prstGeom prst="rect">
            <a:avLst/>
          </a:prstGeom>
          <a:noFill/>
        </p:spPr>
      </p:pic>
      <p:pic>
        <p:nvPicPr>
          <p:cNvPr id="256007" name="Picture 7" descr="Amanda%20Birth"/>
          <p:cNvPicPr>
            <a:picLocks noChangeAspect="1" noChangeArrowheads="1"/>
          </p:cNvPicPr>
          <p:nvPr/>
        </p:nvPicPr>
        <p:blipFill>
          <a:blip r:embed="rId3" cstate="print"/>
          <a:srcRect/>
          <a:stretch>
            <a:fillRect/>
          </a:stretch>
        </p:blipFill>
        <p:spPr bwMode="auto">
          <a:xfrm>
            <a:off x="4714875" y="0"/>
            <a:ext cx="4429125" cy="3676650"/>
          </a:xfrm>
          <a:prstGeom prst="rect">
            <a:avLst/>
          </a:prstGeom>
          <a:noFill/>
        </p:spPr>
      </p:pic>
      <p:pic>
        <p:nvPicPr>
          <p:cNvPr id="256009" name="Picture 9" descr="18wk_fetus_hubble-wr"/>
          <p:cNvPicPr>
            <a:picLocks noChangeAspect="1" noChangeArrowheads="1"/>
          </p:cNvPicPr>
          <p:nvPr/>
        </p:nvPicPr>
        <p:blipFill>
          <a:blip r:embed="rId4" cstate="print"/>
          <a:srcRect/>
          <a:stretch>
            <a:fillRect/>
          </a:stretch>
        </p:blipFill>
        <p:spPr bwMode="auto">
          <a:xfrm>
            <a:off x="0" y="3581400"/>
            <a:ext cx="3238500" cy="3276600"/>
          </a:xfrm>
          <a:prstGeom prst="rect">
            <a:avLst/>
          </a:prstGeom>
          <a:noFill/>
        </p:spPr>
      </p:pic>
      <p:pic>
        <p:nvPicPr>
          <p:cNvPr id="256011" name="Picture 11" descr="Fetus at eight weeks">
            <a:hlinkClick r:id="rId5" tooltip="Fetus at eight weeks"/>
          </p:cNvPr>
          <p:cNvPicPr>
            <a:picLocks noChangeAspect="1" noChangeArrowheads="1"/>
          </p:cNvPicPr>
          <p:nvPr/>
        </p:nvPicPr>
        <p:blipFill>
          <a:blip r:embed="rId6" cstate="print"/>
          <a:srcRect/>
          <a:stretch>
            <a:fillRect/>
          </a:stretch>
        </p:blipFill>
        <p:spPr bwMode="auto">
          <a:xfrm>
            <a:off x="4419600" y="3505200"/>
            <a:ext cx="2990850" cy="3352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5" name="Picture 5" descr="fetus"/>
          <p:cNvPicPr>
            <a:picLocks noChangeAspect="1" noChangeArrowheads="1"/>
          </p:cNvPicPr>
          <p:nvPr/>
        </p:nvPicPr>
        <p:blipFill>
          <a:blip r:embed="rId2" cstate="print"/>
          <a:srcRect/>
          <a:stretch>
            <a:fillRect/>
          </a:stretch>
        </p:blipFill>
        <p:spPr bwMode="auto">
          <a:xfrm>
            <a:off x="533400" y="838200"/>
            <a:ext cx="3276600" cy="4343400"/>
          </a:xfrm>
          <a:prstGeom prst="rect">
            <a:avLst/>
          </a:prstGeom>
          <a:noFill/>
        </p:spPr>
      </p:pic>
      <p:pic>
        <p:nvPicPr>
          <p:cNvPr id="179207" name="Picture 7" descr="Baby from one blastocyst transferred"/>
          <p:cNvPicPr>
            <a:picLocks noChangeAspect="1" noChangeArrowheads="1"/>
          </p:cNvPicPr>
          <p:nvPr/>
        </p:nvPicPr>
        <p:blipFill>
          <a:blip r:embed="rId3" cstate="print"/>
          <a:srcRect/>
          <a:stretch>
            <a:fillRect/>
          </a:stretch>
        </p:blipFill>
        <p:spPr bwMode="auto">
          <a:xfrm>
            <a:off x="5029200" y="3352800"/>
            <a:ext cx="3295650" cy="2381250"/>
          </a:xfrm>
          <a:prstGeom prst="rect">
            <a:avLst/>
          </a:prstGeom>
          <a:noFill/>
        </p:spPr>
      </p:pic>
      <p:pic>
        <p:nvPicPr>
          <p:cNvPr id="179210" name="Picture 10" descr="Single blastocyst transferrred in IVF"/>
          <p:cNvPicPr>
            <a:picLocks noChangeAspect="1" noChangeArrowheads="1"/>
          </p:cNvPicPr>
          <p:nvPr/>
        </p:nvPicPr>
        <p:blipFill>
          <a:blip r:embed="rId4" cstate="print"/>
          <a:srcRect/>
          <a:stretch>
            <a:fillRect/>
          </a:stretch>
        </p:blipFill>
        <p:spPr bwMode="auto">
          <a:xfrm>
            <a:off x="5638800" y="0"/>
            <a:ext cx="2400300" cy="2381250"/>
          </a:xfrm>
          <a:prstGeom prst="rect">
            <a:avLst/>
          </a:prstGeom>
          <a:noFill/>
        </p:spPr>
      </p:pic>
      <p:sp>
        <p:nvSpPr>
          <p:cNvPr id="179211" name="Rectangle 11"/>
          <p:cNvSpPr>
            <a:spLocks noChangeArrowheads="1"/>
          </p:cNvSpPr>
          <p:nvPr/>
        </p:nvSpPr>
        <p:spPr bwMode="auto">
          <a:xfrm>
            <a:off x="4572000" y="2519363"/>
            <a:ext cx="3962400" cy="822325"/>
          </a:xfrm>
          <a:prstGeom prst="rect">
            <a:avLst/>
          </a:prstGeom>
          <a:noFill/>
          <a:ln w="9525">
            <a:noFill/>
            <a:miter lim="800000"/>
            <a:headEnd/>
            <a:tailEnd/>
          </a:ln>
          <a:effectLst/>
        </p:spPr>
        <p:txBody>
          <a:bodyPr anchor="ctr">
            <a:spAutoFit/>
          </a:bodyPr>
          <a:lstStyle/>
          <a:p>
            <a:r>
              <a:rPr lang="en-US" b="1"/>
              <a:t>One blastocyst embryo transferred on day 5</a:t>
            </a:r>
            <a:r>
              <a:rPr lang="en-US"/>
              <a:t> </a:t>
            </a:r>
          </a:p>
        </p:txBody>
      </p:sp>
      <p:sp>
        <p:nvSpPr>
          <p:cNvPr id="179212" name="Rectangle 12"/>
          <p:cNvSpPr>
            <a:spLocks noChangeArrowheads="1"/>
          </p:cNvSpPr>
          <p:nvPr/>
        </p:nvSpPr>
        <p:spPr bwMode="auto">
          <a:xfrm>
            <a:off x="4724400" y="5838825"/>
            <a:ext cx="4419600" cy="457200"/>
          </a:xfrm>
          <a:prstGeom prst="rect">
            <a:avLst/>
          </a:prstGeom>
          <a:noFill/>
          <a:ln w="9525">
            <a:noFill/>
            <a:miter lim="800000"/>
            <a:headEnd/>
            <a:tailEnd/>
          </a:ln>
          <a:effectLst/>
        </p:spPr>
        <p:txBody>
          <a:bodyPr anchor="ctr">
            <a:spAutoFit/>
          </a:bodyPr>
          <a:lstStyle/>
          <a:p>
            <a:pPr algn="ctr"/>
            <a:r>
              <a:rPr lang="en-US" b="1"/>
              <a:t>Nick arrived 9 months later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0"/>
            <a:ext cx="7772400" cy="457200"/>
          </a:xfrm>
        </p:spPr>
        <p:txBody>
          <a:bodyPr>
            <a:normAutofit fontScale="90000"/>
          </a:bodyPr>
          <a:lstStyle/>
          <a:p>
            <a:r>
              <a:rPr lang="en-US" dirty="0"/>
              <a:t>Chapter </a:t>
            </a:r>
            <a:r>
              <a:rPr lang="en-US" dirty="0" smtClean="0"/>
              <a:t>10</a:t>
            </a:r>
            <a:endParaRPr lang="en-US" dirty="0"/>
          </a:p>
        </p:txBody>
      </p:sp>
      <p:sp>
        <p:nvSpPr>
          <p:cNvPr id="48131" name="Rectangle 3"/>
          <p:cNvSpPr>
            <a:spLocks noGrp="1" noChangeArrowheads="1"/>
          </p:cNvSpPr>
          <p:nvPr>
            <p:ph type="body" idx="1"/>
          </p:nvPr>
        </p:nvSpPr>
        <p:spPr>
          <a:xfrm>
            <a:off x="0" y="533400"/>
            <a:ext cx="9144000" cy="6324600"/>
          </a:xfrm>
        </p:spPr>
        <p:txBody>
          <a:bodyPr/>
          <a:lstStyle/>
          <a:p>
            <a:r>
              <a:rPr lang="en-US" sz="2000" b="1" dirty="0"/>
              <a:t>Most American babies can be classified as “easy,” “slow to warm up,” or “_______________________.”</a:t>
            </a:r>
          </a:p>
          <a:p>
            <a:r>
              <a:rPr lang="en-US" sz="2000" b="1" dirty="0">
                <a:solidFill>
                  <a:srgbClr val="FF0000"/>
                </a:solidFill>
              </a:rPr>
              <a:t>Difficult</a:t>
            </a:r>
          </a:p>
          <a:p>
            <a:r>
              <a:rPr lang="en-US" sz="2000" b="1" dirty="0"/>
              <a:t>Incorporating a new stimulus into one’s existing cognitive view of the world is called __________________ by Piaget.</a:t>
            </a:r>
          </a:p>
          <a:p>
            <a:r>
              <a:rPr lang="en-US" sz="2000" b="1" dirty="0">
                <a:solidFill>
                  <a:srgbClr val="FF0000"/>
                </a:solidFill>
              </a:rPr>
              <a:t>Assimilation</a:t>
            </a:r>
          </a:p>
          <a:p>
            <a:r>
              <a:rPr lang="en-US" sz="2000" b="1" dirty="0"/>
              <a:t>Changing one’s cognitive view and behavior to fit new information is called _________________.</a:t>
            </a:r>
          </a:p>
          <a:p>
            <a:r>
              <a:rPr lang="en-US" sz="2000" b="1" dirty="0">
                <a:solidFill>
                  <a:srgbClr val="FF0000"/>
                </a:solidFill>
              </a:rPr>
              <a:t>Accommodation</a:t>
            </a:r>
          </a:p>
          <a:p>
            <a:r>
              <a:rPr lang="en-US" sz="2000" b="1" dirty="0"/>
              <a:t>The knowledge that objects are permanent occurs in Jean Piaget’s _________________ stage.</a:t>
            </a:r>
          </a:p>
          <a:p>
            <a:r>
              <a:rPr lang="en-US" sz="2000" b="1" dirty="0" err="1">
                <a:solidFill>
                  <a:srgbClr val="FF0000"/>
                </a:solidFill>
              </a:rPr>
              <a:t>Sensorimotor</a:t>
            </a:r>
            <a:endParaRPr lang="en-US" sz="2000" b="1" dirty="0">
              <a:solidFill>
                <a:srgbClr val="FF0000"/>
              </a:solidFill>
            </a:endParaRPr>
          </a:p>
          <a:p>
            <a:r>
              <a:rPr lang="en-US" sz="2000" b="1" dirty="0"/>
              <a:t>According to Jean Piaget, a five year old child would be in the ____________ stage.</a:t>
            </a:r>
          </a:p>
          <a:p>
            <a:r>
              <a:rPr lang="en-US" sz="2000" b="1" dirty="0">
                <a:solidFill>
                  <a:srgbClr val="FF0000"/>
                </a:solidFill>
              </a:rPr>
              <a:t>Preoperational</a:t>
            </a:r>
            <a:r>
              <a:rPr lang="en-US" sz="2000" dirty="0">
                <a:solidFill>
                  <a:srgbClr val="FF0000"/>
                </a:solidFill>
              </a:rPr>
              <a:t> </a:t>
            </a:r>
          </a:p>
          <a:p>
            <a:r>
              <a:rPr lang="en-US" sz="2000" b="1" dirty="0"/>
              <a:t>Nature </a:t>
            </a:r>
            <a:r>
              <a:rPr lang="en-US" sz="2000" b="1" dirty="0" err="1"/>
              <a:t>nuture</a:t>
            </a:r>
            <a:r>
              <a:rPr lang="en-US" sz="2000" b="1" dirty="0"/>
              <a:t> controversy: ___________ emphasize the role of genetics while __________ emphasize the role of learning:</a:t>
            </a:r>
          </a:p>
          <a:p>
            <a:r>
              <a:rPr lang="en-US" sz="2000" b="1" dirty="0" err="1">
                <a:solidFill>
                  <a:srgbClr val="FF0000"/>
                </a:solidFill>
              </a:rPr>
              <a:t>Maturationists</a:t>
            </a:r>
            <a:r>
              <a:rPr lang="en-US" sz="2000" b="1" dirty="0">
                <a:solidFill>
                  <a:srgbClr val="FF0000"/>
                </a:solidFill>
              </a:rPr>
              <a:t>/ Environmentalists</a:t>
            </a:r>
            <a:endParaRPr lang="en-US"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30">
                                            <p:txEl>
                                              <p:pRg st="0" end="0"/>
                                            </p:txEl>
                                          </p:spTgt>
                                        </p:tgtEl>
                                        <p:attrNameLst>
                                          <p:attrName>style.visibility</p:attrName>
                                        </p:attrNameLst>
                                      </p:cBhvr>
                                      <p:to>
                                        <p:strVal val="visible"/>
                                      </p:to>
                                    </p:set>
                                    <p:anim calcmode="lin" valueType="num">
                                      <p:cBhvr additive="base">
                                        <p:cTn id="7" dur="500" fill="hold"/>
                                        <p:tgtEl>
                                          <p:spTgt spid="4813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13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48131">
                                            <p:txEl>
                                              <p:pRg st="0" end="0"/>
                                            </p:txEl>
                                          </p:spTgt>
                                        </p:tgtEl>
                                        <p:attrNameLst>
                                          <p:attrName>style.visibility</p:attrName>
                                        </p:attrNameLst>
                                      </p:cBhvr>
                                      <p:to>
                                        <p:strVal val="visible"/>
                                      </p:to>
                                    </p:set>
                                    <p:animEffect transition="in" filter="box(out)">
                                      <p:cBhvr>
                                        <p:cTn id="13" dur="500"/>
                                        <p:tgtEl>
                                          <p:spTgt spid="48131">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48131">
                                            <p:txEl>
                                              <p:pRg st="1" end="1"/>
                                            </p:txEl>
                                          </p:spTgt>
                                        </p:tgtEl>
                                        <p:attrNameLst>
                                          <p:attrName>style.visibility</p:attrName>
                                        </p:attrNameLst>
                                      </p:cBhvr>
                                      <p:to>
                                        <p:strVal val="visible"/>
                                      </p:to>
                                    </p:set>
                                    <p:animEffect transition="in" filter="box(out)">
                                      <p:cBhvr>
                                        <p:cTn id="18" dur="500"/>
                                        <p:tgtEl>
                                          <p:spTgt spid="48131">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48131">
                                            <p:txEl>
                                              <p:pRg st="2" end="2"/>
                                            </p:txEl>
                                          </p:spTgt>
                                        </p:tgtEl>
                                        <p:attrNameLst>
                                          <p:attrName>style.visibility</p:attrName>
                                        </p:attrNameLst>
                                      </p:cBhvr>
                                      <p:to>
                                        <p:strVal val="visible"/>
                                      </p:to>
                                    </p:set>
                                    <p:animEffect transition="in" filter="box(out)">
                                      <p:cBhvr>
                                        <p:cTn id="23" dur="500"/>
                                        <p:tgtEl>
                                          <p:spTgt spid="48131">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48131">
                                            <p:txEl>
                                              <p:pRg st="3" end="3"/>
                                            </p:txEl>
                                          </p:spTgt>
                                        </p:tgtEl>
                                        <p:attrNameLst>
                                          <p:attrName>style.visibility</p:attrName>
                                        </p:attrNameLst>
                                      </p:cBhvr>
                                      <p:to>
                                        <p:strVal val="visible"/>
                                      </p:to>
                                    </p:set>
                                    <p:animEffect transition="in" filter="box(out)">
                                      <p:cBhvr>
                                        <p:cTn id="28" dur="500"/>
                                        <p:tgtEl>
                                          <p:spTgt spid="48131">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48131">
                                            <p:txEl>
                                              <p:pRg st="4" end="4"/>
                                            </p:txEl>
                                          </p:spTgt>
                                        </p:tgtEl>
                                        <p:attrNameLst>
                                          <p:attrName>style.visibility</p:attrName>
                                        </p:attrNameLst>
                                      </p:cBhvr>
                                      <p:to>
                                        <p:strVal val="visible"/>
                                      </p:to>
                                    </p:set>
                                    <p:animEffect transition="in" filter="box(out)">
                                      <p:cBhvr>
                                        <p:cTn id="33" dur="500"/>
                                        <p:tgtEl>
                                          <p:spTgt spid="48131">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48131">
                                            <p:txEl>
                                              <p:pRg st="5" end="5"/>
                                            </p:txEl>
                                          </p:spTgt>
                                        </p:tgtEl>
                                        <p:attrNameLst>
                                          <p:attrName>style.visibility</p:attrName>
                                        </p:attrNameLst>
                                      </p:cBhvr>
                                      <p:to>
                                        <p:strVal val="visible"/>
                                      </p:to>
                                    </p:set>
                                    <p:animEffect transition="in" filter="box(out)">
                                      <p:cBhvr>
                                        <p:cTn id="38" dur="500"/>
                                        <p:tgtEl>
                                          <p:spTgt spid="48131">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48131">
                                            <p:txEl>
                                              <p:pRg st="6" end="6"/>
                                            </p:txEl>
                                          </p:spTgt>
                                        </p:tgtEl>
                                        <p:attrNameLst>
                                          <p:attrName>style.visibility</p:attrName>
                                        </p:attrNameLst>
                                      </p:cBhvr>
                                      <p:to>
                                        <p:strVal val="visible"/>
                                      </p:to>
                                    </p:set>
                                    <p:animEffect transition="in" filter="box(out)">
                                      <p:cBhvr>
                                        <p:cTn id="43" dur="500"/>
                                        <p:tgtEl>
                                          <p:spTgt spid="48131">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48131">
                                            <p:txEl>
                                              <p:pRg st="7" end="7"/>
                                            </p:txEl>
                                          </p:spTgt>
                                        </p:tgtEl>
                                        <p:attrNameLst>
                                          <p:attrName>style.visibility</p:attrName>
                                        </p:attrNameLst>
                                      </p:cBhvr>
                                      <p:to>
                                        <p:strVal val="visible"/>
                                      </p:to>
                                    </p:set>
                                    <p:animEffect transition="in" filter="box(out)">
                                      <p:cBhvr>
                                        <p:cTn id="48" dur="500"/>
                                        <p:tgtEl>
                                          <p:spTgt spid="48131">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48131">
                                            <p:txEl>
                                              <p:pRg st="8" end="8"/>
                                            </p:txEl>
                                          </p:spTgt>
                                        </p:tgtEl>
                                        <p:attrNameLst>
                                          <p:attrName>style.visibility</p:attrName>
                                        </p:attrNameLst>
                                      </p:cBhvr>
                                      <p:to>
                                        <p:strVal val="visible"/>
                                      </p:to>
                                    </p:set>
                                    <p:animEffect transition="in" filter="box(out)">
                                      <p:cBhvr>
                                        <p:cTn id="53" dur="500"/>
                                        <p:tgtEl>
                                          <p:spTgt spid="48131">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48131">
                                            <p:txEl>
                                              <p:pRg st="9" end="9"/>
                                            </p:txEl>
                                          </p:spTgt>
                                        </p:tgtEl>
                                        <p:attrNameLst>
                                          <p:attrName>style.visibility</p:attrName>
                                        </p:attrNameLst>
                                      </p:cBhvr>
                                      <p:to>
                                        <p:strVal val="visible"/>
                                      </p:to>
                                    </p:set>
                                    <p:animEffect transition="in" filter="box(out)">
                                      <p:cBhvr>
                                        <p:cTn id="58" dur="500"/>
                                        <p:tgtEl>
                                          <p:spTgt spid="48131">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48131">
                                            <p:txEl>
                                              <p:pRg st="10" end="10"/>
                                            </p:txEl>
                                          </p:spTgt>
                                        </p:tgtEl>
                                        <p:attrNameLst>
                                          <p:attrName>style.visibility</p:attrName>
                                        </p:attrNameLst>
                                      </p:cBhvr>
                                      <p:to>
                                        <p:strVal val="visible"/>
                                      </p:to>
                                    </p:set>
                                    <p:animEffect transition="in" filter="box(out)">
                                      <p:cBhvr>
                                        <p:cTn id="63" dur="500"/>
                                        <p:tgtEl>
                                          <p:spTgt spid="48131">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48131">
                                            <p:txEl>
                                              <p:pRg st="11" end="11"/>
                                            </p:txEl>
                                          </p:spTgt>
                                        </p:tgtEl>
                                        <p:attrNameLst>
                                          <p:attrName>style.visibility</p:attrName>
                                        </p:attrNameLst>
                                      </p:cBhvr>
                                      <p:to>
                                        <p:strVal val="visible"/>
                                      </p:to>
                                    </p:set>
                                    <p:animEffect transition="in" filter="box(out)">
                                      <p:cBhvr>
                                        <p:cTn id="68" dur="500"/>
                                        <p:tgtEl>
                                          <p:spTgt spid="48131">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build="p" autoUpdateAnimBg="0"/>
      <p:bldP spid="4813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0"/>
            <a:ext cx="7772400" cy="304800"/>
          </a:xfrm>
        </p:spPr>
        <p:txBody>
          <a:bodyPr>
            <a:normAutofit fontScale="90000"/>
          </a:bodyPr>
          <a:lstStyle/>
          <a:p>
            <a:r>
              <a:rPr lang="en-US" dirty="0"/>
              <a:t>Chapter </a:t>
            </a:r>
            <a:r>
              <a:rPr lang="en-US" dirty="0" smtClean="0"/>
              <a:t>10</a:t>
            </a:r>
            <a:endParaRPr lang="en-US" dirty="0"/>
          </a:p>
        </p:txBody>
      </p:sp>
      <p:sp>
        <p:nvSpPr>
          <p:cNvPr id="49155" name="Rectangle 3"/>
          <p:cNvSpPr>
            <a:spLocks noGrp="1" noChangeArrowheads="1"/>
          </p:cNvSpPr>
          <p:nvPr>
            <p:ph type="body" idx="1"/>
          </p:nvPr>
        </p:nvSpPr>
        <p:spPr>
          <a:xfrm>
            <a:off x="0" y="533400"/>
            <a:ext cx="9144000" cy="6324600"/>
          </a:xfrm>
        </p:spPr>
        <p:txBody>
          <a:bodyPr/>
          <a:lstStyle/>
          <a:p>
            <a:r>
              <a:rPr lang="en-US" sz="2000" b="1" dirty="0"/>
              <a:t>The highest level of cognitive functioning is represented by Piaget’s _________________ stage.</a:t>
            </a:r>
          </a:p>
          <a:p>
            <a:r>
              <a:rPr lang="en-US" sz="2000" b="1" dirty="0">
                <a:solidFill>
                  <a:srgbClr val="FF0000"/>
                </a:solidFill>
              </a:rPr>
              <a:t>Formal operational</a:t>
            </a:r>
          </a:p>
          <a:p>
            <a:r>
              <a:rPr lang="en-US" sz="2000" b="1" dirty="0"/>
              <a:t>Conservation becomes possible in Jean Piaget’s stage of _______________.</a:t>
            </a:r>
          </a:p>
          <a:p>
            <a:r>
              <a:rPr lang="en-US" sz="2000" b="1" dirty="0">
                <a:solidFill>
                  <a:srgbClr val="FF0000"/>
                </a:solidFill>
              </a:rPr>
              <a:t>Concrete operations</a:t>
            </a:r>
          </a:p>
          <a:p>
            <a:r>
              <a:rPr lang="en-US" sz="2000" b="1" dirty="0"/>
              <a:t>During the first 18 months, personality is affected by the establishment of _______________ to the person who constitutes the main source of interaction, comfort, and care.</a:t>
            </a:r>
          </a:p>
          <a:p>
            <a:r>
              <a:rPr lang="en-US" sz="2000" b="1" dirty="0">
                <a:solidFill>
                  <a:srgbClr val="FF0000"/>
                </a:solidFill>
              </a:rPr>
              <a:t>Attachment</a:t>
            </a:r>
          </a:p>
          <a:p>
            <a:r>
              <a:rPr lang="en-US" sz="2000" b="1" dirty="0"/>
              <a:t>Research on baby monkeys and surrogate mothers was done by ________________.</a:t>
            </a:r>
          </a:p>
          <a:p>
            <a:r>
              <a:rPr lang="en-US" sz="2000" b="1" dirty="0">
                <a:solidFill>
                  <a:srgbClr val="FF0000"/>
                </a:solidFill>
              </a:rPr>
              <a:t>Harry Harlow</a:t>
            </a:r>
          </a:p>
          <a:p>
            <a:r>
              <a:rPr lang="en-US" sz="2000" b="1" dirty="0"/>
              <a:t>What kind of psychologist would focus on the earlier portion of the life span:</a:t>
            </a:r>
          </a:p>
          <a:p>
            <a:r>
              <a:rPr lang="en-US" sz="2000" b="1" dirty="0">
                <a:solidFill>
                  <a:srgbClr val="FF0000"/>
                </a:solidFill>
              </a:rPr>
              <a:t>Child psychologist</a:t>
            </a:r>
          </a:p>
          <a:p>
            <a:r>
              <a:rPr lang="en-US" sz="2000" b="1" dirty="0"/>
              <a:t>The __________ stage is when the zygote undergoes cell division, implants itself into the uterine wall:</a:t>
            </a:r>
          </a:p>
          <a:p>
            <a:r>
              <a:rPr lang="en-US" sz="2000" b="1" dirty="0">
                <a:solidFill>
                  <a:srgbClr val="FF0000"/>
                </a:solidFill>
              </a:rPr>
              <a:t>germinal stage</a:t>
            </a:r>
            <a:endParaRPr lang="en-US"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calcmode="lin" valueType="num">
                                      <p:cBhvr additive="base">
                                        <p:cTn id="7" dur="500" fill="hold"/>
                                        <p:tgtEl>
                                          <p:spTgt spid="491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15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49155">
                                            <p:txEl>
                                              <p:pRg st="0" end="0"/>
                                            </p:txEl>
                                          </p:spTgt>
                                        </p:tgtEl>
                                        <p:attrNameLst>
                                          <p:attrName>style.visibility</p:attrName>
                                        </p:attrNameLst>
                                      </p:cBhvr>
                                      <p:to>
                                        <p:strVal val="visible"/>
                                      </p:to>
                                    </p:set>
                                    <p:animEffect transition="in" filter="box(out)">
                                      <p:cBhvr>
                                        <p:cTn id="13" dur="500"/>
                                        <p:tgtEl>
                                          <p:spTgt spid="49155">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49155">
                                            <p:txEl>
                                              <p:pRg st="1" end="1"/>
                                            </p:txEl>
                                          </p:spTgt>
                                        </p:tgtEl>
                                        <p:attrNameLst>
                                          <p:attrName>style.visibility</p:attrName>
                                        </p:attrNameLst>
                                      </p:cBhvr>
                                      <p:to>
                                        <p:strVal val="visible"/>
                                      </p:to>
                                    </p:set>
                                    <p:animEffect transition="in" filter="box(out)">
                                      <p:cBhvr>
                                        <p:cTn id="18" dur="500"/>
                                        <p:tgtEl>
                                          <p:spTgt spid="49155">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49155">
                                            <p:txEl>
                                              <p:pRg st="2" end="2"/>
                                            </p:txEl>
                                          </p:spTgt>
                                        </p:tgtEl>
                                        <p:attrNameLst>
                                          <p:attrName>style.visibility</p:attrName>
                                        </p:attrNameLst>
                                      </p:cBhvr>
                                      <p:to>
                                        <p:strVal val="visible"/>
                                      </p:to>
                                    </p:set>
                                    <p:animEffect transition="in" filter="box(out)">
                                      <p:cBhvr>
                                        <p:cTn id="23" dur="500"/>
                                        <p:tgtEl>
                                          <p:spTgt spid="49155">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49155">
                                            <p:txEl>
                                              <p:pRg st="3" end="3"/>
                                            </p:txEl>
                                          </p:spTgt>
                                        </p:tgtEl>
                                        <p:attrNameLst>
                                          <p:attrName>style.visibility</p:attrName>
                                        </p:attrNameLst>
                                      </p:cBhvr>
                                      <p:to>
                                        <p:strVal val="visible"/>
                                      </p:to>
                                    </p:set>
                                    <p:animEffect transition="in" filter="box(out)">
                                      <p:cBhvr>
                                        <p:cTn id="28" dur="500"/>
                                        <p:tgtEl>
                                          <p:spTgt spid="49155">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49155">
                                            <p:txEl>
                                              <p:pRg st="4" end="4"/>
                                            </p:txEl>
                                          </p:spTgt>
                                        </p:tgtEl>
                                        <p:attrNameLst>
                                          <p:attrName>style.visibility</p:attrName>
                                        </p:attrNameLst>
                                      </p:cBhvr>
                                      <p:to>
                                        <p:strVal val="visible"/>
                                      </p:to>
                                    </p:set>
                                    <p:animEffect transition="in" filter="box(out)">
                                      <p:cBhvr>
                                        <p:cTn id="33" dur="500"/>
                                        <p:tgtEl>
                                          <p:spTgt spid="49155">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49155">
                                            <p:txEl>
                                              <p:pRg st="5" end="5"/>
                                            </p:txEl>
                                          </p:spTgt>
                                        </p:tgtEl>
                                        <p:attrNameLst>
                                          <p:attrName>style.visibility</p:attrName>
                                        </p:attrNameLst>
                                      </p:cBhvr>
                                      <p:to>
                                        <p:strVal val="visible"/>
                                      </p:to>
                                    </p:set>
                                    <p:animEffect transition="in" filter="box(out)">
                                      <p:cBhvr>
                                        <p:cTn id="38" dur="500"/>
                                        <p:tgtEl>
                                          <p:spTgt spid="49155">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49155">
                                            <p:txEl>
                                              <p:pRg st="6" end="6"/>
                                            </p:txEl>
                                          </p:spTgt>
                                        </p:tgtEl>
                                        <p:attrNameLst>
                                          <p:attrName>style.visibility</p:attrName>
                                        </p:attrNameLst>
                                      </p:cBhvr>
                                      <p:to>
                                        <p:strVal val="visible"/>
                                      </p:to>
                                    </p:set>
                                    <p:animEffect transition="in" filter="box(out)">
                                      <p:cBhvr>
                                        <p:cTn id="43" dur="500"/>
                                        <p:tgtEl>
                                          <p:spTgt spid="49155">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49155">
                                            <p:txEl>
                                              <p:pRg st="7" end="7"/>
                                            </p:txEl>
                                          </p:spTgt>
                                        </p:tgtEl>
                                        <p:attrNameLst>
                                          <p:attrName>style.visibility</p:attrName>
                                        </p:attrNameLst>
                                      </p:cBhvr>
                                      <p:to>
                                        <p:strVal val="visible"/>
                                      </p:to>
                                    </p:set>
                                    <p:animEffect transition="in" filter="box(out)">
                                      <p:cBhvr>
                                        <p:cTn id="48" dur="500"/>
                                        <p:tgtEl>
                                          <p:spTgt spid="49155">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49155">
                                            <p:txEl>
                                              <p:pRg st="8" end="8"/>
                                            </p:txEl>
                                          </p:spTgt>
                                        </p:tgtEl>
                                        <p:attrNameLst>
                                          <p:attrName>style.visibility</p:attrName>
                                        </p:attrNameLst>
                                      </p:cBhvr>
                                      <p:to>
                                        <p:strVal val="visible"/>
                                      </p:to>
                                    </p:set>
                                    <p:animEffect transition="in" filter="box(out)">
                                      <p:cBhvr>
                                        <p:cTn id="53" dur="500"/>
                                        <p:tgtEl>
                                          <p:spTgt spid="49155">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49155">
                                            <p:txEl>
                                              <p:pRg st="9" end="9"/>
                                            </p:txEl>
                                          </p:spTgt>
                                        </p:tgtEl>
                                        <p:attrNameLst>
                                          <p:attrName>style.visibility</p:attrName>
                                        </p:attrNameLst>
                                      </p:cBhvr>
                                      <p:to>
                                        <p:strVal val="visible"/>
                                      </p:to>
                                    </p:set>
                                    <p:animEffect transition="in" filter="box(out)">
                                      <p:cBhvr>
                                        <p:cTn id="58" dur="500"/>
                                        <p:tgtEl>
                                          <p:spTgt spid="49155">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49155">
                                            <p:txEl>
                                              <p:pRg st="10" end="10"/>
                                            </p:txEl>
                                          </p:spTgt>
                                        </p:tgtEl>
                                        <p:attrNameLst>
                                          <p:attrName>style.visibility</p:attrName>
                                        </p:attrNameLst>
                                      </p:cBhvr>
                                      <p:to>
                                        <p:strVal val="visible"/>
                                      </p:to>
                                    </p:set>
                                    <p:animEffect transition="in" filter="box(out)">
                                      <p:cBhvr>
                                        <p:cTn id="63" dur="500"/>
                                        <p:tgtEl>
                                          <p:spTgt spid="49155">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49155">
                                            <p:txEl>
                                              <p:pRg st="11" end="11"/>
                                            </p:txEl>
                                          </p:spTgt>
                                        </p:tgtEl>
                                        <p:attrNameLst>
                                          <p:attrName>style.visibility</p:attrName>
                                        </p:attrNameLst>
                                      </p:cBhvr>
                                      <p:to>
                                        <p:strVal val="visible"/>
                                      </p:to>
                                    </p:set>
                                    <p:animEffect transition="in" filter="box(out)">
                                      <p:cBhvr>
                                        <p:cTn id="68" dur="500"/>
                                        <p:tgtEl>
                                          <p:spTgt spid="49155">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autoUpdateAnimBg="0"/>
      <p:bldP spid="49155"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0"/>
            <a:ext cx="7772400" cy="381000"/>
          </a:xfrm>
        </p:spPr>
        <p:txBody>
          <a:bodyPr>
            <a:normAutofit fontScale="90000"/>
          </a:bodyPr>
          <a:lstStyle/>
          <a:p>
            <a:r>
              <a:rPr lang="en-US" dirty="0"/>
              <a:t>Chapter </a:t>
            </a:r>
            <a:r>
              <a:rPr lang="en-US" dirty="0" smtClean="0"/>
              <a:t>10</a:t>
            </a:r>
            <a:endParaRPr lang="en-US" dirty="0"/>
          </a:p>
        </p:txBody>
      </p:sp>
      <p:sp>
        <p:nvSpPr>
          <p:cNvPr id="50179" name="Rectangle 3"/>
          <p:cNvSpPr>
            <a:spLocks noGrp="1" noChangeArrowheads="1"/>
          </p:cNvSpPr>
          <p:nvPr>
            <p:ph type="body" idx="1"/>
          </p:nvPr>
        </p:nvSpPr>
        <p:spPr>
          <a:xfrm>
            <a:off x="-228600" y="533400"/>
            <a:ext cx="9372600" cy="6324600"/>
          </a:xfrm>
        </p:spPr>
        <p:txBody>
          <a:bodyPr/>
          <a:lstStyle/>
          <a:p>
            <a:r>
              <a:rPr lang="en-US" sz="2000" b="1" dirty="0"/>
              <a:t>A child who cries when his mother leaves the room is probably experiencing ___________________ anxiety.</a:t>
            </a:r>
          </a:p>
          <a:p>
            <a:r>
              <a:rPr lang="en-US" sz="2000" b="1" dirty="0">
                <a:solidFill>
                  <a:srgbClr val="FF0000"/>
                </a:solidFill>
              </a:rPr>
              <a:t>Separation</a:t>
            </a:r>
          </a:p>
          <a:p>
            <a:r>
              <a:rPr lang="en-US" sz="2000" b="1" dirty="0"/>
              <a:t>An anxious response to an unfamiliar face is referred to as _______________ anxiety in infants.</a:t>
            </a:r>
          </a:p>
          <a:p>
            <a:r>
              <a:rPr lang="en-US" sz="2000" b="1" dirty="0">
                <a:solidFill>
                  <a:srgbClr val="FF0000"/>
                </a:solidFill>
              </a:rPr>
              <a:t>Stranger</a:t>
            </a:r>
          </a:p>
          <a:p>
            <a:r>
              <a:rPr lang="en-US" sz="2000" b="1" dirty="0"/>
              <a:t>The desire to live up to standards of proper conduct appears as early as children learn to be anxious over possible _________________.</a:t>
            </a:r>
          </a:p>
          <a:p>
            <a:r>
              <a:rPr lang="en-US" sz="2000" b="1" dirty="0">
                <a:solidFill>
                  <a:srgbClr val="FF0000"/>
                </a:solidFill>
              </a:rPr>
              <a:t>Punishment</a:t>
            </a:r>
          </a:p>
          <a:p>
            <a:r>
              <a:rPr lang="en-US" sz="2000" b="1" dirty="0"/>
              <a:t>Girls and boys ______________ with the parent of their own sex.</a:t>
            </a:r>
          </a:p>
          <a:p>
            <a:r>
              <a:rPr lang="en-US" sz="2000" b="1" dirty="0">
                <a:solidFill>
                  <a:srgbClr val="FF0000"/>
                </a:solidFill>
              </a:rPr>
              <a:t>Identify</a:t>
            </a:r>
          </a:p>
          <a:p>
            <a:r>
              <a:rPr lang="en-US" sz="2000" b="1" dirty="0"/>
              <a:t>Male sex hormones are ____________; females sex hormones are _____________.</a:t>
            </a:r>
          </a:p>
          <a:p>
            <a:r>
              <a:rPr lang="en-US" sz="2000" b="1" dirty="0">
                <a:solidFill>
                  <a:srgbClr val="FF0000"/>
                </a:solidFill>
              </a:rPr>
              <a:t>Androgens; estrogens</a:t>
            </a:r>
          </a:p>
          <a:p>
            <a:r>
              <a:rPr lang="en-US" sz="2000" b="1" dirty="0"/>
              <a:t>During the ________ stage, organ formation begins and lasts until about 3rd month:</a:t>
            </a:r>
          </a:p>
          <a:p>
            <a:r>
              <a:rPr lang="en-US" sz="2000" b="1" dirty="0" err="1">
                <a:solidFill>
                  <a:srgbClr val="FF0000"/>
                </a:solidFill>
              </a:rPr>
              <a:t>embryotic</a:t>
            </a:r>
            <a:endParaRPr lang="en-US" sz="2000" b="1" dirty="0">
              <a:solidFill>
                <a:srgbClr val="FF0000"/>
              </a:solidFill>
            </a:endParaRPr>
          </a:p>
          <a:p>
            <a:r>
              <a:rPr lang="en-US" sz="2000" b="1" dirty="0"/>
              <a:t>Stroking the bottom of the foot will cause baby to splay out toes:</a:t>
            </a:r>
          </a:p>
          <a:p>
            <a:r>
              <a:rPr lang="en-US" sz="2000" b="1" dirty="0" err="1">
                <a:solidFill>
                  <a:srgbClr val="FF0000"/>
                </a:solidFill>
              </a:rPr>
              <a:t>Babinski</a:t>
            </a:r>
            <a:r>
              <a:rPr lang="en-US" sz="2000" b="1" dirty="0">
                <a:solidFill>
                  <a:srgbClr val="FF0000"/>
                </a:solidFill>
              </a:rPr>
              <a:t> Reflex</a:t>
            </a:r>
            <a:endParaRPr lang="en-US"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178">
                                            <p:txEl>
                                              <p:pRg st="0" end="0"/>
                                            </p:txEl>
                                          </p:spTgt>
                                        </p:tgtEl>
                                        <p:attrNameLst>
                                          <p:attrName>style.visibility</p:attrName>
                                        </p:attrNameLst>
                                      </p:cBhvr>
                                      <p:to>
                                        <p:strVal val="visible"/>
                                      </p:to>
                                    </p:set>
                                    <p:anim calcmode="lin" valueType="num">
                                      <p:cBhvr additive="base">
                                        <p:cTn id="7" dur="500" fill="hold"/>
                                        <p:tgtEl>
                                          <p:spTgt spid="5017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17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50179">
                                            <p:txEl>
                                              <p:pRg st="0" end="0"/>
                                            </p:txEl>
                                          </p:spTgt>
                                        </p:tgtEl>
                                        <p:attrNameLst>
                                          <p:attrName>style.visibility</p:attrName>
                                        </p:attrNameLst>
                                      </p:cBhvr>
                                      <p:to>
                                        <p:strVal val="visible"/>
                                      </p:to>
                                    </p:set>
                                    <p:animEffect transition="in" filter="box(out)">
                                      <p:cBhvr>
                                        <p:cTn id="13" dur="500"/>
                                        <p:tgtEl>
                                          <p:spTgt spid="5017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50179">
                                            <p:txEl>
                                              <p:pRg st="1" end="1"/>
                                            </p:txEl>
                                          </p:spTgt>
                                        </p:tgtEl>
                                        <p:attrNameLst>
                                          <p:attrName>style.visibility</p:attrName>
                                        </p:attrNameLst>
                                      </p:cBhvr>
                                      <p:to>
                                        <p:strVal val="visible"/>
                                      </p:to>
                                    </p:set>
                                    <p:animEffect transition="in" filter="box(out)">
                                      <p:cBhvr>
                                        <p:cTn id="18" dur="500"/>
                                        <p:tgtEl>
                                          <p:spTgt spid="50179">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50179">
                                            <p:txEl>
                                              <p:pRg st="2" end="2"/>
                                            </p:txEl>
                                          </p:spTgt>
                                        </p:tgtEl>
                                        <p:attrNameLst>
                                          <p:attrName>style.visibility</p:attrName>
                                        </p:attrNameLst>
                                      </p:cBhvr>
                                      <p:to>
                                        <p:strVal val="visible"/>
                                      </p:to>
                                    </p:set>
                                    <p:animEffect transition="in" filter="box(out)">
                                      <p:cBhvr>
                                        <p:cTn id="23" dur="500"/>
                                        <p:tgtEl>
                                          <p:spTgt spid="50179">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50179">
                                            <p:txEl>
                                              <p:pRg st="3" end="3"/>
                                            </p:txEl>
                                          </p:spTgt>
                                        </p:tgtEl>
                                        <p:attrNameLst>
                                          <p:attrName>style.visibility</p:attrName>
                                        </p:attrNameLst>
                                      </p:cBhvr>
                                      <p:to>
                                        <p:strVal val="visible"/>
                                      </p:to>
                                    </p:set>
                                    <p:animEffect transition="in" filter="box(out)">
                                      <p:cBhvr>
                                        <p:cTn id="28" dur="500"/>
                                        <p:tgtEl>
                                          <p:spTgt spid="50179">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MERA.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50179">
                                            <p:txEl>
                                              <p:pRg st="4" end="4"/>
                                            </p:txEl>
                                          </p:spTgt>
                                        </p:tgtEl>
                                        <p:attrNameLst>
                                          <p:attrName>style.visibility</p:attrName>
                                        </p:attrNameLst>
                                      </p:cBhvr>
                                      <p:to>
                                        <p:strVal val="visible"/>
                                      </p:to>
                                    </p:set>
                                    <p:animEffect transition="in" filter="box(out)">
                                      <p:cBhvr>
                                        <p:cTn id="33" dur="500"/>
                                        <p:tgtEl>
                                          <p:spTgt spid="50179">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MERA.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grpId="0" nodeType="clickEffect">
                                  <p:stCondLst>
                                    <p:cond delay="0"/>
                                  </p:stCondLst>
                                  <p:childTnLst>
                                    <p:set>
                                      <p:cBhvr>
                                        <p:cTn id="37" dur="1" fill="hold">
                                          <p:stCondLst>
                                            <p:cond delay="0"/>
                                          </p:stCondLst>
                                        </p:cTn>
                                        <p:tgtEl>
                                          <p:spTgt spid="50179">
                                            <p:txEl>
                                              <p:pRg st="5" end="5"/>
                                            </p:txEl>
                                          </p:spTgt>
                                        </p:tgtEl>
                                        <p:attrNameLst>
                                          <p:attrName>style.visibility</p:attrName>
                                        </p:attrNameLst>
                                      </p:cBhvr>
                                      <p:to>
                                        <p:strVal val="visible"/>
                                      </p:to>
                                    </p:set>
                                    <p:animEffect transition="in" filter="box(out)">
                                      <p:cBhvr>
                                        <p:cTn id="38" dur="500"/>
                                        <p:tgtEl>
                                          <p:spTgt spid="50179">
                                            <p:txEl>
                                              <p:pRg st="5" end="5"/>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MERA.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50179">
                                            <p:txEl>
                                              <p:pRg st="6" end="6"/>
                                            </p:txEl>
                                          </p:spTgt>
                                        </p:tgtEl>
                                        <p:attrNameLst>
                                          <p:attrName>style.visibility</p:attrName>
                                        </p:attrNameLst>
                                      </p:cBhvr>
                                      <p:to>
                                        <p:strVal val="visible"/>
                                      </p:to>
                                    </p:set>
                                    <p:animEffect transition="in" filter="box(out)">
                                      <p:cBhvr>
                                        <p:cTn id="43" dur="500"/>
                                        <p:tgtEl>
                                          <p:spTgt spid="50179">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50179">
                                            <p:txEl>
                                              <p:pRg st="7" end="7"/>
                                            </p:txEl>
                                          </p:spTgt>
                                        </p:tgtEl>
                                        <p:attrNameLst>
                                          <p:attrName>style.visibility</p:attrName>
                                        </p:attrNameLst>
                                      </p:cBhvr>
                                      <p:to>
                                        <p:strVal val="visible"/>
                                      </p:to>
                                    </p:set>
                                    <p:animEffect transition="in" filter="box(out)">
                                      <p:cBhvr>
                                        <p:cTn id="48" dur="500"/>
                                        <p:tgtEl>
                                          <p:spTgt spid="50179">
                                            <p:txEl>
                                              <p:pRg st="7" end="7"/>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MERA.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32" fill="hold" grpId="0" nodeType="clickEffect">
                                  <p:stCondLst>
                                    <p:cond delay="0"/>
                                  </p:stCondLst>
                                  <p:childTnLst>
                                    <p:set>
                                      <p:cBhvr>
                                        <p:cTn id="52" dur="1" fill="hold">
                                          <p:stCondLst>
                                            <p:cond delay="0"/>
                                          </p:stCondLst>
                                        </p:cTn>
                                        <p:tgtEl>
                                          <p:spTgt spid="50179">
                                            <p:txEl>
                                              <p:pRg st="8" end="8"/>
                                            </p:txEl>
                                          </p:spTgt>
                                        </p:tgtEl>
                                        <p:attrNameLst>
                                          <p:attrName>style.visibility</p:attrName>
                                        </p:attrNameLst>
                                      </p:cBhvr>
                                      <p:to>
                                        <p:strVal val="visible"/>
                                      </p:to>
                                    </p:set>
                                    <p:animEffect transition="in" filter="box(out)">
                                      <p:cBhvr>
                                        <p:cTn id="53" dur="500"/>
                                        <p:tgtEl>
                                          <p:spTgt spid="50179">
                                            <p:txEl>
                                              <p:pRg st="8" end="8"/>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32" fill="hold" grpId="0" nodeType="clickEffect">
                                  <p:stCondLst>
                                    <p:cond delay="0"/>
                                  </p:stCondLst>
                                  <p:childTnLst>
                                    <p:set>
                                      <p:cBhvr>
                                        <p:cTn id="57" dur="1" fill="hold">
                                          <p:stCondLst>
                                            <p:cond delay="0"/>
                                          </p:stCondLst>
                                        </p:cTn>
                                        <p:tgtEl>
                                          <p:spTgt spid="50179">
                                            <p:txEl>
                                              <p:pRg st="9" end="9"/>
                                            </p:txEl>
                                          </p:spTgt>
                                        </p:tgtEl>
                                        <p:attrNameLst>
                                          <p:attrName>style.visibility</p:attrName>
                                        </p:attrNameLst>
                                      </p:cBhvr>
                                      <p:to>
                                        <p:strVal val="visible"/>
                                      </p:to>
                                    </p:set>
                                    <p:animEffect transition="in" filter="box(out)">
                                      <p:cBhvr>
                                        <p:cTn id="58" dur="500"/>
                                        <p:tgtEl>
                                          <p:spTgt spid="50179">
                                            <p:txEl>
                                              <p:pRg st="9" end="9"/>
                                            </p:txEl>
                                          </p:spTgt>
                                        </p:tgtEl>
                                      </p:cBhvr>
                                    </p:animEffect>
                                  </p:childTnLst>
                                  <p:subTnLst>
                                    <p:audio>
                                      <p:cMediaNode>
                                        <p:cTn display="0" masterRel="sameClick">
                                          <p:stCondLst>
                                            <p:cond evt="begin" delay="0">
                                              <p:tn val="56"/>
                                            </p:cond>
                                          </p:stCondLst>
                                          <p:endCondLst>
                                            <p:cond evt="onStopAudio" delay="0">
                                              <p:tgtEl>
                                                <p:sldTgt/>
                                              </p:tgtEl>
                                            </p:cond>
                                          </p:endCondLst>
                                        </p:cTn>
                                        <p:tgtEl>
                                          <p:sndTgt r:embed="rId3" name="CAMERA.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32" fill="hold" grpId="0" nodeType="clickEffect">
                                  <p:stCondLst>
                                    <p:cond delay="0"/>
                                  </p:stCondLst>
                                  <p:childTnLst>
                                    <p:set>
                                      <p:cBhvr>
                                        <p:cTn id="62" dur="1" fill="hold">
                                          <p:stCondLst>
                                            <p:cond delay="0"/>
                                          </p:stCondLst>
                                        </p:cTn>
                                        <p:tgtEl>
                                          <p:spTgt spid="50179">
                                            <p:txEl>
                                              <p:pRg st="10" end="10"/>
                                            </p:txEl>
                                          </p:spTgt>
                                        </p:tgtEl>
                                        <p:attrNameLst>
                                          <p:attrName>style.visibility</p:attrName>
                                        </p:attrNameLst>
                                      </p:cBhvr>
                                      <p:to>
                                        <p:strVal val="visible"/>
                                      </p:to>
                                    </p:set>
                                    <p:animEffect transition="in" filter="box(out)">
                                      <p:cBhvr>
                                        <p:cTn id="63" dur="500"/>
                                        <p:tgtEl>
                                          <p:spTgt spid="50179">
                                            <p:txEl>
                                              <p:pRg st="10" end="10"/>
                                            </p:txEl>
                                          </p:spTgt>
                                        </p:tgtEl>
                                      </p:cBhvr>
                                    </p:animEffect>
                                  </p:childTnLst>
                                  <p:subTnLst>
                                    <p:audio>
                                      <p:cMediaNode>
                                        <p:cTn display="0" masterRel="sameClick">
                                          <p:stCondLst>
                                            <p:cond evt="begin" delay="0">
                                              <p:tn val="61"/>
                                            </p:cond>
                                          </p:stCondLst>
                                          <p:endCondLst>
                                            <p:cond evt="onStopAudio" delay="0">
                                              <p:tgtEl>
                                                <p:sldTgt/>
                                              </p:tgtEl>
                                            </p:cond>
                                          </p:endCondLst>
                                        </p:cTn>
                                        <p:tgtEl>
                                          <p:sndTgt r:embed="rId3" name="CAMERA.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32" fill="hold" grpId="0" nodeType="clickEffect">
                                  <p:stCondLst>
                                    <p:cond delay="0"/>
                                  </p:stCondLst>
                                  <p:childTnLst>
                                    <p:set>
                                      <p:cBhvr>
                                        <p:cTn id="67" dur="1" fill="hold">
                                          <p:stCondLst>
                                            <p:cond delay="0"/>
                                          </p:stCondLst>
                                        </p:cTn>
                                        <p:tgtEl>
                                          <p:spTgt spid="50179">
                                            <p:txEl>
                                              <p:pRg st="11" end="11"/>
                                            </p:txEl>
                                          </p:spTgt>
                                        </p:tgtEl>
                                        <p:attrNameLst>
                                          <p:attrName>style.visibility</p:attrName>
                                        </p:attrNameLst>
                                      </p:cBhvr>
                                      <p:to>
                                        <p:strVal val="visible"/>
                                      </p:to>
                                    </p:set>
                                    <p:animEffect transition="in" filter="box(out)">
                                      <p:cBhvr>
                                        <p:cTn id="68" dur="500"/>
                                        <p:tgtEl>
                                          <p:spTgt spid="50179">
                                            <p:txEl>
                                              <p:pRg st="11" end="11"/>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3" name="CAMERA.WAV"/>
                                        </p:tgtEl>
                                      </p:cMediaNode>
                                    </p:audio>
                                  </p:subTnLst>
                                </p:cTn>
                              </p:par>
                            </p:childTnLst>
                          </p:cTn>
                        </p:par>
                      </p:childTnLst>
                    </p:cTn>
                  </p:par>
                  <p:par>
                    <p:cTn id="69" fill="hold">
                      <p:stCondLst>
                        <p:cond delay="indefinite"/>
                      </p:stCondLst>
                      <p:childTnLst>
                        <p:par>
                          <p:cTn id="70" fill="hold">
                            <p:stCondLst>
                              <p:cond delay="0"/>
                            </p:stCondLst>
                            <p:childTnLst>
                              <p:par>
                                <p:cTn id="71" presetID="4" presetClass="entr" presetSubtype="32" fill="hold" grpId="0" nodeType="clickEffect">
                                  <p:stCondLst>
                                    <p:cond delay="0"/>
                                  </p:stCondLst>
                                  <p:childTnLst>
                                    <p:set>
                                      <p:cBhvr>
                                        <p:cTn id="72" dur="1" fill="hold">
                                          <p:stCondLst>
                                            <p:cond delay="0"/>
                                          </p:stCondLst>
                                        </p:cTn>
                                        <p:tgtEl>
                                          <p:spTgt spid="50179">
                                            <p:txEl>
                                              <p:pRg st="12" end="12"/>
                                            </p:txEl>
                                          </p:spTgt>
                                        </p:tgtEl>
                                        <p:attrNameLst>
                                          <p:attrName>style.visibility</p:attrName>
                                        </p:attrNameLst>
                                      </p:cBhvr>
                                      <p:to>
                                        <p:strVal val="visible"/>
                                      </p:to>
                                    </p:set>
                                    <p:animEffect transition="in" filter="box(out)">
                                      <p:cBhvr>
                                        <p:cTn id="73" dur="500"/>
                                        <p:tgtEl>
                                          <p:spTgt spid="50179">
                                            <p:txEl>
                                              <p:pRg st="12" end="12"/>
                                            </p:txEl>
                                          </p:spTgt>
                                        </p:tgtEl>
                                      </p:cBhvr>
                                    </p:animEffect>
                                  </p:childTnLst>
                                  <p:subTnLst>
                                    <p:audio>
                                      <p:cMediaNode>
                                        <p:cTn display="0" masterRel="sameClick">
                                          <p:stCondLst>
                                            <p:cond evt="begin" delay="0">
                                              <p:tn val="71"/>
                                            </p:cond>
                                          </p:stCondLst>
                                          <p:endCondLst>
                                            <p:cond evt="onStopAudio" delay="0">
                                              <p:tgtEl>
                                                <p:sldTgt/>
                                              </p:tgtEl>
                                            </p:cond>
                                          </p:endCondLst>
                                        </p:cTn>
                                        <p:tgtEl>
                                          <p:sndTgt r:embed="rId3" name="CAMERA.WAV"/>
                                        </p:tgtEl>
                                      </p:cMediaNode>
                                    </p:audio>
                                  </p:subTnLst>
                                </p:cTn>
                              </p:par>
                            </p:childTnLst>
                          </p:cTn>
                        </p:par>
                      </p:childTnLst>
                    </p:cTn>
                  </p:par>
                  <p:par>
                    <p:cTn id="74" fill="hold">
                      <p:stCondLst>
                        <p:cond delay="indefinite"/>
                      </p:stCondLst>
                      <p:childTnLst>
                        <p:par>
                          <p:cTn id="75" fill="hold">
                            <p:stCondLst>
                              <p:cond delay="0"/>
                            </p:stCondLst>
                            <p:childTnLst>
                              <p:par>
                                <p:cTn id="76" presetID="4" presetClass="entr" presetSubtype="32" fill="hold" grpId="0" nodeType="clickEffect">
                                  <p:stCondLst>
                                    <p:cond delay="0"/>
                                  </p:stCondLst>
                                  <p:childTnLst>
                                    <p:set>
                                      <p:cBhvr>
                                        <p:cTn id="77" dur="1" fill="hold">
                                          <p:stCondLst>
                                            <p:cond delay="0"/>
                                          </p:stCondLst>
                                        </p:cTn>
                                        <p:tgtEl>
                                          <p:spTgt spid="50179">
                                            <p:txEl>
                                              <p:pRg st="13" end="13"/>
                                            </p:txEl>
                                          </p:spTgt>
                                        </p:tgtEl>
                                        <p:attrNameLst>
                                          <p:attrName>style.visibility</p:attrName>
                                        </p:attrNameLst>
                                      </p:cBhvr>
                                      <p:to>
                                        <p:strVal val="visible"/>
                                      </p:to>
                                    </p:set>
                                    <p:animEffect transition="in" filter="box(out)">
                                      <p:cBhvr>
                                        <p:cTn id="78" dur="500"/>
                                        <p:tgtEl>
                                          <p:spTgt spid="50179">
                                            <p:txEl>
                                              <p:pRg st="13" end="13"/>
                                            </p:txEl>
                                          </p:spTgt>
                                        </p:tgtEl>
                                      </p:cBhvr>
                                    </p:animEffect>
                                  </p:childTnLst>
                                  <p:subTnLst>
                                    <p:audio>
                                      <p:cMediaNode>
                                        <p:cTn display="0" masterRel="sameClick">
                                          <p:stCondLst>
                                            <p:cond evt="begin" delay="0">
                                              <p:tn val="76"/>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build="p" autoUpdateAnimBg="0"/>
      <p:bldP spid="50179" grpId="0" build="p"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1111</Words>
  <Application>Microsoft Office PowerPoint</Application>
  <PresentationFormat>On-screen Show (4:3)</PresentationFormat>
  <Paragraphs>139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Chapter 10</vt:lpstr>
      <vt:lpstr>Ready…</vt:lpstr>
      <vt:lpstr>Slide 5</vt:lpstr>
      <vt:lpstr>Slide 6</vt:lpstr>
      <vt:lpstr>Chapter 10</vt:lpstr>
      <vt:lpstr>Chapter 10</vt:lpstr>
      <vt:lpstr>Chapter 10</vt:lpstr>
      <vt:lpstr>Ch.10</vt:lpstr>
      <vt:lpstr>Chapter 12</vt:lpstr>
      <vt:lpstr>Ch10</vt:lpstr>
      <vt:lpstr>Ch10</vt:lpstr>
      <vt:lpstr>Ch10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Manager</dc:creator>
  <cp:lastModifiedBy>Manager</cp:lastModifiedBy>
  <cp:revision>1</cp:revision>
  <dcterms:created xsi:type="dcterms:W3CDTF">2010-02-08T12:07:35Z</dcterms:created>
  <dcterms:modified xsi:type="dcterms:W3CDTF">2010-02-08T12:14:02Z</dcterms:modified>
</cp:coreProperties>
</file>