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70" r:id="rId2"/>
    <p:sldId id="256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8E3052-C5D6-48C0-9475-2E018D49AFFA}" type="datetimeFigureOut">
              <a:rPr lang="ar-SA" smtClean="0"/>
              <a:pPr/>
              <a:t>24/02/1434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CDE5F1-ECEB-4AA8-ABEA-13A28E094B30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4348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به نام خداوند بخشاینده مهربان</a:t>
            </a:r>
          </a:p>
          <a:p>
            <a:pPr algn="ctr">
              <a:buNone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پروردگارا خارج کن مرا از تاریکی های فکر</a:t>
            </a:r>
          </a:p>
          <a:p>
            <a:pPr algn="ctr">
              <a:buNone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 گرامی بدار به نور فهم</a:t>
            </a:r>
          </a:p>
          <a:p>
            <a:pPr algn="ctr">
              <a:buNone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پروردگارا بگشای بر ما درهای رحمتت را</a:t>
            </a:r>
          </a:p>
          <a:p>
            <a:pPr algn="ctr">
              <a:buNone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 بگستران گنج های دانشت را</a:t>
            </a:r>
          </a:p>
          <a:p>
            <a:pPr algn="ctr">
              <a:buNone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به امید رحمت تو ای مهربان ترین مهربانان</a:t>
            </a:r>
          </a:p>
          <a:p>
            <a:pPr algn="ctr">
              <a:buNone/>
            </a:pP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4348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بسم الله الرَّحمن الرَّحیم</a:t>
            </a:r>
          </a:p>
          <a:p>
            <a:pPr algn="ctr">
              <a:buNone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الهم ّ أخرجنی من ظُلمات الوهم</a:t>
            </a:r>
          </a:p>
          <a:p>
            <a:pPr algn="ctr">
              <a:buNone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 اَکرمنی بنور الفهم</a:t>
            </a:r>
          </a:p>
          <a:p>
            <a:pPr algn="ctr">
              <a:buNone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الّهُمَّ افتَح عَلینا ابوابَ رَحمَتکَ</a:t>
            </a:r>
          </a:p>
          <a:p>
            <a:pPr algn="ctr">
              <a:buNone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وَانشُر عَلَینا خَزا يِنَ عُلومِکَ</a:t>
            </a:r>
          </a:p>
          <a:p>
            <a:pPr algn="ctr">
              <a:buNone/>
            </a:pP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بِرَحمَتِکَ یا اَرحَمَ الرّاحمینَ</a:t>
            </a:r>
            <a:endParaRPr lang="ar-S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fa-IR" dirty="0" smtClean="0"/>
              <a:t>مولانا :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r>
              <a:rPr lang="fa-IR" dirty="0" smtClean="0"/>
              <a:t>هیچ مشاوری نمیتواند بدون تغییر نگاه مراجع از ضعف به عظمت باور به توانایی را در او بیدار کند.</a:t>
            </a:r>
          </a:p>
          <a:p>
            <a:r>
              <a:rPr lang="fa-IR" dirty="0" smtClean="0"/>
              <a:t>حافظ : یادآوری عظمت انسان به عنوان جانشین خدا در روی زمین        </a:t>
            </a:r>
          </a:p>
          <a:p>
            <a:pPr>
              <a:buNone/>
            </a:pPr>
            <a:r>
              <a:rPr lang="fa-IR" dirty="0" smtClean="0"/>
              <a:t>   مراجع را متذکر که	تو همه کاره زندگی خود هستی (قبول مسولیت وضع فعلی خود)</a:t>
            </a:r>
          </a:p>
          <a:p>
            <a:pPr>
              <a:buNone/>
            </a:pPr>
            <a:r>
              <a:rPr lang="fa-IR" dirty="0" smtClean="0"/>
              <a:t>   حال که سالک و مراجع به مرحله پذیرش مسدولیت رسیده اند سپس حافظ یک خطای بسیار بزرگ را اشاره میکند :اینکه فرد به جای تکیه بر توانایی های درونی خود به تفسیر شرایط بیرونی و تغییر دیگران روی می آورد        حافظ هشدار میدهد که تاتو تغییر نکنی اطرافت تغییری نمی کند.</a:t>
            </a:r>
            <a:endParaRPr lang="ar-SA" dirty="0"/>
          </a:p>
        </p:txBody>
      </p:sp>
      <p:sp>
        <p:nvSpPr>
          <p:cNvPr id="4" name="Pentagon 3"/>
          <p:cNvSpPr/>
          <p:nvPr/>
        </p:nvSpPr>
        <p:spPr>
          <a:xfrm>
            <a:off x="3276600" y="838200"/>
            <a:ext cx="3962400" cy="152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الحذر ای مومنان کان در شماست</a:t>
            </a:r>
          </a:p>
          <a:p>
            <a:pPr algn="ctr"/>
            <a:r>
              <a:rPr lang="fa-IR" sz="2400" dirty="0" smtClean="0"/>
              <a:t>در شما بس عالم بی انتهاست</a:t>
            </a:r>
            <a:endParaRPr lang="ar-SA" sz="24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609600" y="3429000"/>
            <a:ext cx="609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5867400" y="3886200"/>
            <a:ext cx="609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6705600" y="5791200"/>
            <a:ext cx="685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r>
              <a:rPr lang="fa-IR" dirty="0" smtClean="0"/>
              <a:t>و به غریزی بودن این توانایی اشاره میکند :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ar-SA" dirty="0"/>
          </a:p>
        </p:txBody>
      </p:sp>
      <p:sp>
        <p:nvSpPr>
          <p:cNvPr id="4" name="Pentagon 3"/>
          <p:cNvSpPr/>
          <p:nvPr/>
        </p:nvSpPr>
        <p:spPr>
          <a:xfrm>
            <a:off x="4267200" y="609600"/>
            <a:ext cx="4572000" cy="2057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سالها دل طلب جام جم از ما میکرد </a:t>
            </a:r>
          </a:p>
          <a:p>
            <a:pPr algn="ctr"/>
            <a:r>
              <a:rPr lang="fa-IR" sz="2400" dirty="0" smtClean="0"/>
              <a:t>و آنچه خود داشت ز بیگانه تمنا میکرد</a:t>
            </a:r>
            <a:endParaRPr lang="ar-SA" sz="2400" dirty="0"/>
          </a:p>
        </p:txBody>
      </p:sp>
      <p:sp>
        <p:nvSpPr>
          <p:cNvPr id="5" name="Pentagon 4"/>
          <p:cNvSpPr/>
          <p:nvPr/>
        </p:nvSpPr>
        <p:spPr>
          <a:xfrm>
            <a:off x="2590800" y="2819400"/>
            <a:ext cx="4343400" cy="2057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ای در رخ تو پیدا انوار پادشاهی </a:t>
            </a:r>
          </a:p>
          <a:p>
            <a:pPr algn="ctr"/>
            <a:r>
              <a:rPr lang="fa-IR" sz="2400" dirty="0" smtClean="0"/>
              <a:t>در فکرت تو پنهان صد حکمت الهی</a:t>
            </a:r>
            <a:endParaRPr lang="ar-SA" sz="2400" dirty="0"/>
          </a:p>
        </p:txBody>
      </p:sp>
      <p:sp>
        <p:nvSpPr>
          <p:cNvPr id="6" name="Pentagon 5"/>
          <p:cNvSpPr/>
          <p:nvPr/>
        </p:nvSpPr>
        <p:spPr>
          <a:xfrm>
            <a:off x="0" y="4953000"/>
            <a:ext cx="4016829" cy="170905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مرو به خانه ی ارباب بی مروت دهر</a:t>
            </a:r>
          </a:p>
          <a:p>
            <a:pPr algn="ctr"/>
            <a:r>
              <a:rPr lang="fa-IR" sz="2400" dirty="0" smtClean="0"/>
              <a:t>که گنج عافیت ات در سرای خویشتن است.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r>
              <a:rPr lang="fa-IR" dirty="0" smtClean="0"/>
              <a:t>حافظ : مسأله ی دیگر در رسیدن به خودباوری این است که فرد در تأیید خود میترسد که مبادا گرفتار غرور شود و تفاوت غرور و اعتماد به نفس را نمی دانند.</a:t>
            </a:r>
          </a:p>
          <a:p>
            <a:r>
              <a:rPr lang="fa-IR" dirty="0" smtClean="0"/>
              <a:t>مشاور : به مراجع بیاموزدکه	    تایید و دوست داشتن خود مساوی با غرور وخود بینی نیست بلکه درست برعکس خودباوری عین تواضع و فروتنی است و آن اعتماد بنفسی که حافظ به دنبال آن است ترکیبی از خود باوری و تواضع است.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r>
              <a:rPr lang="fa-IR" dirty="0" smtClean="0"/>
              <a:t>ویا:</a:t>
            </a:r>
          </a:p>
          <a:p>
            <a:endParaRPr lang="ar-SA" dirty="0"/>
          </a:p>
        </p:txBody>
      </p:sp>
      <p:cxnSp>
        <p:nvCxnSpPr>
          <p:cNvPr id="4" name="Straight Arrow Connector 3"/>
          <p:cNvCxnSpPr/>
          <p:nvPr/>
        </p:nvCxnSpPr>
        <p:spPr>
          <a:xfrm rot="10800000">
            <a:off x="4572000" y="2286000"/>
            <a:ext cx="609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entagon 4"/>
          <p:cNvSpPr/>
          <p:nvPr/>
        </p:nvSpPr>
        <p:spPr>
          <a:xfrm>
            <a:off x="304800" y="3276600"/>
            <a:ext cx="4572000" cy="2057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حافظ افتادگی از دست مده زانکه حسود</a:t>
            </a:r>
          </a:p>
          <a:p>
            <a:pPr algn="ctr"/>
            <a:r>
              <a:rPr lang="fa-IR" sz="2000" dirty="0" smtClean="0"/>
              <a:t>عرض و مال و دل و دین در ره مغروری کرد</a:t>
            </a:r>
            <a:endParaRPr lang="ar-SA" sz="2000" dirty="0"/>
          </a:p>
        </p:txBody>
      </p:sp>
      <p:sp>
        <p:nvSpPr>
          <p:cNvPr id="6" name="Pentagon 5"/>
          <p:cNvSpPr/>
          <p:nvPr/>
        </p:nvSpPr>
        <p:spPr>
          <a:xfrm>
            <a:off x="4495800" y="4876800"/>
            <a:ext cx="3581400" cy="18288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زاهد غرور داشت سلامت نبرد راه</a:t>
            </a:r>
          </a:p>
          <a:p>
            <a:pPr algn="ctr"/>
            <a:r>
              <a:rPr lang="fa-IR" sz="2000" dirty="0" smtClean="0"/>
              <a:t>رند از ره </a:t>
            </a:r>
            <a:r>
              <a:rPr lang="fa-IR" sz="2400" b="1" u="sng" dirty="0" smtClean="0">
                <a:ln cmpd="dbl"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نیاز</a:t>
            </a:r>
            <a:r>
              <a:rPr lang="fa-IR" sz="2000" dirty="0" smtClean="0"/>
              <a:t> به دارالسلام رفت</a:t>
            </a:r>
            <a:endParaRPr lang="ar-SA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3962400" y="6248400"/>
            <a:ext cx="23622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95400" y="6248400"/>
            <a:ext cx="2514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>
                <a:solidFill>
                  <a:srgbClr val="C00000"/>
                </a:solidFill>
              </a:rPr>
              <a:t>فروتنی , نیازمند به دیگران</a:t>
            </a:r>
            <a:endParaRPr lang="ar-SA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fontScale="92500" lnSpcReduction="20000"/>
          </a:bodyPr>
          <a:lstStyle/>
          <a:p>
            <a:r>
              <a:rPr lang="fa-IR" dirty="0" smtClean="0"/>
              <a:t>4)تغییر نگاه سالک	     نگاه مثبت و اندیشه مثبت</a:t>
            </a:r>
          </a:p>
          <a:p>
            <a:r>
              <a:rPr lang="fa-IR" dirty="0" smtClean="0"/>
              <a:t>حافظ راه عشق و موفقیت را نگاه مثبت و اندیشه مثبت می داند :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r>
              <a:rPr lang="fa-IR" dirty="0" smtClean="0"/>
              <a:t>حافظ در بیت :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r>
              <a:rPr lang="fa-IR" dirty="0" smtClean="0"/>
              <a:t>میگوید:</a:t>
            </a:r>
          </a:p>
          <a:p>
            <a:r>
              <a:rPr lang="fa-IR" dirty="0" smtClean="0"/>
              <a:t>اگر اندیشه نیکو درباره خود و دیگران داشته باشی حال و روحیه ای مثبت پیدا میکنی.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5562600" y="838200"/>
            <a:ext cx="685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entagon 5"/>
          <p:cNvSpPr/>
          <p:nvPr/>
        </p:nvSpPr>
        <p:spPr>
          <a:xfrm>
            <a:off x="4572000" y="1447800"/>
            <a:ext cx="4191000" cy="1752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منم که شهره شهرم به عشق ورزیدن</a:t>
            </a:r>
          </a:p>
          <a:p>
            <a:pPr algn="ctr"/>
            <a:r>
              <a:rPr lang="fa-IR" sz="2400" dirty="0" smtClean="0"/>
              <a:t>منم که دیده نیالوده ام به بد دیدن</a:t>
            </a:r>
            <a:endParaRPr lang="ar-SA" sz="2400" dirty="0"/>
          </a:p>
        </p:txBody>
      </p:sp>
      <p:sp>
        <p:nvSpPr>
          <p:cNvPr id="7" name="Pentagon 6"/>
          <p:cNvSpPr/>
          <p:nvPr/>
        </p:nvSpPr>
        <p:spPr>
          <a:xfrm>
            <a:off x="2438400" y="3352800"/>
            <a:ext cx="4343400" cy="1905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رخ تو در نظر آمد مراد خوتهم یافت</a:t>
            </a:r>
          </a:p>
          <a:p>
            <a:pPr algn="ctr"/>
            <a:r>
              <a:rPr lang="fa-IR" sz="2400" dirty="0" smtClean="0"/>
              <a:t>چرا حال نکو در قفای فال نکوست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0600" y="3886200"/>
            <a:ext cx="7543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fa-IR" dirty="0" smtClean="0"/>
              <a:t>معمولا کسانی که دچار افسردگی یا ناسازگاری با دیگران هستند به جنبه های منفی دیگران توجه میکنند و گمان میکنند در دیگری رفنار مثبتی وجود ندارد .</a:t>
            </a:r>
          </a:p>
          <a:p>
            <a:r>
              <a:rPr lang="fa-IR" dirty="0" smtClean="0"/>
              <a:t>مشاور توانمند در گفت و گویی صمیمانه پس از شنیدن و انعکاس احساسات و عقاید و موقعیت مراجع و همدلی با او , توجه او را به جنبه های مثبت زندگی جلب میکند و زندگی را از نگاهی دیگر به او نشان میدهد که همان فن ” قاب گیری مجدد“ است .</a:t>
            </a:r>
          </a:p>
          <a:p>
            <a:endParaRPr lang="fa-IR" dirty="0" smtClean="0"/>
          </a:p>
          <a:p>
            <a:r>
              <a:rPr lang="fa-IR" dirty="0" smtClean="0">
                <a:solidFill>
                  <a:schemeClr val="bg1"/>
                </a:solidFill>
              </a:rPr>
              <a:t>خود باوری صفت بزرگی است که عزت نفس واعتماد به نفس را به همراه دارد.</a:t>
            </a:r>
          </a:p>
          <a:p>
            <a:r>
              <a:rPr lang="fa-IR" dirty="0" smtClean="0"/>
              <a:t>امام محمد باقر (ع) انسان ها را به عزت نفس  سفارش میکند : کسی که </a:t>
            </a:r>
          </a:p>
          <a:p>
            <a:r>
              <a:rPr lang="fa-IR" dirty="0" smtClean="0"/>
              <a:t>در خود احساس شخصیت  اخلاقی نکند از وجود او در امان مباش.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fa-IR" dirty="0" smtClean="0"/>
              <a:t>حافظ به عظمت شعرهایش اعتقاد دارد :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pPr>
              <a:buNone/>
            </a:pPr>
            <a:r>
              <a:rPr lang="fa-IR" dirty="0" smtClean="0"/>
              <a:t>وهمین اعتماد به نفس اوست که دیگران را به خواندن شعرش دعوت می کند .</a:t>
            </a:r>
            <a:endParaRPr lang="ar-SA" dirty="0"/>
          </a:p>
        </p:txBody>
      </p:sp>
      <p:sp>
        <p:nvSpPr>
          <p:cNvPr id="4" name="Pentagon 3"/>
          <p:cNvSpPr/>
          <p:nvPr/>
        </p:nvSpPr>
        <p:spPr>
          <a:xfrm>
            <a:off x="533400" y="609600"/>
            <a:ext cx="3886200" cy="1905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شعر حافظ همه بیت العرل معرفت است</a:t>
            </a:r>
          </a:p>
          <a:p>
            <a:pPr algn="ctr"/>
            <a:r>
              <a:rPr lang="fa-IR" sz="2000" dirty="0" smtClean="0"/>
              <a:t>آفرین بر سخن دلکش و طبع سخن اش</a:t>
            </a:r>
            <a:endParaRPr lang="ar-SA" sz="2000" dirty="0"/>
          </a:p>
        </p:txBody>
      </p:sp>
      <p:sp>
        <p:nvSpPr>
          <p:cNvPr id="5" name="Pentagon 4"/>
          <p:cNvSpPr/>
          <p:nvPr/>
        </p:nvSpPr>
        <p:spPr>
          <a:xfrm>
            <a:off x="1600200" y="3200400"/>
            <a:ext cx="4114800" cy="1676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بیا بخوان غزلی خوب و طرفه اب پرسوز</a:t>
            </a:r>
          </a:p>
          <a:p>
            <a:pPr algn="ctr"/>
            <a:r>
              <a:rPr lang="fa-IR" sz="2000" dirty="0" smtClean="0"/>
              <a:t>که شعر توست فرح بخش و جان فزا حافظ</a:t>
            </a:r>
            <a:endParaRPr lang="ar-SA" sz="2000" dirty="0"/>
          </a:p>
        </p:txBody>
      </p:sp>
      <p:sp>
        <p:nvSpPr>
          <p:cNvPr id="6" name="Pentagon 5"/>
          <p:cNvSpPr/>
          <p:nvPr/>
        </p:nvSpPr>
        <p:spPr>
          <a:xfrm>
            <a:off x="4343400" y="5181600"/>
            <a:ext cx="4648200" cy="152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ز شعر حافظ شیراز می رقصند و می نازند</a:t>
            </a:r>
          </a:p>
          <a:p>
            <a:pPr algn="ctr"/>
            <a:r>
              <a:rPr lang="fa-IR" sz="2400" dirty="0" smtClean="0"/>
              <a:t>سیه چشمان کشمیری و ترکان سمرقندی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38400" y="1676400"/>
            <a:ext cx="4419600" cy="3429000"/>
          </a:xfrm>
          <a:prstGeom prst="roundRect">
            <a:avLst/>
          </a:prstGeom>
          <a:solidFill>
            <a:schemeClr val="accent2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dirty="0" smtClean="0"/>
              <a:t>با تشکر از همراهیتان</a:t>
            </a:r>
            <a:endParaRPr lang="ar-SA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096000"/>
            <a:ext cx="3276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800" b="1" u="sng" dirty="0" smtClean="0">
                <a:solidFill>
                  <a:schemeClr val="accent2"/>
                </a:solidFill>
              </a:rPr>
              <a:t>دی ماه 1391</a:t>
            </a:r>
            <a:endParaRPr lang="ar-SA" sz="2800" b="1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0600" y="685800"/>
            <a:ext cx="7010400" cy="5181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7772400" cy="1470025"/>
          </a:xfrm>
        </p:spPr>
        <p:txBody>
          <a:bodyPr/>
          <a:lstStyle/>
          <a:p>
            <a:pPr algn="ctr"/>
            <a:r>
              <a:rPr lang="fa-IR" b="1" dirty="0" smtClean="0"/>
              <a:t>مقاله بهداشت روانی 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124200"/>
            <a:ext cx="6400800" cy="1752600"/>
          </a:xfrm>
        </p:spPr>
        <p:txBody>
          <a:bodyPr>
            <a:noAutofit/>
          </a:bodyPr>
          <a:lstStyle/>
          <a:p>
            <a:pPr algn="ctr"/>
            <a:r>
              <a:rPr lang="fa-IR" sz="6000" b="1" dirty="0" smtClean="0">
                <a:solidFill>
                  <a:schemeClr val="tx2">
                    <a:lumMod val="25000"/>
                  </a:schemeClr>
                </a:solidFill>
              </a:rPr>
              <a:t>خودشناسی و خودباوری در اشعار حافظ</a:t>
            </a:r>
            <a:endParaRPr lang="ar-SA" sz="60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rved Up Ribbon 5"/>
          <p:cNvSpPr/>
          <p:nvPr/>
        </p:nvSpPr>
        <p:spPr>
          <a:xfrm>
            <a:off x="1219200" y="1600200"/>
            <a:ext cx="6553200" cy="2743200"/>
          </a:xfrm>
          <a:prstGeom prst="ellipseRibbon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2971800" y="2057400"/>
            <a:ext cx="3048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a-IR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ناهید خدمتی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4876800"/>
            <a:ext cx="48006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600" b="1" dirty="0" smtClean="0"/>
              <a:t>رشته : مشاوره </a:t>
            </a:r>
          </a:p>
          <a:p>
            <a:pPr algn="ctr"/>
            <a:r>
              <a:rPr lang="fa-IR" sz="3600" b="1" dirty="0" smtClean="0"/>
              <a:t>دی ماه 1391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09600"/>
            <a:ext cx="8229600" cy="5821363"/>
          </a:xfrm>
        </p:spPr>
        <p:txBody>
          <a:bodyPr/>
          <a:lstStyle/>
          <a:p>
            <a:r>
              <a:rPr lang="fa-IR" dirty="0" smtClean="0"/>
              <a:t>اگر فرایند مشاوره را یاری رساندن به مراجع برای کشف توانمندی های فراموش شده ی خود بدانیم نتیجه این فرایند خودباوری و اعتمادبه نفس است وهمه باور داریم که تا فرد خود را نشناسد و تایید نکند قادر به حل مشکل نخواهد بود</a:t>
            </a:r>
          </a:p>
          <a:p>
            <a:r>
              <a:rPr lang="fa-IR" dirty="0" smtClean="0"/>
              <a:t>در ادبیات عرفانی ما بویژه در نگاه حافظ و مولانا,فرایند هدایت مرید و سالک توسط مراد و پیر فرایند خودباوری از طریق خودشناسی است.</a:t>
            </a:r>
          </a:p>
          <a:p>
            <a:r>
              <a:rPr lang="fa-IR" dirty="0" smtClean="0"/>
              <a:t>چیر با اشرافی که بر ذهن ورفتار سالک دارد و با پذیرش او همتنطور که هست و ایجاد فضای صمیمی او را از اندیشه های غیر واقعی آزاد و به او شجاعت میدهد تا بتواند خود واقعی را ببیند و با دیدن نقاط ضعف و کاستی و همچنین با توجه کردن به جنبه های مثبت خود را همانگونه که هست بپذیردو دوست بدار		همانطور که میدانیم تا کسی خودش را نپذیرفته  و دوست نداشته باشد نمیتواند دیگران را دوست داشته باشد.</a:t>
            </a:r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4648200" y="5029200"/>
            <a:ext cx="914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fontScale="92500"/>
          </a:bodyPr>
          <a:lstStyle/>
          <a:p>
            <a:r>
              <a:rPr lang="fa-IR" dirty="0" smtClean="0">
                <a:latin typeface="F_hesam" pitchFamily="2" charset="0"/>
              </a:rPr>
              <a:t>مراحل خودباوری در نگاه حافظ :</a:t>
            </a:r>
          </a:p>
          <a:p>
            <a:r>
              <a:rPr lang="fa-IR" dirty="0" smtClean="0">
                <a:latin typeface="F_hesam" pitchFamily="2" charset="0"/>
              </a:rPr>
              <a:t>1)مرحله پذیرش واقعیت:</a:t>
            </a:r>
          </a:p>
          <a:p>
            <a:r>
              <a:rPr lang="fa-IR" dirty="0" smtClean="0">
                <a:latin typeface="F_hesam" pitchFamily="2" charset="0"/>
              </a:rPr>
              <a:t>حافظ مثل هر مشاوری مراحل برگزاری جلسات مشاوره را رعایت میکند: تخصص,پذیرش بی قید وشرط,ایجاد رابطه حسنه و پس از اینها در اولین مرحله مراجع یا به گفته حافظ سالک را به پذیرش واقعیت دعوت میکند زیرا که ریشه ناهنجاری ها همین فرار از واقعیت و انکار آنهاست.</a:t>
            </a:r>
          </a:p>
          <a:p>
            <a:r>
              <a:rPr lang="fa-IR" dirty="0" smtClean="0">
                <a:latin typeface="F_hesam" pitchFamily="2" charset="0"/>
              </a:rPr>
              <a:t>بین آرزو و واقعیت همیشه تفاوت است تکیه بر آرزوها ونادیده گرفتن واقعیت فرد را بیمار میکند.</a:t>
            </a:r>
          </a:p>
          <a:p>
            <a:r>
              <a:rPr lang="fa-IR" dirty="0" smtClean="0">
                <a:latin typeface="F_hesam" pitchFamily="2" charset="0"/>
              </a:rPr>
              <a:t>حافظ میگوید: </a:t>
            </a:r>
          </a:p>
          <a:p>
            <a:endParaRPr lang="fa-IR" dirty="0" smtClean="0">
              <a:latin typeface="F_hesam" pitchFamily="2" charset="0"/>
            </a:endParaRPr>
          </a:p>
          <a:p>
            <a:r>
              <a:rPr lang="fa-IR" dirty="0" smtClean="0">
                <a:latin typeface="F_hesam" pitchFamily="2" charset="0"/>
              </a:rPr>
              <a:t>   </a:t>
            </a:r>
          </a:p>
          <a:p>
            <a:r>
              <a:rPr lang="fa-IR" dirty="0" smtClean="0">
                <a:latin typeface="F_hesam" pitchFamily="2" charset="0"/>
              </a:rPr>
              <a:t>                زان یار دلنوازم </a:t>
            </a:r>
            <a:r>
              <a:rPr lang="fa-IR" u="sng" dirty="0" smtClean="0">
                <a:ln w="9525">
                  <a:solidFill>
                    <a:srgbClr val="FF0000"/>
                  </a:solidFill>
                </a:ln>
                <a:solidFill>
                  <a:srgbClr val="FF0000"/>
                </a:solidFill>
                <a:latin typeface="F_hesam" pitchFamily="2" charset="0"/>
              </a:rPr>
              <a:t>شکریست</a:t>
            </a:r>
            <a:r>
              <a:rPr lang="fa-IR" dirty="0" smtClean="0">
                <a:ln w="9525">
                  <a:solidFill>
                    <a:srgbClr val="FF0000"/>
                  </a:solidFill>
                </a:ln>
                <a:solidFill>
                  <a:srgbClr val="FF0000"/>
                </a:solidFill>
                <a:latin typeface="F_hesam" pitchFamily="2" charset="0"/>
              </a:rPr>
              <a:t> </a:t>
            </a:r>
            <a:r>
              <a:rPr lang="fa-IR" dirty="0" smtClean="0">
                <a:latin typeface="F_hesam" pitchFamily="2" charset="0"/>
              </a:rPr>
              <a:t>با </a:t>
            </a:r>
            <a:r>
              <a:rPr lang="fa-IR" b="1" u="sng" dirty="0" smtClean="0">
                <a:solidFill>
                  <a:srgbClr val="FF0000"/>
                </a:solidFill>
                <a:latin typeface="F_hesam" pitchFamily="2" charset="0"/>
              </a:rPr>
              <a:t>شکایت</a:t>
            </a:r>
          </a:p>
          <a:p>
            <a:pPr lvl="6">
              <a:buNone/>
            </a:pPr>
            <a:r>
              <a:rPr lang="fa-IR" sz="2600" dirty="0" smtClean="0">
                <a:latin typeface="F_hesam" pitchFamily="2" charset="0"/>
              </a:rPr>
              <a:t>          گرنکته دان عشقی بشنو تو این حکایت</a:t>
            </a:r>
          </a:p>
          <a:p>
            <a:pPr lvl="6">
              <a:buNone/>
            </a:pPr>
            <a:endParaRPr lang="ar-SA" sz="2600" dirty="0">
              <a:latin typeface="F_hesam" pitchFamily="2" charset="0"/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4343400" y="4191000"/>
            <a:ext cx="2590800" cy="990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جنبه های مطلوب زندگیکه مورد رضایت ماست</a:t>
            </a:r>
            <a:endParaRPr lang="ar-SA" dirty="0"/>
          </a:p>
        </p:txBody>
      </p:sp>
      <p:sp>
        <p:nvSpPr>
          <p:cNvPr id="5" name="Oval Callout 4"/>
          <p:cNvSpPr/>
          <p:nvPr/>
        </p:nvSpPr>
        <p:spPr>
          <a:xfrm rot="19913038">
            <a:off x="2290351" y="4057221"/>
            <a:ext cx="2590800" cy="9906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جنبه های نامطلوب که موجب شکایت ماست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fa-IR" dirty="0" smtClean="0"/>
              <a:t>پس حافظ توصیه میکند		اینکه غم وشادی ,رنج و لذت را همراه باهم در خود دارد را به فال نیک بگیرید		پس زندگی را خوب ببینید.</a:t>
            </a:r>
          </a:p>
          <a:p>
            <a:r>
              <a:rPr lang="fa-IR" dirty="0" smtClean="0"/>
              <a:t>حال خوب دیدن حکایت زندگی زمانی امکان پذیر است که مثل حافظ بپذیریم	  همهی امور مطابق میل ما نیست و نخواهد بود.</a:t>
            </a:r>
          </a:p>
          <a:p>
            <a:r>
              <a:rPr lang="fa-IR" dirty="0" smtClean="0"/>
              <a:t>به گفته حافظ گل و خار باهم اند وهرکه گل بخواهدخار را هم باید قبول کند.</a:t>
            </a:r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5105400" y="990600"/>
            <a:ext cx="76200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>
            <a:off x="3276600" y="1371600"/>
            <a:ext cx="76200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6705600" y="2667000"/>
            <a:ext cx="76200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entagon 10"/>
          <p:cNvSpPr/>
          <p:nvPr/>
        </p:nvSpPr>
        <p:spPr>
          <a:xfrm>
            <a:off x="2819400" y="3352800"/>
            <a:ext cx="4800600" cy="2286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</a:rPr>
              <a:t>در این چمن گل بی خار کس نچید آری</a:t>
            </a:r>
          </a:p>
          <a:p>
            <a:pPr algn="ctr"/>
            <a:r>
              <a:rPr lang="fa-IR" sz="2400" b="1" dirty="0" smtClean="0">
                <a:solidFill>
                  <a:schemeClr val="bg1"/>
                </a:solidFill>
              </a:rPr>
              <a:t>چراغ مصطفوی با شرار بولهبی ست</a:t>
            </a:r>
          </a:p>
          <a:p>
            <a:pPr algn="ctr"/>
            <a:r>
              <a:rPr lang="fa-IR" sz="2400" b="1" dirty="0" smtClean="0">
                <a:solidFill>
                  <a:schemeClr val="bg1"/>
                </a:solidFill>
              </a:rPr>
              <a:t>میترسم از این </a:t>
            </a:r>
            <a:r>
              <a:rPr lang="fa-IR" sz="2400" b="1" smtClean="0">
                <a:solidFill>
                  <a:schemeClr val="bg1"/>
                </a:solidFill>
              </a:rPr>
              <a:t>چمن نبری </a:t>
            </a:r>
            <a:r>
              <a:rPr lang="fa-IR" sz="2400" b="1" dirty="0" smtClean="0">
                <a:solidFill>
                  <a:schemeClr val="bg1"/>
                </a:solidFill>
              </a:rPr>
              <a:t>آستین گل </a:t>
            </a:r>
          </a:p>
          <a:p>
            <a:pPr algn="ctr"/>
            <a:r>
              <a:rPr lang="fa-IR" sz="2400" b="1" dirty="0" smtClean="0">
                <a:solidFill>
                  <a:schemeClr val="bg1"/>
                </a:solidFill>
              </a:rPr>
              <a:t>کز گلشنش تحمل خاری نمیکنی</a:t>
            </a:r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019800"/>
            <a:ext cx="78486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dirty="0" smtClean="0"/>
              <a:t>تحمل درکنار گل  	    پذیرش جنبه های مطلوب در کنار نامطلوب آستین وجود مارا پرگل میکند</a:t>
            </a:r>
            <a:endParaRPr lang="ar-SA" sz="2000" b="1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6248400" y="6248400"/>
            <a:ext cx="76200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fa-IR" dirty="0" smtClean="0"/>
              <a:t>بنابراین اولین گام در خود شناسی و خود باوری : </a:t>
            </a:r>
            <a:r>
              <a:rPr lang="fa-IR" dirty="0" smtClean="0">
                <a:solidFill>
                  <a:srgbClr val="FF0000"/>
                </a:solidFill>
              </a:rPr>
              <a:t>رودررویی شجاعانه با چهره متضاد زندگی است</a:t>
            </a:r>
          </a:p>
          <a:p>
            <a:r>
              <a:rPr lang="en-US" dirty="0" smtClean="0"/>
              <a:t>2</a:t>
            </a:r>
            <a:r>
              <a:rPr lang="fa-IR" dirty="0" smtClean="0"/>
              <a:t>) پذیرش ضعف و کاستی :</a:t>
            </a:r>
          </a:p>
          <a:p>
            <a:r>
              <a:rPr lang="fa-IR" dirty="0" smtClean="0"/>
              <a:t>در این مسیر پیر و مشاور باید سالک و مراجع را از یک مانع آزاد سازد این مانع احساس گناه و ترس از ناکامل بودن و ناقص بودن اغلب نیارمندان به کمک های مشاوره ای یعنی کسانی که خود را کانل میخواهند و نمیتوانند نقص و خطاهای خودشان را ببینند در نتیجه احساس گناه موجب میشود که آنها ضعف وخطای خود را به گردن دیگران بیاندازند</a:t>
            </a:r>
          </a:p>
          <a:p>
            <a:r>
              <a:rPr lang="fa-IR" dirty="0" smtClean="0"/>
              <a:t>برای رهایی سالک و مراجع از این احساس گناه : حافظ	    سالک را به پذیرش مسولیت خطاهای خود و یوست داشتن دعوت میکند. در نگاه حافظ : ضعف ها وخطاهای ما منشأ قدرت و عظمت ما هستند و اشاره به آمرزش الهی و تبدیل خطا به قدرت.</a:t>
            </a:r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1828800" y="4724400"/>
            <a:ext cx="4572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pPr>
              <a:buNone/>
            </a:pPr>
            <a:r>
              <a:rPr lang="fa-IR" dirty="0" smtClean="0"/>
              <a:t>یا در بیت :</a:t>
            </a:r>
          </a:p>
          <a:p>
            <a:pPr>
              <a:buNone/>
            </a:pPr>
            <a:endParaRPr lang="fa-IR" dirty="0" smtClean="0"/>
          </a:p>
          <a:p>
            <a:endParaRPr lang="fa-IR" dirty="0" smtClean="0"/>
          </a:p>
          <a:p>
            <a:pPr>
              <a:buNone/>
            </a:pPr>
            <a:r>
              <a:rPr lang="fa-IR" dirty="0" smtClean="0"/>
              <a:t>حافظ همچون مشاوری آگاه,مراجع را بدون قید وشرط می پذیرد.</a:t>
            </a:r>
          </a:p>
        </p:txBody>
      </p:sp>
      <p:sp>
        <p:nvSpPr>
          <p:cNvPr id="5" name="Pentagon 4"/>
          <p:cNvSpPr/>
          <p:nvPr/>
        </p:nvSpPr>
        <p:spPr>
          <a:xfrm>
            <a:off x="4800600" y="304800"/>
            <a:ext cx="4114800" cy="18288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نصیب ماست بهشت ای خداشناس برو</a:t>
            </a:r>
          </a:p>
          <a:p>
            <a:pPr algn="ctr"/>
            <a:r>
              <a:rPr lang="fa-IR" sz="2000" dirty="0" smtClean="0"/>
              <a:t>که مستحق کرامت گناه کارانند.</a:t>
            </a:r>
            <a:endParaRPr lang="ar-SA" sz="2000" dirty="0"/>
          </a:p>
        </p:txBody>
      </p:sp>
      <p:sp>
        <p:nvSpPr>
          <p:cNvPr id="6" name="Pentagon 5"/>
          <p:cNvSpPr/>
          <p:nvPr/>
        </p:nvSpPr>
        <p:spPr>
          <a:xfrm>
            <a:off x="2895600" y="2667000"/>
            <a:ext cx="4114800" cy="18288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سهو و خطای بنده گرش هست اعتبار</a:t>
            </a:r>
          </a:p>
          <a:p>
            <a:pPr algn="ctr"/>
            <a:r>
              <a:rPr lang="fa-IR" sz="2000" dirty="0" smtClean="0"/>
              <a:t>مهنای عفو و رحمت پروردگار چیست.</a:t>
            </a:r>
            <a:endParaRPr lang="ar-SA" sz="2000" dirty="0"/>
          </a:p>
        </p:txBody>
      </p:sp>
      <p:sp>
        <p:nvSpPr>
          <p:cNvPr id="7" name="Pentagon 6"/>
          <p:cNvSpPr/>
          <p:nvPr/>
        </p:nvSpPr>
        <p:spPr>
          <a:xfrm>
            <a:off x="228600" y="5029200"/>
            <a:ext cx="4343400" cy="18288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/>
              <a:t>هرکه خوتاهد گو بیا و هرچه خواهد گو بگو</a:t>
            </a:r>
          </a:p>
          <a:p>
            <a:pPr algn="ctr"/>
            <a:r>
              <a:rPr lang="fa-IR" sz="2000" dirty="0" smtClean="0"/>
              <a:t>کبر وناز حاجب و دربان در این درگاه نیست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fa-IR" dirty="0" smtClean="0"/>
              <a:t>یا حضرت مولانا در پذیرش بی قید و شرط :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r>
              <a:rPr lang="fa-IR" dirty="0" smtClean="0"/>
              <a:t>3) آگاهی از جنبه ی مثبت وجود </a:t>
            </a:r>
          </a:p>
          <a:p>
            <a:r>
              <a:rPr lang="fa-IR" dirty="0" smtClean="0"/>
              <a:t>حافظ در مرحله ی بعد سالک را آگاه که	       راه خود باوری و عشق	آگاهی از قدرت و عظمت خود است .  </a:t>
            </a:r>
          </a:p>
          <a:p>
            <a:r>
              <a:rPr lang="fa-IR" dirty="0" smtClean="0"/>
              <a:t>                 </a:t>
            </a:r>
            <a:endParaRPr lang="ar-SA" dirty="0"/>
          </a:p>
        </p:txBody>
      </p:sp>
      <p:sp>
        <p:nvSpPr>
          <p:cNvPr id="4" name="Pentagon 3"/>
          <p:cNvSpPr/>
          <p:nvPr/>
        </p:nvSpPr>
        <p:spPr>
          <a:xfrm>
            <a:off x="3657600" y="1447800"/>
            <a:ext cx="4191000" cy="1676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هیچ ترتیبی و آدابی مجوی</a:t>
            </a:r>
          </a:p>
          <a:p>
            <a:pPr algn="ctr"/>
            <a:r>
              <a:rPr lang="fa-IR" sz="2400" dirty="0" smtClean="0"/>
              <a:t>هرچه می خواهد دل تنگت بگوی</a:t>
            </a:r>
            <a:endParaRPr lang="ar-SA" sz="24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429000" y="4267200"/>
            <a:ext cx="6096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7696200" y="4648200"/>
            <a:ext cx="8382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entagon 9"/>
          <p:cNvSpPr/>
          <p:nvPr/>
        </p:nvSpPr>
        <p:spPr>
          <a:xfrm>
            <a:off x="609600" y="4876800"/>
            <a:ext cx="4343400" cy="1752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/>
              <a:t>ترا از کنگره عرش میزنند صفیر</a:t>
            </a:r>
          </a:p>
          <a:p>
            <a:pPr algn="ctr"/>
            <a:r>
              <a:rPr lang="fa-IR" sz="2400" dirty="0" smtClean="0"/>
              <a:t>ندانمت که در این شامگه چه افتادست</a:t>
            </a:r>
          </a:p>
          <a:p>
            <a:pPr algn="ctr"/>
            <a:r>
              <a:rPr lang="fa-IR" sz="2400" dirty="0" smtClean="0"/>
              <a:t>که ای بلند نظر شاهباز سدره نشین</a:t>
            </a:r>
          </a:p>
          <a:p>
            <a:pPr algn="ctr"/>
            <a:r>
              <a:rPr lang="fa-IR" sz="2400" dirty="0" smtClean="0"/>
              <a:t>نشیمن تو نه این کنج محنت آبادست.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</TotalTime>
  <Words>1003</Words>
  <Application>Microsoft Office PowerPoint</Application>
  <PresentationFormat>On-screen Show (4:3)</PresentationFormat>
  <Paragraphs>148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Slide 1</vt:lpstr>
      <vt:lpstr>مقاله بهداشت روانی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مقاله بهداشت روانی</dc:title>
  <dc:creator>ava</dc:creator>
  <cp:lastModifiedBy>ava</cp:lastModifiedBy>
  <cp:revision>28</cp:revision>
  <dcterms:created xsi:type="dcterms:W3CDTF">2012-12-29T16:12:57Z</dcterms:created>
  <dcterms:modified xsi:type="dcterms:W3CDTF">2013-01-06T17:16:05Z</dcterms:modified>
</cp:coreProperties>
</file>