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90"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9" r:id="rId35"/>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00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919606-C2A2-4664-86C1-33366F5590CE}" type="datetimeFigureOut">
              <a:rPr lang="id-ID" smtClean="0"/>
              <a:pPr/>
              <a:t>20/06/2011</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A6D42C-76CE-4A78-BB86-44524B59C1DF}"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0AE470-2363-42DA-A110-6F34DC94A58B}" type="datetime1">
              <a:rPr lang="id-ID" smtClean="0"/>
              <a:pPr/>
              <a:t>20/06/2011</a:t>
            </a:fld>
            <a:endParaRPr lang="id-ID"/>
          </a:p>
        </p:txBody>
      </p:sp>
      <p:sp>
        <p:nvSpPr>
          <p:cNvPr id="19" name="Footer Placeholder 18"/>
          <p:cNvSpPr>
            <a:spLocks noGrp="1"/>
          </p:cNvSpPr>
          <p:nvPr>
            <p:ph type="ftr" sz="quarter" idx="11"/>
          </p:nvPr>
        </p:nvSpPr>
        <p:spPr/>
        <p:txBody>
          <a:bodyPr/>
          <a:lstStyle/>
          <a:p>
            <a:endParaRPr lang="id-ID"/>
          </a:p>
        </p:txBody>
      </p:sp>
      <p:sp>
        <p:nvSpPr>
          <p:cNvPr id="27" name="Slide Number Placeholder 26"/>
          <p:cNvSpPr>
            <a:spLocks noGrp="1"/>
          </p:cNvSpPr>
          <p:nvPr>
            <p:ph type="sldNum" sz="quarter" idx="12"/>
          </p:nvPr>
        </p:nvSpPr>
        <p:spPr/>
        <p:txBody>
          <a:bodyPr/>
          <a:lstStyle/>
          <a:p>
            <a:fld id="{8F3E20AE-79C7-4A04-ACC8-6C6C2E9563A4}" type="slidenum">
              <a:rPr lang="id-ID" smtClean="0"/>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9E4C8F-E3F3-4A82-953A-0DF69170046A}" type="datetime1">
              <a:rPr lang="id-ID" smtClean="0"/>
              <a:pPr/>
              <a:t>20/06/2011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F393FA-34D2-48BC-9823-E8583E8D308F}" type="datetime1">
              <a:rPr lang="id-ID" smtClean="0"/>
              <a:pPr/>
              <a:t>20/06/2011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723AE0-D613-4CC1-A98B-8A31D7AB589B}" type="datetime1">
              <a:rPr lang="id-ID" smtClean="0"/>
              <a:pPr/>
              <a:t>20/06/2011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E36EC80-D610-46D0-9903-406D548898B8}" type="datetime1">
              <a:rPr lang="id-ID" smtClean="0"/>
              <a:pPr/>
              <a:t>20/06/2011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3E20AE-79C7-4A04-ACC8-6C6C2E9563A4}" type="slidenum">
              <a:rPr lang="id-ID" smtClean="0"/>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5D75C17-84F0-4849-8656-01BDA862DC55}" type="datetime1">
              <a:rPr lang="id-ID" smtClean="0"/>
              <a:pPr/>
              <a:t>20/06/2011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736147-5DE0-4315-A840-AE8C07A52D08}" type="datetime1">
              <a:rPr lang="id-ID" smtClean="0"/>
              <a:pPr/>
              <a:t>20/06/2011</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E01006E-36A7-493B-BBAA-6832B622FB85}" type="datetime1">
              <a:rPr lang="id-ID" smtClean="0"/>
              <a:pPr/>
              <a:t>20/06/2011</a:t>
            </a:fld>
            <a:endParaRPr lang="id-ID"/>
          </a:p>
        </p:txBody>
      </p:sp>
      <p:sp>
        <p:nvSpPr>
          <p:cNvPr id="8" name="Slide Number Placeholder 7"/>
          <p:cNvSpPr>
            <a:spLocks noGrp="1"/>
          </p:cNvSpPr>
          <p:nvPr>
            <p:ph type="sldNum" sz="quarter" idx="11"/>
          </p:nvPr>
        </p:nvSpPr>
        <p:spPr/>
        <p:txBody>
          <a:bodyPr/>
          <a:lstStyle/>
          <a:p>
            <a:fld id="{8F3E20AE-79C7-4A04-ACC8-6C6C2E9563A4}" type="slidenum">
              <a:rPr lang="id-ID" smtClean="0"/>
              <a:pPr/>
              <a:t>‹#›</a:t>
            </a:fld>
            <a:endParaRPr lang="id-ID"/>
          </a:p>
        </p:txBody>
      </p:sp>
      <p:sp>
        <p:nvSpPr>
          <p:cNvPr id="9" name="Footer Placeholder 8"/>
          <p:cNvSpPr>
            <a:spLocks noGrp="1"/>
          </p:cNvSpPr>
          <p:nvPr>
            <p:ph type="ftr" sz="quarter" idx="12"/>
          </p:nvPr>
        </p:nvSpPr>
        <p:spPr/>
        <p:txBody>
          <a:bodyPr/>
          <a:lstStyle/>
          <a:p>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FA6CC3-B58F-4CD1-9240-A7AD53EF3743}" type="datetime1">
              <a:rPr lang="id-ID" smtClean="0"/>
              <a:pPr/>
              <a:t>20/06/2011</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C820725-D212-46B6-83B9-E735B63EF032}" type="datetime1">
              <a:rPr lang="id-ID" smtClean="0"/>
              <a:pPr/>
              <a:t>20/06/2011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a:xfrm>
            <a:off x="8156448" y="6422064"/>
            <a:ext cx="762000" cy="365125"/>
          </a:xfrm>
        </p:spPr>
        <p:txBody>
          <a:bodyPr/>
          <a:lstStyle/>
          <a:p>
            <a:fld id="{8F3E20AE-79C7-4A04-ACC8-6C6C2E9563A4}"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ECB5A7D-E6C3-420D-8CF1-4692F34F3C07}" type="datetime1">
              <a:rPr lang="id-ID" smtClean="0"/>
              <a:pPr/>
              <a:t>20/06/2011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3E20AE-79C7-4A04-ACC8-6C6C2E9563A4}" type="slidenum">
              <a:rPr lang="id-ID" smtClean="0"/>
              <a:pPr/>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8D7A624-1F1E-407A-9DC7-9A0ED02129CC}" type="datetime1">
              <a:rPr lang="id-ID" smtClean="0"/>
              <a:pPr/>
              <a:t>20/06/2011</a:t>
            </a:fld>
            <a:endParaRPr lang="id-ID"/>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id-ID"/>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F3E20AE-79C7-4A04-ACC8-6C6C2E9563A4}" type="slidenum">
              <a:rPr lang="id-ID" smtClean="0"/>
              <a:pPr/>
              <a:t>‹#›</a:t>
            </a:fld>
            <a:endParaRPr lang="id-ID"/>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ULTRASONOGRAPHY</a:t>
            </a:r>
            <a:endParaRPr lang="id-ID" dirty="0"/>
          </a:p>
        </p:txBody>
      </p:sp>
      <p:sp>
        <p:nvSpPr>
          <p:cNvPr id="3" name="Subtitle 2"/>
          <p:cNvSpPr>
            <a:spLocks noGrp="1"/>
          </p:cNvSpPr>
          <p:nvPr>
            <p:ph type="subTitle" idx="1"/>
          </p:nvPr>
        </p:nvSpPr>
        <p:spPr/>
        <p:txBody>
          <a:bodyPr>
            <a:normAutofit/>
          </a:bodyPr>
          <a:lstStyle/>
          <a:p>
            <a:r>
              <a:rPr lang="id-ID" dirty="0" smtClean="0"/>
              <a:t>Anggraheny S</a:t>
            </a:r>
          </a:p>
          <a:p>
            <a:r>
              <a:rPr lang="id-ID" dirty="0" smtClean="0"/>
              <a:t>Radiologi FK UWK</a:t>
            </a:r>
          </a:p>
          <a:p>
            <a:r>
              <a:rPr lang="id-ID" dirty="0" smtClean="0"/>
              <a:t>Surabaya</a:t>
            </a:r>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1</a:t>
            </a:fld>
            <a:endParaRPr lang="id-ID"/>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Istilah dalam ultrasound</a:t>
            </a:r>
            <a:endParaRPr lang="id-ID" dirty="0"/>
          </a:p>
        </p:txBody>
      </p:sp>
      <p:sp>
        <p:nvSpPr>
          <p:cNvPr id="3" name="Content Placeholder 2"/>
          <p:cNvSpPr>
            <a:spLocks noGrp="1"/>
          </p:cNvSpPr>
          <p:nvPr>
            <p:ph idx="1"/>
          </p:nvPr>
        </p:nvSpPr>
        <p:spPr/>
        <p:txBody>
          <a:bodyPr>
            <a:normAutofit fontScale="85000" lnSpcReduction="20000"/>
          </a:bodyPr>
          <a:lstStyle/>
          <a:p>
            <a:r>
              <a:rPr lang="id-ID" b="1" dirty="0"/>
              <a:t>Backwall effect </a:t>
            </a:r>
            <a:r>
              <a:rPr lang="id-ID" dirty="0"/>
              <a:t>: eko yang terang dari dinding belakang kista, yang terjadi akibat atenuasi berkas gelombangultrasound yang rendah oleh cairan dalam kista dan pemantulan berkas gelombang tersebut oleh dinding belakang yang melengkung.</a:t>
            </a:r>
          </a:p>
          <a:p>
            <a:pPr>
              <a:buNone/>
            </a:pPr>
            <a:endParaRPr lang="id-ID" dirty="0"/>
          </a:p>
          <a:p>
            <a:r>
              <a:rPr lang="id-ID" b="1" dirty="0"/>
              <a:t>Debris</a:t>
            </a:r>
            <a:r>
              <a:rPr lang="id-ID" dirty="0"/>
              <a:t>	: massa solid yang ekogenik (dengan berbagai ukuran dan bentuk yang berbedaserta dengan garis bentuk yang ireguler) didalam sebuah massa yang terisi cairan. Debris bisa bergerak (mobile) mengikuti posisi atau gerakan pasien.</a:t>
            </a:r>
          </a:p>
        </p:txBody>
      </p:sp>
      <p:sp>
        <p:nvSpPr>
          <p:cNvPr id="4" name="Slide Number Placeholder 3"/>
          <p:cNvSpPr>
            <a:spLocks noGrp="1"/>
          </p:cNvSpPr>
          <p:nvPr>
            <p:ph type="sldNum" sz="quarter" idx="12"/>
          </p:nvPr>
        </p:nvSpPr>
        <p:spPr/>
        <p:txBody>
          <a:bodyPr/>
          <a:lstStyle/>
          <a:p>
            <a:fld id="{8F3E20AE-79C7-4A04-ACC8-6C6C2E9563A4}" type="slidenum">
              <a:rPr lang="id-ID" smtClean="0"/>
              <a:pPr/>
              <a:t>10</a:t>
            </a:fld>
            <a:endParaRPr lang="id-ID"/>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Istilah dalam ultrasound</a:t>
            </a:r>
            <a:endParaRPr lang="id-ID" dirty="0"/>
          </a:p>
        </p:txBody>
      </p:sp>
      <p:sp>
        <p:nvSpPr>
          <p:cNvPr id="3" name="Content Placeholder 2"/>
          <p:cNvSpPr>
            <a:spLocks noGrp="1"/>
          </p:cNvSpPr>
          <p:nvPr>
            <p:ph idx="1"/>
          </p:nvPr>
        </p:nvSpPr>
        <p:spPr/>
        <p:txBody>
          <a:bodyPr>
            <a:normAutofit fontScale="92500" lnSpcReduction="10000"/>
          </a:bodyPr>
          <a:lstStyle/>
          <a:p>
            <a:r>
              <a:rPr lang="id-ID" b="1" dirty="0"/>
              <a:t>Hyperechogenic / Hyperechoic </a:t>
            </a:r>
            <a:r>
              <a:rPr lang="id-ID" dirty="0"/>
              <a:t>: menyatakan jaringan yang menciptakan gelombang eko lebih terang di bandingkan jaringan sekitarnya.</a:t>
            </a:r>
          </a:p>
          <a:p>
            <a:pPr>
              <a:buNone/>
            </a:pPr>
            <a:endParaRPr lang="id-ID" dirty="0"/>
          </a:p>
          <a:p>
            <a:r>
              <a:rPr lang="id-ID" b="1" dirty="0"/>
              <a:t>Hypoechogenic / Hypoechoic </a:t>
            </a:r>
            <a:r>
              <a:rPr lang="id-ID" dirty="0"/>
              <a:t>: menyatakan jaringan yang menciptakan gelombang eko lebih redup di bandingkan jaringan sekitarnya. Misalnya kelenjar limfe dan cairan. </a:t>
            </a:r>
          </a:p>
        </p:txBody>
      </p:sp>
      <p:sp>
        <p:nvSpPr>
          <p:cNvPr id="4" name="Slide Number Placeholder 3"/>
          <p:cNvSpPr>
            <a:spLocks noGrp="1"/>
          </p:cNvSpPr>
          <p:nvPr>
            <p:ph type="sldNum" sz="quarter" idx="12"/>
          </p:nvPr>
        </p:nvSpPr>
        <p:spPr/>
        <p:txBody>
          <a:bodyPr/>
          <a:lstStyle/>
          <a:p>
            <a:fld id="{8F3E20AE-79C7-4A04-ACC8-6C6C2E9563A4}" type="slidenum">
              <a:rPr lang="id-ID" smtClean="0"/>
              <a:pPr/>
              <a:t>11</a:t>
            </a:fld>
            <a:endParaRPr lang="id-ID"/>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Internal echo</a:t>
            </a:r>
            <a:r>
              <a:rPr lang="id-ID" dirty="0"/>
              <a:t>	: gelombang eko internal, pantulan gelombang ultrasound dari sejumlah jaringan dengan densitas yang berbeda-beda di dalam suatu organ. Gelombang eko internal dapat timbul misalnya dari debris di dalam abses.</a:t>
            </a:r>
          </a:p>
        </p:txBody>
      </p:sp>
      <p:sp>
        <p:nvSpPr>
          <p:cNvPr id="4" name="Slide Number Placeholder 3"/>
          <p:cNvSpPr>
            <a:spLocks noGrp="1"/>
          </p:cNvSpPr>
          <p:nvPr>
            <p:ph type="sldNum" sz="quarter" idx="12"/>
          </p:nvPr>
        </p:nvSpPr>
        <p:spPr/>
        <p:txBody>
          <a:bodyPr/>
          <a:lstStyle/>
          <a:p>
            <a:fld id="{8F3E20AE-79C7-4A04-ACC8-6C6C2E9563A4}" type="slidenum">
              <a:rPr lang="id-ID" smtClean="0"/>
              <a:pPr/>
              <a:t>12</a:t>
            </a:fld>
            <a:endParaRPr lang="id-ID"/>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id-ID" sz="2800" dirty="0" smtClean="0"/>
              <a:t>Klasifikasi nodule benign, intermediate and malignant (Stavros 1995 in Landmark study)</a:t>
            </a:r>
            <a:endParaRPr lang="id-ID" sz="2800" dirty="0"/>
          </a:p>
        </p:txBody>
      </p:sp>
      <p:sp>
        <p:nvSpPr>
          <p:cNvPr id="3" name="Content Placeholder 2"/>
          <p:cNvSpPr>
            <a:spLocks noGrp="1"/>
          </p:cNvSpPr>
          <p:nvPr>
            <p:ph idx="1"/>
          </p:nvPr>
        </p:nvSpPr>
        <p:spPr/>
        <p:txBody>
          <a:bodyPr>
            <a:normAutofit fontScale="77500" lnSpcReduction="20000"/>
          </a:bodyPr>
          <a:lstStyle/>
          <a:p>
            <a:pPr>
              <a:buNone/>
            </a:pPr>
            <a:endParaRPr lang="id-ID" dirty="0"/>
          </a:p>
          <a:p>
            <a:r>
              <a:rPr lang="en-US" b="1" dirty="0"/>
              <a:t>Benign : </a:t>
            </a:r>
            <a:r>
              <a:rPr lang="en-US" dirty="0"/>
              <a:t>a nodule had to </a:t>
            </a:r>
            <a:r>
              <a:rPr lang="en-US" dirty="0" err="1"/>
              <a:t>to</a:t>
            </a:r>
            <a:r>
              <a:rPr lang="en-US" dirty="0"/>
              <a:t> have no malignant characteristics and also demonstrate 1 of the 3 following combinations of benign : ellipsoid or wider than tall (parallel) orientation along with thin, </a:t>
            </a:r>
            <a:r>
              <a:rPr lang="en-US" dirty="0" err="1"/>
              <a:t>echogenic</a:t>
            </a:r>
            <a:r>
              <a:rPr lang="en-US" dirty="0"/>
              <a:t> capsule or 2 or 3 gentle </a:t>
            </a:r>
            <a:r>
              <a:rPr lang="en-US" dirty="0" err="1"/>
              <a:t>lobulations</a:t>
            </a:r>
            <a:r>
              <a:rPr lang="en-US" dirty="0"/>
              <a:t> and a thin, </a:t>
            </a:r>
            <a:r>
              <a:rPr lang="en-US" dirty="0" err="1"/>
              <a:t>echogenic</a:t>
            </a:r>
            <a:r>
              <a:rPr lang="en-US" dirty="0"/>
              <a:t> capsule.</a:t>
            </a:r>
            <a:endParaRPr lang="id-ID" dirty="0"/>
          </a:p>
          <a:p>
            <a:r>
              <a:rPr lang="en-US" b="1" dirty="0"/>
              <a:t>Indeterminate</a:t>
            </a:r>
            <a:r>
              <a:rPr lang="en-US" dirty="0"/>
              <a:t> : no malignant characteristic and none of the three previously listed benign characteristic combination.</a:t>
            </a:r>
            <a:endParaRPr lang="id-ID" dirty="0"/>
          </a:p>
          <a:p>
            <a:r>
              <a:rPr lang="en-US" b="1" dirty="0"/>
              <a:t>Malignant </a:t>
            </a:r>
            <a:r>
              <a:rPr lang="en-US" dirty="0"/>
              <a:t>: a mass needed to have any of the following characteristic : speculated contour, taller than wide (not parallel) orientation, posterior acoustic shadowing, punctuate calcifications, duct extension, branch pattern or </a:t>
            </a:r>
            <a:r>
              <a:rPr lang="en-US" dirty="0" err="1"/>
              <a:t>microlobulation</a:t>
            </a:r>
            <a:r>
              <a:rPr lang="en-US" dirty="0"/>
              <a:t>.</a:t>
            </a:r>
            <a:endParaRPr lang="id-ID" dirty="0"/>
          </a:p>
          <a:p>
            <a:endParaRPr lang="id-ID" dirty="0"/>
          </a:p>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13</a:t>
            </a:fld>
            <a:endParaRPr lang="id-ID"/>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Ultrasound </a:t>
            </a:r>
            <a:r>
              <a:rPr lang="id-ID" dirty="0" smtClean="0"/>
              <a:t>Portable, 3D, grey scale, doppler.</a:t>
            </a:r>
            <a:endParaRPr lang="id-ID" dirty="0"/>
          </a:p>
        </p:txBody>
      </p:sp>
      <p:pic>
        <p:nvPicPr>
          <p:cNvPr id="5" name="Content Placeholder 4" descr="DSCN4454.JPG"/>
          <p:cNvPicPr>
            <a:picLocks noGrp="1" noChangeAspect="1"/>
          </p:cNvPicPr>
          <p:nvPr>
            <p:ph idx="1"/>
          </p:nvPr>
        </p:nvPicPr>
        <p:blipFill>
          <a:blip r:embed="rId2" cstate="print"/>
          <a:stretch>
            <a:fillRect/>
          </a:stretch>
        </p:blipFill>
        <p:spPr>
          <a:xfrm>
            <a:off x="2493764" y="1600200"/>
            <a:ext cx="3394472"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14</a:t>
            </a:fld>
            <a:endParaRPr lang="id-ID"/>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Ultrasound Grey </a:t>
            </a:r>
            <a:r>
              <a:rPr lang="id-ID" dirty="0" smtClean="0"/>
              <a:t>scale, 2D</a:t>
            </a:r>
            <a:endParaRPr lang="id-ID" dirty="0"/>
          </a:p>
        </p:txBody>
      </p:sp>
      <p:pic>
        <p:nvPicPr>
          <p:cNvPr id="5" name="Content Placeholder 4" descr="DSCN4455.JPG"/>
          <p:cNvPicPr>
            <a:picLocks noGrp="1" noChangeAspect="1"/>
          </p:cNvPicPr>
          <p:nvPr>
            <p:ph idx="1"/>
          </p:nvPr>
        </p:nvPicPr>
        <p:blipFill>
          <a:blip r:embed="rId2" cstate="print"/>
          <a:stretch>
            <a:fillRect/>
          </a:stretch>
        </p:blipFill>
        <p:spPr>
          <a:xfrm>
            <a:off x="2493764" y="1600200"/>
            <a:ext cx="3394472"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15</a:t>
            </a:fld>
            <a:endParaRPr lang="id-ID"/>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 Portable</a:t>
            </a:r>
            <a:endParaRPr lang="id-ID" dirty="0"/>
          </a:p>
        </p:txBody>
      </p:sp>
      <p:pic>
        <p:nvPicPr>
          <p:cNvPr id="5" name="Content Placeholder 4" descr="DSCN4456.JPG"/>
          <p:cNvPicPr>
            <a:picLocks noGrp="1" noChangeAspect="1"/>
          </p:cNvPicPr>
          <p:nvPr>
            <p:ph idx="1"/>
          </p:nvPr>
        </p:nvPicPr>
        <p:blipFill>
          <a:blip r:embed="rId2" cstate="print"/>
          <a:stretch>
            <a:fillRect/>
          </a:stretch>
        </p:blipFill>
        <p:spPr>
          <a:xfrm>
            <a:off x="2493764" y="1600200"/>
            <a:ext cx="3394472"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16</a:t>
            </a:fld>
            <a:endParaRPr lang="id-ID"/>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 2D</a:t>
            </a:r>
            <a:endParaRPr lang="id-ID" dirty="0"/>
          </a:p>
        </p:txBody>
      </p:sp>
      <p:pic>
        <p:nvPicPr>
          <p:cNvPr id="5" name="Content Placeholder 4" descr="DSCN4457.JPG"/>
          <p:cNvPicPr>
            <a:picLocks noGrp="1" noChangeAspect="1"/>
          </p:cNvPicPr>
          <p:nvPr>
            <p:ph idx="1"/>
          </p:nvPr>
        </p:nvPicPr>
        <p:blipFill>
          <a:blip r:embed="rId2" cstate="print"/>
          <a:stretch>
            <a:fillRect/>
          </a:stretch>
        </p:blipFill>
        <p:spPr>
          <a:xfrm>
            <a:off x="2493764" y="1600200"/>
            <a:ext cx="3394472"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17</a:t>
            </a:fld>
            <a:endParaRPr lang="id-ID"/>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Ultrasound Somo V</a:t>
            </a:r>
            <a:endParaRPr lang="id-ID" dirty="0"/>
          </a:p>
        </p:txBody>
      </p:sp>
      <p:pic>
        <p:nvPicPr>
          <p:cNvPr id="5" name="Content Placeholder 4" descr="DSCN4458.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18</a:t>
            </a:fld>
            <a:endParaRPr lang="id-ID"/>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5" name="Content Placeholder 4" descr="DSCN4459.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19</a:t>
            </a:fld>
            <a:endParaRPr lang="id-ID"/>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Ultrasound </a:t>
            </a:r>
            <a:endParaRPr lang="id-ID" dirty="0"/>
          </a:p>
        </p:txBody>
      </p:sp>
      <p:sp>
        <p:nvSpPr>
          <p:cNvPr id="3" name="Content Placeholder 2"/>
          <p:cNvSpPr>
            <a:spLocks noGrp="1"/>
          </p:cNvSpPr>
          <p:nvPr>
            <p:ph idx="1"/>
          </p:nvPr>
        </p:nvSpPr>
        <p:spPr/>
        <p:txBody>
          <a:bodyPr>
            <a:normAutofit lnSpcReduction="10000"/>
          </a:bodyPr>
          <a:lstStyle/>
          <a:p>
            <a:r>
              <a:rPr lang="en-US" b="1" dirty="0"/>
              <a:t>Ultrasound</a:t>
            </a:r>
            <a:r>
              <a:rPr lang="en-US" dirty="0"/>
              <a:t>	: </a:t>
            </a:r>
            <a:r>
              <a:rPr lang="en-US" dirty="0" err="1"/>
              <a:t>pemeriksaan</a:t>
            </a:r>
            <a:r>
              <a:rPr lang="en-US" dirty="0"/>
              <a:t> </a:t>
            </a:r>
            <a:r>
              <a:rPr lang="en-US" dirty="0" err="1"/>
              <a:t>skening</a:t>
            </a:r>
            <a:r>
              <a:rPr lang="en-US" dirty="0"/>
              <a:t> </a:t>
            </a:r>
            <a:r>
              <a:rPr lang="en-US" dirty="0" err="1"/>
              <a:t>jaringan</a:t>
            </a:r>
            <a:r>
              <a:rPr lang="en-US" dirty="0"/>
              <a:t> </a:t>
            </a:r>
            <a:r>
              <a:rPr lang="en-US" dirty="0" err="1"/>
              <a:t>tubuh</a:t>
            </a:r>
            <a:r>
              <a:rPr lang="en-US" dirty="0"/>
              <a:t> </a:t>
            </a:r>
            <a:r>
              <a:rPr lang="en-US" dirty="0" err="1"/>
              <a:t>dengan</a:t>
            </a:r>
            <a:r>
              <a:rPr lang="en-US" dirty="0"/>
              <a:t> </a:t>
            </a:r>
            <a:r>
              <a:rPr lang="en-US" dirty="0" err="1"/>
              <a:t>menggunakan</a:t>
            </a:r>
            <a:r>
              <a:rPr lang="en-US" dirty="0"/>
              <a:t> </a:t>
            </a:r>
            <a:r>
              <a:rPr lang="en-US" dirty="0" err="1"/>
              <a:t>gelombang</a:t>
            </a:r>
            <a:r>
              <a:rPr lang="en-US" dirty="0"/>
              <a:t> </a:t>
            </a:r>
            <a:r>
              <a:rPr lang="en-US" dirty="0" err="1"/>
              <a:t>suara</a:t>
            </a:r>
            <a:r>
              <a:rPr lang="en-US" dirty="0"/>
              <a:t> </a:t>
            </a:r>
            <a:r>
              <a:rPr lang="en-US" dirty="0" err="1"/>
              <a:t>frekuensi</a:t>
            </a:r>
            <a:r>
              <a:rPr lang="en-US" dirty="0"/>
              <a:t> </a:t>
            </a:r>
            <a:r>
              <a:rPr lang="en-US" dirty="0" err="1"/>
              <a:t>tinggi</a:t>
            </a:r>
            <a:r>
              <a:rPr lang="en-US" dirty="0"/>
              <a:t> </a:t>
            </a:r>
            <a:r>
              <a:rPr lang="en-US" dirty="0" err="1"/>
              <a:t>lebih</a:t>
            </a:r>
            <a:r>
              <a:rPr lang="en-US" dirty="0"/>
              <a:t> </a:t>
            </a:r>
            <a:r>
              <a:rPr lang="en-US" dirty="0" err="1"/>
              <a:t>dari</a:t>
            </a:r>
            <a:r>
              <a:rPr lang="en-US" dirty="0"/>
              <a:t> 20.000 </a:t>
            </a:r>
            <a:r>
              <a:rPr lang="en-US" dirty="0" err="1"/>
              <a:t>siklus</a:t>
            </a:r>
            <a:r>
              <a:rPr lang="en-US" dirty="0"/>
              <a:t> </a:t>
            </a:r>
            <a:r>
              <a:rPr lang="en-US" dirty="0" err="1"/>
              <a:t>perdetik</a:t>
            </a:r>
            <a:r>
              <a:rPr lang="en-US" dirty="0"/>
              <a:t> (20 kHz), </a:t>
            </a:r>
            <a:r>
              <a:rPr lang="en-US" dirty="0" err="1"/>
              <a:t>ditransmisikan</a:t>
            </a:r>
            <a:r>
              <a:rPr lang="en-US" dirty="0"/>
              <a:t> </a:t>
            </a:r>
            <a:r>
              <a:rPr lang="en-US" dirty="0" err="1"/>
              <a:t>dalam</a:t>
            </a:r>
            <a:r>
              <a:rPr lang="en-US" dirty="0"/>
              <a:t> </a:t>
            </a:r>
            <a:r>
              <a:rPr lang="en-US" dirty="0" err="1"/>
              <a:t>bentuk</a:t>
            </a:r>
            <a:r>
              <a:rPr lang="en-US" dirty="0"/>
              <a:t> </a:t>
            </a:r>
            <a:r>
              <a:rPr lang="en-US" dirty="0" err="1"/>
              <a:t>berkas</a:t>
            </a:r>
            <a:r>
              <a:rPr lang="en-US" dirty="0"/>
              <a:t> </a:t>
            </a:r>
            <a:r>
              <a:rPr lang="en-US" dirty="0" err="1"/>
              <a:t>sebagai</a:t>
            </a:r>
            <a:r>
              <a:rPr lang="en-US" dirty="0"/>
              <a:t> </a:t>
            </a:r>
            <a:r>
              <a:rPr lang="en-US" dirty="0" err="1"/>
              <a:t>gelombang</a:t>
            </a:r>
            <a:r>
              <a:rPr lang="en-US" dirty="0"/>
              <a:t> echo yang </a:t>
            </a:r>
            <a:r>
              <a:rPr lang="en-US" dirty="0" err="1"/>
              <a:t>terdeteksi</a:t>
            </a:r>
            <a:r>
              <a:rPr lang="en-US" dirty="0"/>
              <a:t> </a:t>
            </a:r>
            <a:r>
              <a:rPr lang="en-US" dirty="0" err="1"/>
              <a:t>melalui</a:t>
            </a:r>
            <a:r>
              <a:rPr lang="en-US" dirty="0"/>
              <a:t> </a:t>
            </a:r>
            <a:r>
              <a:rPr lang="en-US" dirty="0" err="1"/>
              <a:t>tranduser</a:t>
            </a:r>
            <a:r>
              <a:rPr lang="en-US" dirty="0"/>
              <a:t>, </a:t>
            </a:r>
            <a:r>
              <a:rPr lang="en-US" dirty="0" err="1"/>
              <a:t>mengubah</a:t>
            </a:r>
            <a:r>
              <a:rPr lang="en-US" dirty="0"/>
              <a:t> </a:t>
            </a:r>
            <a:r>
              <a:rPr lang="en-US" dirty="0" err="1"/>
              <a:t>sinyal</a:t>
            </a:r>
            <a:r>
              <a:rPr lang="en-US" dirty="0"/>
              <a:t> </a:t>
            </a:r>
            <a:r>
              <a:rPr lang="en-US" dirty="0" err="1"/>
              <a:t>elektrik</a:t>
            </a:r>
            <a:r>
              <a:rPr lang="en-US" dirty="0"/>
              <a:t> </a:t>
            </a:r>
            <a:r>
              <a:rPr lang="en-US" dirty="0" err="1"/>
              <a:t>menjadi</a:t>
            </a:r>
            <a:r>
              <a:rPr lang="en-US" dirty="0"/>
              <a:t> </a:t>
            </a:r>
            <a:r>
              <a:rPr lang="en-US" dirty="0" err="1"/>
              <a:t>gelombang</a:t>
            </a:r>
            <a:r>
              <a:rPr lang="en-US" dirty="0"/>
              <a:t> </a:t>
            </a:r>
            <a:r>
              <a:rPr lang="en-US" dirty="0" err="1"/>
              <a:t>mekanis</a:t>
            </a:r>
            <a:r>
              <a:rPr lang="en-US" dirty="0"/>
              <a:t> yang </a:t>
            </a:r>
            <a:r>
              <a:rPr lang="en-US" dirty="0" err="1"/>
              <a:t>diperkuat</a:t>
            </a:r>
            <a:r>
              <a:rPr lang="en-US" dirty="0"/>
              <a:t> </a:t>
            </a:r>
            <a:r>
              <a:rPr lang="en-US" dirty="0" err="1"/>
              <a:t>atau</a:t>
            </a:r>
            <a:r>
              <a:rPr lang="en-US" dirty="0"/>
              <a:t> </a:t>
            </a:r>
            <a:r>
              <a:rPr lang="en-US" dirty="0" err="1"/>
              <a:t>diamplifikasi</a:t>
            </a:r>
            <a:r>
              <a:rPr lang="en-US" dirty="0"/>
              <a:t> </a:t>
            </a:r>
            <a:r>
              <a:rPr lang="en-US" dirty="0" err="1"/>
              <a:t>dalam</a:t>
            </a:r>
            <a:r>
              <a:rPr lang="en-US" dirty="0"/>
              <a:t> </a:t>
            </a:r>
            <a:r>
              <a:rPr lang="en-US" dirty="0" err="1"/>
              <a:t>skener</a:t>
            </a:r>
            <a:r>
              <a:rPr lang="en-US" dirty="0"/>
              <a:t>.</a:t>
            </a:r>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2</a:t>
            </a:fld>
            <a:endParaRPr lang="id-ID"/>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Pemeriksaan USG</a:t>
            </a:r>
            <a:endParaRPr lang="id-ID" dirty="0"/>
          </a:p>
        </p:txBody>
      </p:sp>
      <p:sp>
        <p:nvSpPr>
          <p:cNvPr id="3" name="Content Placeholder 2"/>
          <p:cNvSpPr>
            <a:spLocks noGrp="1"/>
          </p:cNvSpPr>
          <p:nvPr>
            <p:ph idx="1"/>
          </p:nvPr>
        </p:nvSpPr>
        <p:spPr/>
        <p:txBody>
          <a:bodyPr>
            <a:normAutofit fontScale="77500" lnSpcReduction="20000"/>
          </a:bodyPr>
          <a:lstStyle/>
          <a:p>
            <a:r>
              <a:rPr lang="id-ID" dirty="0" smtClean="0"/>
              <a:t>Abdomen  atas (Aorta, Vena Cava, Hepar, GB dan saluran bilier, Pancreas, Lien, Cavum peritonei dan GIT, ginjal + ureter)</a:t>
            </a:r>
          </a:p>
          <a:p>
            <a:r>
              <a:rPr lang="id-ID" dirty="0" smtClean="0"/>
              <a:t>Abdomen bawah Buli-buli, scrotum + testis, prostat.</a:t>
            </a:r>
          </a:p>
          <a:p>
            <a:r>
              <a:rPr lang="id-ID" dirty="0" smtClean="0"/>
              <a:t>Ginekologi ( pelvis wanita non gravid)</a:t>
            </a:r>
          </a:p>
          <a:p>
            <a:r>
              <a:rPr lang="id-ID" dirty="0" smtClean="0"/>
              <a:t>Obstetrik</a:t>
            </a:r>
          </a:p>
          <a:p>
            <a:r>
              <a:rPr lang="id-ID" dirty="0" smtClean="0"/>
              <a:t>Neonatus</a:t>
            </a:r>
          </a:p>
          <a:p>
            <a:r>
              <a:rPr lang="id-ID" dirty="0" smtClean="0"/>
              <a:t>Leher</a:t>
            </a:r>
          </a:p>
          <a:p>
            <a:r>
              <a:rPr lang="id-ID" dirty="0" smtClean="0"/>
              <a:t>Musculoskeletal</a:t>
            </a:r>
          </a:p>
          <a:p>
            <a:r>
              <a:rPr lang="id-ID" dirty="0" smtClean="0"/>
              <a:t>Pericardium, pleura.</a:t>
            </a:r>
          </a:p>
          <a:p>
            <a:r>
              <a:rPr lang="id-ID" smtClean="0"/>
              <a:t>KGB : neck, submandibula, supraclavicula, axilla, paraaorta, inguinal.</a:t>
            </a:r>
            <a:endParaRPr lang="id-ID" dirty="0" smtClean="0"/>
          </a:p>
          <a:p>
            <a:r>
              <a:rPr lang="id-ID" dirty="0" smtClean="0"/>
              <a:t>Biopsy guiding USG</a:t>
            </a:r>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20</a:t>
            </a:fld>
            <a:endParaRPr lang="id-ID"/>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Liver</a:t>
            </a:r>
            <a:endParaRPr lang="id-ID" dirty="0"/>
          </a:p>
        </p:txBody>
      </p:sp>
      <p:pic>
        <p:nvPicPr>
          <p:cNvPr id="5" name="Content Placeholder 4" descr="DSCN4460.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21</a:t>
            </a:fld>
            <a:endParaRPr lang="id-ID"/>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Liver : Abses Liver</a:t>
            </a:r>
            <a:endParaRPr lang="id-ID" dirty="0"/>
          </a:p>
        </p:txBody>
      </p:sp>
      <p:pic>
        <p:nvPicPr>
          <p:cNvPr id="5" name="Content Placeholder 4" descr="DSCN4461.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22</a:t>
            </a:fld>
            <a:endParaRPr lang="id-ID"/>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USG Liver </a:t>
            </a:r>
            <a:r>
              <a:rPr lang="id-ID" dirty="0" smtClean="0"/>
              <a:t>: Hepatoma DD Abses</a:t>
            </a:r>
            <a:endParaRPr lang="id-ID" dirty="0"/>
          </a:p>
        </p:txBody>
      </p:sp>
      <p:pic>
        <p:nvPicPr>
          <p:cNvPr id="5" name="Content Placeholder 4" descr="DSCN4462.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23</a:t>
            </a:fld>
            <a:endParaRPr lang="id-ID"/>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Liver : nodule metastase</a:t>
            </a:r>
            <a:endParaRPr lang="id-ID" dirty="0"/>
          </a:p>
        </p:txBody>
      </p:sp>
      <p:pic>
        <p:nvPicPr>
          <p:cNvPr id="6" name="Content Placeholder 5" descr="DSCN4463.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24</a:t>
            </a:fld>
            <a:endParaRPr lang="id-ID"/>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Abdomen : Effusi Pleura</a:t>
            </a:r>
            <a:endParaRPr lang="id-ID" dirty="0"/>
          </a:p>
        </p:txBody>
      </p:sp>
      <p:pic>
        <p:nvPicPr>
          <p:cNvPr id="5" name="Content Placeholder 4" descr="DSCN4464.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25</a:t>
            </a:fld>
            <a:endParaRPr lang="id-ID"/>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Abdomen : SH + Ascites</a:t>
            </a:r>
            <a:endParaRPr lang="id-ID" dirty="0"/>
          </a:p>
        </p:txBody>
      </p:sp>
      <p:pic>
        <p:nvPicPr>
          <p:cNvPr id="5" name="Content Placeholder 4" descr="DSCN4465.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26</a:t>
            </a:fld>
            <a:endParaRPr lang="id-ID"/>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Pancreas &amp; Spleen</a:t>
            </a:r>
            <a:endParaRPr lang="id-ID" dirty="0"/>
          </a:p>
        </p:txBody>
      </p:sp>
      <p:pic>
        <p:nvPicPr>
          <p:cNvPr id="5" name="Content Placeholder 4" descr="DSCN4466.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27</a:t>
            </a:fld>
            <a:endParaRPr lang="id-ID"/>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USG Abd : Batu </a:t>
            </a:r>
            <a:r>
              <a:rPr lang="id-ID" dirty="0" smtClean="0"/>
              <a:t>GB (Cholelithiasis)</a:t>
            </a:r>
            <a:endParaRPr lang="id-ID" dirty="0"/>
          </a:p>
        </p:txBody>
      </p:sp>
      <p:pic>
        <p:nvPicPr>
          <p:cNvPr id="6" name="Content Placeholder 5" descr="DSCN4467.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28</a:t>
            </a:fld>
            <a:endParaRPr lang="id-ID"/>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USG Abd : </a:t>
            </a:r>
            <a:r>
              <a:rPr lang="id-ID" dirty="0" smtClean="0"/>
              <a:t>Kidney (Normal)</a:t>
            </a:r>
            <a:r>
              <a:rPr lang="id-ID" dirty="0" smtClean="0"/>
              <a:t/>
            </a:r>
            <a:br>
              <a:rPr lang="id-ID" dirty="0" smtClean="0"/>
            </a:br>
            <a:endParaRPr lang="id-ID" dirty="0"/>
          </a:p>
        </p:txBody>
      </p:sp>
      <p:pic>
        <p:nvPicPr>
          <p:cNvPr id="5" name="Content Placeholder 4" descr="DSCN4468.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29</a:t>
            </a:fld>
            <a:endParaRPr lang="id-ID"/>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id-ID" dirty="0" smtClean="0"/>
              <a:t>Temuan utama dalam ultrasound</a:t>
            </a:r>
            <a:endParaRPr lang="id-ID" dirty="0"/>
          </a:p>
        </p:txBody>
      </p:sp>
      <p:sp>
        <p:nvSpPr>
          <p:cNvPr id="3" name="Content Placeholder 2"/>
          <p:cNvSpPr>
            <a:spLocks noGrp="1"/>
          </p:cNvSpPr>
          <p:nvPr>
            <p:ph idx="1"/>
          </p:nvPr>
        </p:nvSpPr>
        <p:spPr/>
        <p:txBody>
          <a:bodyPr>
            <a:normAutofit/>
          </a:bodyPr>
          <a:lstStyle/>
          <a:p>
            <a:r>
              <a:rPr lang="en-US" b="1" dirty="0" err="1" smtClean="0"/>
              <a:t>Kista</a:t>
            </a:r>
            <a:r>
              <a:rPr lang="en-US" b="1" dirty="0" smtClean="0"/>
              <a:t> </a:t>
            </a:r>
            <a:r>
              <a:rPr lang="en-US" dirty="0"/>
              <a:t>: </a:t>
            </a:r>
            <a:r>
              <a:rPr lang="en-US" dirty="0" err="1"/>
              <a:t>suatu</a:t>
            </a:r>
            <a:r>
              <a:rPr lang="en-US" dirty="0"/>
              <a:t> </a:t>
            </a:r>
            <a:r>
              <a:rPr lang="en-US" dirty="0" err="1"/>
              <a:t>massa</a:t>
            </a:r>
            <a:r>
              <a:rPr lang="en-US" dirty="0"/>
              <a:t> yang </a:t>
            </a:r>
            <a:r>
              <a:rPr lang="en-US" dirty="0" err="1"/>
              <a:t>terisi</a:t>
            </a:r>
            <a:r>
              <a:rPr lang="en-US" dirty="0"/>
              <a:t> </a:t>
            </a:r>
            <a:r>
              <a:rPr lang="en-US" dirty="0" err="1"/>
              <a:t>cairan</a:t>
            </a:r>
            <a:r>
              <a:rPr lang="en-US" dirty="0"/>
              <a:t> </a:t>
            </a:r>
            <a:r>
              <a:rPr lang="en-US" dirty="0" err="1"/>
              <a:t>dengan</a:t>
            </a:r>
            <a:r>
              <a:rPr lang="en-US" dirty="0"/>
              <a:t> </a:t>
            </a:r>
            <a:r>
              <a:rPr lang="en-US" dirty="0" err="1"/>
              <a:t>dinding</a:t>
            </a:r>
            <a:r>
              <a:rPr lang="en-US" dirty="0"/>
              <a:t> </a:t>
            </a:r>
            <a:r>
              <a:rPr lang="en-US" dirty="0" err="1"/>
              <a:t>tipis</a:t>
            </a:r>
            <a:r>
              <a:rPr lang="en-US" dirty="0"/>
              <a:t>. </a:t>
            </a:r>
            <a:r>
              <a:rPr lang="id-ID" dirty="0"/>
              <a:t>Kista yang sederhana secara khas memiliki isi yang anekogenik (bebas eko) dengan patulan dinding belakang yang kuat dan penguatan (enhancement) eko dibalik kista tersebut. Sebuah kista secara histologis bisa bersifat benigna (jinak) atau maligna (ganas). </a:t>
            </a:r>
          </a:p>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3</a:t>
            </a:fld>
            <a:endParaRPr lang="id-ID"/>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Abd : Hydronephrosis</a:t>
            </a:r>
            <a:endParaRPr lang="id-ID" dirty="0"/>
          </a:p>
        </p:txBody>
      </p:sp>
      <p:pic>
        <p:nvPicPr>
          <p:cNvPr id="5" name="Content Placeholder 4" descr="DSCN4469.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30</a:t>
            </a:fld>
            <a:endParaRPr lang="id-ID"/>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Pelvis : Batu Buli-buli</a:t>
            </a:r>
            <a:endParaRPr lang="id-ID" dirty="0"/>
          </a:p>
        </p:txBody>
      </p:sp>
      <p:pic>
        <p:nvPicPr>
          <p:cNvPr id="5" name="Content Placeholder 4" descr="DSCN4470.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31</a:t>
            </a:fld>
            <a:endParaRPr lang="id-ID"/>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USG Pelvis : Cloth Buli-buli</a:t>
            </a:r>
            <a:endParaRPr lang="id-ID" dirty="0"/>
          </a:p>
        </p:txBody>
      </p:sp>
      <p:pic>
        <p:nvPicPr>
          <p:cNvPr id="5" name="Content Placeholder 4" descr="DSCN4471.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32</a:t>
            </a:fld>
            <a:endParaRPr lang="id-ID"/>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USG Pelvis : Malignant mass Cx</a:t>
            </a:r>
            <a:endParaRPr lang="id-ID" dirty="0"/>
          </a:p>
        </p:txBody>
      </p:sp>
      <p:pic>
        <p:nvPicPr>
          <p:cNvPr id="5" name="Content Placeholder 4" descr="DSCN4472.JPG"/>
          <p:cNvPicPr>
            <a:picLocks noGrp="1" noChangeAspect="1"/>
          </p:cNvPicPr>
          <p:nvPr>
            <p:ph idx="1"/>
          </p:nvPr>
        </p:nvPicPr>
        <p:blipFill>
          <a:blip r:embed="rId2" cstate="print"/>
          <a:stretch>
            <a:fillRect/>
          </a:stretch>
        </p:blipFill>
        <p:spPr>
          <a:xfrm>
            <a:off x="1173691" y="1600200"/>
            <a:ext cx="6034617" cy="4525963"/>
          </a:xfrm>
        </p:spPr>
      </p:pic>
      <p:sp>
        <p:nvSpPr>
          <p:cNvPr id="4" name="Slide Number Placeholder 3"/>
          <p:cNvSpPr>
            <a:spLocks noGrp="1"/>
          </p:cNvSpPr>
          <p:nvPr>
            <p:ph type="sldNum" sz="quarter" idx="12"/>
          </p:nvPr>
        </p:nvSpPr>
        <p:spPr/>
        <p:txBody>
          <a:bodyPr/>
          <a:lstStyle/>
          <a:p>
            <a:fld id="{8F3E20AE-79C7-4A04-ACC8-6C6C2E9563A4}" type="slidenum">
              <a:rPr lang="id-ID" smtClean="0"/>
              <a:pPr/>
              <a:t>33</a:t>
            </a:fld>
            <a:endParaRPr lang="id-ID"/>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34</a:t>
            </a:fld>
            <a:endParaRPr lang="id-ID"/>
          </a:p>
        </p:txBody>
      </p:sp>
      <p:sp>
        <p:nvSpPr>
          <p:cNvPr id="5" name="Rectangle 4"/>
          <p:cNvSpPr/>
          <p:nvPr/>
        </p:nvSpPr>
        <p:spPr>
          <a:xfrm>
            <a:off x="2068879" y="2967335"/>
            <a:ext cx="4365169" cy="923330"/>
          </a:xfrm>
          <a:prstGeom prst="rect">
            <a:avLst/>
          </a:prstGeom>
          <a:noFill/>
        </p:spPr>
        <p:txBody>
          <a:bodyPr wrap="none" lIns="91440" tIns="45720" rIns="91440" bIns="45720">
            <a:spAutoFit/>
          </a:bodyPr>
          <a:lstStyle/>
          <a:p>
            <a:pPr algn="ctr"/>
            <a:r>
              <a:rPr lang="id-ID"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Terimakasih </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id-ID" dirty="0" smtClean="0"/>
              <a:t>Temuan utama dalam Ultrasound</a:t>
            </a:r>
            <a:endParaRPr lang="id-ID" dirty="0"/>
          </a:p>
        </p:txBody>
      </p:sp>
      <p:sp>
        <p:nvSpPr>
          <p:cNvPr id="3" name="Content Placeholder 2"/>
          <p:cNvSpPr>
            <a:spLocks noGrp="1"/>
          </p:cNvSpPr>
          <p:nvPr>
            <p:ph idx="1"/>
          </p:nvPr>
        </p:nvSpPr>
        <p:spPr/>
        <p:txBody>
          <a:bodyPr/>
          <a:lstStyle/>
          <a:p>
            <a:r>
              <a:rPr lang="id-ID" b="1" dirty="0"/>
              <a:t>Massa Solid </a:t>
            </a:r>
            <a:r>
              <a:rPr lang="id-ID" dirty="0"/>
              <a:t>: padat, menyatakan jaringan yang tidak mengandung cairan atau ruangan yang kosong. Gambaran USG akan menimbulkan gelombang eko internal yang multipel dan atenuasi berkas gelombang ultrasound yang moderat.</a:t>
            </a:r>
          </a:p>
          <a:p>
            <a:pPr>
              <a:buNone/>
            </a:pPr>
            <a:endParaRPr lang="id-ID" dirty="0"/>
          </a:p>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4</a:t>
            </a:fld>
            <a:endParaRPr lang="id-ID"/>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id-ID" dirty="0" smtClean="0"/>
              <a:t>Temuan utama dalam ultrasound</a:t>
            </a:r>
            <a:endParaRPr lang="id-ID" dirty="0"/>
          </a:p>
        </p:txBody>
      </p:sp>
      <p:sp>
        <p:nvSpPr>
          <p:cNvPr id="3" name="Content Placeholder 2"/>
          <p:cNvSpPr>
            <a:spLocks noGrp="1"/>
          </p:cNvSpPr>
          <p:nvPr>
            <p:ph idx="1"/>
          </p:nvPr>
        </p:nvSpPr>
        <p:spPr/>
        <p:txBody>
          <a:bodyPr>
            <a:normAutofit lnSpcReduction="10000"/>
          </a:bodyPr>
          <a:lstStyle/>
          <a:p>
            <a:r>
              <a:rPr lang="id-ID" b="1" dirty="0"/>
              <a:t>Massa kompleks </a:t>
            </a:r>
            <a:r>
              <a:rPr lang="id-ID" dirty="0"/>
              <a:t>: massa campuran / gabungan, suatu massa yang mencakup baik bagian padat maupun cairan. Massa ini pada hasil skening USG akan terlihat sebagai bagian yang bersifat ekogenik maupun anekogenik. Gambarnya akan memiliki gelombang eko yang non homogen dan ruangan yang bebas eko (pola hiper atau hipoekogenik).</a:t>
            </a:r>
          </a:p>
        </p:txBody>
      </p:sp>
      <p:sp>
        <p:nvSpPr>
          <p:cNvPr id="4" name="Slide Number Placeholder 3"/>
          <p:cNvSpPr>
            <a:spLocks noGrp="1"/>
          </p:cNvSpPr>
          <p:nvPr>
            <p:ph type="sldNum" sz="quarter" idx="12"/>
          </p:nvPr>
        </p:nvSpPr>
        <p:spPr/>
        <p:txBody>
          <a:bodyPr/>
          <a:lstStyle/>
          <a:p>
            <a:fld id="{8F3E20AE-79C7-4A04-ACC8-6C6C2E9563A4}" type="slidenum">
              <a:rPr lang="id-ID" smtClean="0"/>
              <a:pPr/>
              <a:t>5</a:t>
            </a:fld>
            <a:endParaRPr lang="id-ID"/>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id-ID" dirty="0" smtClean="0"/>
              <a:t>Temuan utama dalam ultrasound</a:t>
            </a:r>
            <a:endParaRPr lang="id-ID" dirty="0"/>
          </a:p>
        </p:txBody>
      </p:sp>
      <p:sp>
        <p:nvSpPr>
          <p:cNvPr id="3" name="Content Placeholder 2"/>
          <p:cNvSpPr>
            <a:spLocks noGrp="1"/>
          </p:cNvSpPr>
          <p:nvPr>
            <p:ph idx="1"/>
          </p:nvPr>
        </p:nvSpPr>
        <p:spPr/>
        <p:txBody>
          <a:bodyPr/>
          <a:lstStyle/>
          <a:p>
            <a:r>
              <a:rPr lang="id-ID" b="1" dirty="0"/>
              <a:t>Architectural distortion</a:t>
            </a:r>
            <a:r>
              <a:rPr lang="id-ID" dirty="0"/>
              <a:t> : distorsi fokal dari arsitektur parenkim normal tanpa terlihat adanya massa. </a:t>
            </a:r>
            <a:r>
              <a:rPr lang="it-IT" dirty="0"/>
              <a:t>Biasanya terlihat sebagai spiculate radiating dari sebuah titik, retraksi fokal atau distorsi tepi parenkim.</a:t>
            </a:r>
            <a:endParaRPr lang="id-ID" dirty="0"/>
          </a:p>
          <a:p>
            <a:pPr>
              <a:buNone/>
            </a:pPr>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6</a:t>
            </a:fld>
            <a:endParaRPr lang="id-ID"/>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Kriteria evaluasi</a:t>
            </a:r>
            <a:endParaRPr lang="id-ID" dirty="0"/>
          </a:p>
        </p:txBody>
      </p:sp>
      <p:sp>
        <p:nvSpPr>
          <p:cNvPr id="3" name="Content Placeholder 2"/>
          <p:cNvSpPr>
            <a:spLocks noGrp="1"/>
          </p:cNvSpPr>
          <p:nvPr>
            <p:ph idx="1"/>
          </p:nvPr>
        </p:nvSpPr>
        <p:spPr>
          <a:xfrm>
            <a:off x="357158" y="1428736"/>
            <a:ext cx="7467600" cy="5429264"/>
          </a:xfrm>
        </p:spPr>
        <p:txBody>
          <a:bodyPr>
            <a:normAutofit fontScale="77500" lnSpcReduction="20000"/>
          </a:bodyPr>
          <a:lstStyle/>
          <a:p>
            <a:pPr>
              <a:buNone/>
            </a:pPr>
            <a:endParaRPr lang="id-ID" dirty="0"/>
          </a:p>
          <a:p>
            <a:pPr lvl="0"/>
            <a:r>
              <a:rPr lang="en-US" b="1" dirty="0" err="1"/>
              <a:t>Bentuk</a:t>
            </a:r>
            <a:r>
              <a:rPr lang="en-US" b="1" dirty="0"/>
              <a:t> : </a:t>
            </a:r>
            <a:r>
              <a:rPr lang="en-US" dirty="0"/>
              <a:t>round, oval, lobular, irregular.</a:t>
            </a:r>
            <a:endParaRPr lang="id-ID" dirty="0"/>
          </a:p>
          <a:p>
            <a:pPr lvl="0"/>
            <a:r>
              <a:rPr lang="en-US" b="1" dirty="0" err="1"/>
              <a:t>Tepi</a:t>
            </a:r>
            <a:r>
              <a:rPr lang="en-US" b="1" dirty="0"/>
              <a:t> :</a:t>
            </a:r>
            <a:r>
              <a:rPr lang="en-US" dirty="0"/>
              <a:t> circumscribed (well defined), indistinct (ill defined)</a:t>
            </a:r>
            <a:endParaRPr lang="id-ID" dirty="0"/>
          </a:p>
          <a:p>
            <a:pPr lvl="0"/>
            <a:r>
              <a:rPr lang="en-US" b="1" dirty="0"/>
              <a:t>Internal echoes :</a:t>
            </a:r>
            <a:r>
              <a:rPr lang="en-US" dirty="0"/>
              <a:t> anechoic, </a:t>
            </a:r>
            <a:r>
              <a:rPr lang="en-US" dirty="0" err="1"/>
              <a:t>hypoechoic</a:t>
            </a:r>
            <a:r>
              <a:rPr lang="en-US" dirty="0"/>
              <a:t>, </a:t>
            </a:r>
            <a:r>
              <a:rPr lang="en-US" dirty="0" err="1"/>
              <a:t>isoechoic</a:t>
            </a:r>
            <a:r>
              <a:rPr lang="en-US" dirty="0"/>
              <a:t>, </a:t>
            </a:r>
            <a:r>
              <a:rPr lang="en-US" dirty="0" err="1"/>
              <a:t>hyperechoic</a:t>
            </a:r>
            <a:r>
              <a:rPr lang="en-US" dirty="0"/>
              <a:t> (</a:t>
            </a:r>
            <a:r>
              <a:rPr lang="en-US" dirty="0" err="1"/>
              <a:t>dibandingkan</a:t>
            </a:r>
            <a:r>
              <a:rPr lang="en-US" dirty="0"/>
              <a:t> </a:t>
            </a:r>
            <a:r>
              <a:rPr lang="en-US" dirty="0" err="1"/>
              <a:t>dengnan</a:t>
            </a:r>
            <a:r>
              <a:rPr lang="en-US" dirty="0"/>
              <a:t> </a:t>
            </a:r>
            <a:r>
              <a:rPr lang="en-US" dirty="0" err="1"/>
              <a:t>parenkim</a:t>
            </a:r>
            <a:r>
              <a:rPr lang="en-US" dirty="0"/>
              <a:t> normal)</a:t>
            </a:r>
            <a:endParaRPr lang="id-ID" dirty="0"/>
          </a:p>
          <a:p>
            <a:pPr lvl="0"/>
            <a:r>
              <a:rPr lang="en-US" b="1" dirty="0" err="1"/>
              <a:t>Struktur</a:t>
            </a:r>
            <a:r>
              <a:rPr lang="en-US" b="1" dirty="0"/>
              <a:t> internal :</a:t>
            </a:r>
            <a:r>
              <a:rPr lang="en-US" dirty="0"/>
              <a:t> homogeneous, inhomogeneous.</a:t>
            </a:r>
            <a:endParaRPr lang="id-ID" dirty="0"/>
          </a:p>
          <a:p>
            <a:pPr lvl="0"/>
            <a:r>
              <a:rPr lang="en-US" b="1" dirty="0" err="1"/>
              <a:t>Mobilitas</a:t>
            </a:r>
            <a:r>
              <a:rPr lang="en-US" b="1" dirty="0"/>
              <a:t> :</a:t>
            </a:r>
            <a:r>
              <a:rPr lang="en-US" dirty="0"/>
              <a:t> mobile, immobile / fixed.</a:t>
            </a:r>
            <a:endParaRPr lang="id-ID" dirty="0"/>
          </a:p>
          <a:p>
            <a:pPr lvl="0"/>
            <a:r>
              <a:rPr lang="en-US" b="1" dirty="0" err="1"/>
              <a:t>Struktur</a:t>
            </a:r>
            <a:r>
              <a:rPr lang="en-US" b="1" dirty="0"/>
              <a:t> </a:t>
            </a:r>
            <a:r>
              <a:rPr lang="en-US" b="1" dirty="0" err="1"/>
              <a:t>sekitar</a:t>
            </a:r>
            <a:r>
              <a:rPr lang="en-US" b="1" dirty="0"/>
              <a:t> :</a:t>
            </a:r>
            <a:r>
              <a:rPr lang="en-US" dirty="0"/>
              <a:t> intact, displace, interrupted.</a:t>
            </a:r>
            <a:endParaRPr lang="id-ID" dirty="0"/>
          </a:p>
          <a:p>
            <a:pPr lvl="0"/>
            <a:r>
              <a:rPr lang="en-US" b="1" dirty="0"/>
              <a:t>Posterior acoustic changes :</a:t>
            </a:r>
            <a:r>
              <a:rPr lang="en-US" dirty="0"/>
              <a:t> enhancement, indifferent, shadowing.</a:t>
            </a:r>
            <a:endParaRPr lang="id-ID" dirty="0"/>
          </a:p>
          <a:p>
            <a:pPr lvl="0"/>
            <a:r>
              <a:rPr lang="en-US" b="1" dirty="0"/>
              <a:t>Main lesions axis / Orientation :</a:t>
            </a:r>
            <a:r>
              <a:rPr lang="en-US" dirty="0"/>
              <a:t> parallel to the skin, perpendicular to the skin.</a:t>
            </a:r>
            <a:endParaRPr lang="id-ID" dirty="0"/>
          </a:p>
          <a:p>
            <a:pPr lvl="0"/>
            <a:r>
              <a:rPr lang="en-US" b="1" dirty="0"/>
              <a:t>Compressibility :</a:t>
            </a:r>
            <a:r>
              <a:rPr lang="en-US" dirty="0"/>
              <a:t> </a:t>
            </a:r>
            <a:r>
              <a:rPr lang="en-US" dirty="0" err="1"/>
              <a:t>baik</a:t>
            </a:r>
            <a:r>
              <a:rPr lang="en-US" dirty="0"/>
              <a:t>, </a:t>
            </a:r>
            <a:r>
              <a:rPr lang="en-US" dirty="0" err="1"/>
              <a:t>tidak</a:t>
            </a:r>
            <a:r>
              <a:rPr lang="en-US" dirty="0"/>
              <a:t> </a:t>
            </a:r>
            <a:r>
              <a:rPr lang="en-US" dirty="0" err="1"/>
              <a:t>ada</a:t>
            </a:r>
            <a:r>
              <a:rPr lang="en-US" dirty="0"/>
              <a:t>.</a:t>
            </a:r>
            <a:endParaRPr lang="id-ID" dirty="0"/>
          </a:p>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7</a:t>
            </a:fld>
            <a:endParaRPr lang="id-ID"/>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id-ID" dirty="0" smtClean="0"/>
              <a:t>Istilah dalam ultrasound</a:t>
            </a:r>
            <a:endParaRPr lang="id-ID" dirty="0"/>
          </a:p>
        </p:txBody>
      </p:sp>
      <p:sp>
        <p:nvSpPr>
          <p:cNvPr id="4" name="Content Placeholder 3"/>
          <p:cNvSpPr>
            <a:spLocks noGrp="1"/>
          </p:cNvSpPr>
          <p:nvPr>
            <p:ph idx="1"/>
          </p:nvPr>
        </p:nvSpPr>
        <p:spPr/>
        <p:txBody>
          <a:bodyPr>
            <a:normAutofit/>
          </a:bodyPr>
          <a:lstStyle/>
          <a:p>
            <a:pPr>
              <a:buNone/>
            </a:pPr>
            <a:endParaRPr lang="id-ID" dirty="0"/>
          </a:p>
          <a:p>
            <a:r>
              <a:rPr lang="id-ID" b="1" dirty="0"/>
              <a:t>Acoustic enhancement </a:t>
            </a:r>
            <a:r>
              <a:rPr lang="id-ID" dirty="0"/>
              <a:t>: penguatan akustik, peningkatan ekogenisitas (terangnya gelombang eko) pada jaringan yang berada dibelakang suatu bangunan sehingga tidak atau hanya sedikit menimbulkan atenuasi gelombang ultrasound, seperti pada kista yang terisi cairan. </a:t>
            </a:r>
          </a:p>
          <a:p>
            <a:endParaRPr lang="id-ID" dirty="0"/>
          </a:p>
        </p:txBody>
      </p:sp>
      <p:sp>
        <p:nvSpPr>
          <p:cNvPr id="5" name="Slide Number Placeholder 4"/>
          <p:cNvSpPr>
            <a:spLocks noGrp="1"/>
          </p:cNvSpPr>
          <p:nvPr>
            <p:ph type="sldNum" sz="quarter" idx="12"/>
          </p:nvPr>
        </p:nvSpPr>
        <p:spPr/>
        <p:txBody>
          <a:bodyPr/>
          <a:lstStyle/>
          <a:p>
            <a:fld id="{8F3E20AE-79C7-4A04-ACC8-6C6C2E9563A4}" type="slidenum">
              <a:rPr lang="id-ID" smtClean="0"/>
              <a:pPr/>
              <a:t>8</a:t>
            </a:fld>
            <a:endParaRPr lang="id-ID"/>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id-ID" b="1" dirty="0"/>
              <a:t>Acoustic shadowing </a:t>
            </a:r>
            <a:r>
              <a:rPr lang="id-ID"/>
              <a:t>: </a:t>
            </a:r>
            <a:r>
              <a:rPr lang="id-ID" smtClean="0"/>
              <a:t>pengurangan </a:t>
            </a:r>
            <a:r>
              <a:rPr lang="id-ID" dirty="0"/>
              <a:t>ekogenisitas pada jaringan yang berada di belakang suatu bangunan sehingga menimbulkan atenuasi gelombang ultrasound yang nyata.</a:t>
            </a:r>
          </a:p>
          <a:p>
            <a:pPr>
              <a:buNone/>
            </a:pPr>
            <a:endParaRPr lang="id-ID" dirty="0"/>
          </a:p>
          <a:p>
            <a:r>
              <a:rPr lang="id-ID" b="1" dirty="0"/>
              <a:t>Anechogenic (anechoic) </a:t>
            </a:r>
            <a:r>
              <a:rPr lang="id-ID" dirty="0"/>
              <a:t>: keadaan tanpa gelombang eko, bebas eko. Seperti pada kista yang tidak memiliki gelombang eko internal.</a:t>
            </a:r>
          </a:p>
          <a:p>
            <a:pPr>
              <a:buNone/>
            </a:pPr>
            <a:endParaRPr lang="id-ID" dirty="0"/>
          </a:p>
          <a:p>
            <a:endParaRPr lang="id-ID" dirty="0"/>
          </a:p>
        </p:txBody>
      </p:sp>
      <p:sp>
        <p:nvSpPr>
          <p:cNvPr id="4" name="Slide Number Placeholder 3"/>
          <p:cNvSpPr>
            <a:spLocks noGrp="1"/>
          </p:cNvSpPr>
          <p:nvPr>
            <p:ph type="sldNum" sz="quarter" idx="12"/>
          </p:nvPr>
        </p:nvSpPr>
        <p:spPr/>
        <p:txBody>
          <a:bodyPr/>
          <a:lstStyle/>
          <a:p>
            <a:fld id="{8F3E20AE-79C7-4A04-ACC8-6C6C2E9563A4}" type="slidenum">
              <a:rPr lang="id-ID" smtClean="0"/>
              <a:pPr/>
              <a:t>9</a:t>
            </a:fld>
            <a:endParaRPr lang="id-ID"/>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66</TotalTime>
  <Words>778</Words>
  <Application>Microsoft Office PowerPoint</Application>
  <PresentationFormat>On-screen Show (4:3)</PresentationFormat>
  <Paragraphs>109</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Technic</vt:lpstr>
      <vt:lpstr>ULTRASONOGRAPHY</vt:lpstr>
      <vt:lpstr>Ultrasound </vt:lpstr>
      <vt:lpstr>Temuan utama dalam ultrasound</vt:lpstr>
      <vt:lpstr>Temuan utama dalam Ultrasound</vt:lpstr>
      <vt:lpstr>Temuan utama dalam ultrasound</vt:lpstr>
      <vt:lpstr>Temuan utama dalam ultrasound</vt:lpstr>
      <vt:lpstr>Kriteria evaluasi</vt:lpstr>
      <vt:lpstr>Istilah dalam ultrasound</vt:lpstr>
      <vt:lpstr>Slide 9</vt:lpstr>
      <vt:lpstr>Istilah dalam ultrasound</vt:lpstr>
      <vt:lpstr>Istilah dalam ultrasound</vt:lpstr>
      <vt:lpstr>Slide 12</vt:lpstr>
      <vt:lpstr>Klasifikasi nodule benign, intermediate and malignant (Stavros 1995 in Landmark study)</vt:lpstr>
      <vt:lpstr>Ultrasound Portable, 3D, grey scale, doppler.</vt:lpstr>
      <vt:lpstr>Ultrasound Grey scale, 2D</vt:lpstr>
      <vt:lpstr>US Portable</vt:lpstr>
      <vt:lpstr>US 2D</vt:lpstr>
      <vt:lpstr>Ultrasound Somo V</vt:lpstr>
      <vt:lpstr>Slide 19</vt:lpstr>
      <vt:lpstr>Pemeriksaan USG</vt:lpstr>
      <vt:lpstr>USG Liver</vt:lpstr>
      <vt:lpstr>USG Liver : Abses Liver</vt:lpstr>
      <vt:lpstr>USG Liver : Hepatoma DD Abses</vt:lpstr>
      <vt:lpstr>USG Liver : nodule metastase</vt:lpstr>
      <vt:lpstr>USG Abdomen : Effusi Pleura</vt:lpstr>
      <vt:lpstr>USG Abdomen : SH + Ascites</vt:lpstr>
      <vt:lpstr>USG Pancreas &amp; Spleen</vt:lpstr>
      <vt:lpstr>USG Abd : Batu GB (Cholelithiasis)</vt:lpstr>
      <vt:lpstr>USG Abd : Kidney (Normal) </vt:lpstr>
      <vt:lpstr>USG Abd : Hydronephrosis</vt:lpstr>
      <vt:lpstr>USG Pelvis : Batu Buli-buli</vt:lpstr>
      <vt:lpstr>USG Pelvis : Cloth Buli-buli</vt:lpstr>
      <vt:lpstr>USG Pelvis : Malignant mass Cx</vt:lpstr>
      <vt:lpstr>Slide 34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ULTRASONOGRAPHY</dc:title>
  <dc:creator>HP</dc:creator>
  <cp:lastModifiedBy>HP</cp:lastModifiedBy>
  <cp:revision>12</cp:revision>
  <dcterms:created xsi:type="dcterms:W3CDTF">2011-06-20T01:17:14Z</dcterms:created>
  <dcterms:modified xsi:type="dcterms:W3CDTF">2011-06-20T02:47:30Z</dcterms:modified>
</cp:coreProperties>
</file>