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E2814-DAAC-49EE-A829-C98706914B47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29DA4A9-AE12-44C3-87B8-D43D8B223756}">
      <dgm:prSet/>
      <dgm:spPr/>
      <dgm:t>
        <a:bodyPr/>
        <a:lstStyle/>
        <a:p>
          <a:pPr rtl="0"/>
          <a:r>
            <a:rPr lang="bn-IN" b="1" u="sng" smtClean="0"/>
            <a:t>গিলিন ও গিলিন </a:t>
          </a:r>
          <a:r>
            <a:rPr lang="bn-IN" smtClean="0"/>
            <a:t>তাদের “</a:t>
          </a:r>
          <a:r>
            <a:rPr lang="en-IN" smtClean="0"/>
            <a:t>An Introduction to Sociology</a:t>
          </a:r>
          <a:r>
            <a:rPr lang="bn-IN" smtClean="0"/>
            <a:t>”</a:t>
          </a:r>
          <a:r>
            <a:rPr lang="en-IN" smtClean="0"/>
            <a:t>-</a:t>
          </a:r>
          <a:r>
            <a:rPr lang="bn-IN" smtClean="0"/>
            <a:t>তে দারিদ্র্যের কারণ সম্পর্কে আলোচনা করেছেন। তারা দারিদ্রের পাঁচটি মূল কারণ নির্দেশ করেছেন। সেগুলি হল:</a:t>
          </a:r>
          <a:endParaRPr lang="en-IN"/>
        </a:p>
      </dgm:t>
    </dgm:pt>
    <dgm:pt modelId="{B3CB580B-DB5F-4C9B-A3C3-256E2BD33BAD}" type="parTrans" cxnId="{865187E9-0BA2-412F-8EC5-A0B5C54020FF}">
      <dgm:prSet/>
      <dgm:spPr/>
      <dgm:t>
        <a:bodyPr/>
        <a:lstStyle/>
        <a:p>
          <a:endParaRPr lang="en-US"/>
        </a:p>
      </dgm:t>
    </dgm:pt>
    <dgm:pt modelId="{AFC6B9F5-6CC9-4D71-A985-C6DD0EE6B272}" type="sibTrans" cxnId="{865187E9-0BA2-412F-8EC5-A0B5C54020FF}">
      <dgm:prSet/>
      <dgm:spPr/>
      <dgm:t>
        <a:bodyPr/>
        <a:lstStyle/>
        <a:p>
          <a:endParaRPr lang="en-US"/>
        </a:p>
      </dgm:t>
    </dgm:pt>
    <dgm:pt modelId="{E93E33B4-7F5F-448A-8FAC-238F8DB20DDE}">
      <dgm:prSet/>
      <dgm:spPr/>
      <dgm:t>
        <a:bodyPr/>
        <a:lstStyle/>
        <a:p>
          <a:pPr rtl="0"/>
          <a:r>
            <a:rPr lang="bn-IN" smtClean="0"/>
            <a:t>ব্যক্তি অসামর্থ্য</a:t>
          </a:r>
          <a:endParaRPr lang="en-IN"/>
        </a:p>
      </dgm:t>
    </dgm:pt>
    <dgm:pt modelId="{E64C61F7-B207-489D-988C-AF6048C4FCED}" type="parTrans" cxnId="{CBCB1E3D-0170-470F-9492-30D780B54F04}">
      <dgm:prSet/>
      <dgm:spPr/>
      <dgm:t>
        <a:bodyPr/>
        <a:lstStyle/>
        <a:p>
          <a:endParaRPr lang="en-US"/>
        </a:p>
      </dgm:t>
    </dgm:pt>
    <dgm:pt modelId="{FB9EEC80-8687-4FDE-976E-9EF5429EBF64}" type="sibTrans" cxnId="{CBCB1E3D-0170-470F-9492-30D780B54F04}">
      <dgm:prSet/>
      <dgm:spPr/>
      <dgm:t>
        <a:bodyPr/>
        <a:lstStyle/>
        <a:p>
          <a:endParaRPr lang="en-US"/>
        </a:p>
      </dgm:t>
    </dgm:pt>
    <dgm:pt modelId="{40CB51E8-8AFD-4125-8E17-FB4FB661734C}">
      <dgm:prSet/>
      <dgm:spPr/>
      <dgm:t>
        <a:bodyPr/>
        <a:lstStyle/>
        <a:p>
          <a:pPr rtl="0"/>
          <a:r>
            <a:rPr lang="bn-IN" smtClean="0"/>
            <a:t>প্রতিকুল পরিবেশ পরিমণ্ডল </a:t>
          </a:r>
          <a:endParaRPr lang="en-IN"/>
        </a:p>
      </dgm:t>
    </dgm:pt>
    <dgm:pt modelId="{C1C225A7-77AE-4ED7-9E0B-A12F0B0583E4}" type="parTrans" cxnId="{4717FA31-6F49-483F-8070-C44D7E7241B2}">
      <dgm:prSet/>
      <dgm:spPr/>
      <dgm:t>
        <a:bodyPr/>
        <a:lstStyle/>
        <a:p>
          <a:endParaRPr lang="en-US"/>
        </a:p>
      </dgm:t>
    </dgm:pt>
    <dgm:pt modelId="{EA532FB6-06B4-449D-BF1A-2622F1911086}" type="sibTrans" cxnId="{4717FA31-6F49-483F-8070-C44D7E7241B2}">
      <dgm:prSet/>
      <dgm:spPr/>
      <dgm:t>
        <a:bodyPr/>
        <a:lstStyle/>
        <a:p>
          <a:endParaRPr lang="en-US"/>
        </a:p>
      </dgm:t>
    </dgm:pt>
    <dgm:pt modelId="{5E118707-E7F3-4BAA-82EF-278EB6EACDEB}">
      <dgm:prSet/>
      <dgm:spPr/>
      <dgm:t>
        <a:bodyPr/>
        <a:lstStyle/>
        <a:p>
          <a:pPr rtl="0"/>
          <a:r>
            <a:rPr lang="bn-IN" smtClean="0"/>
            <a:t>অর্থনীতিক উপাদানমূলক</a:t>
          </a:r>
          <a:endParaRPr lang="en-IN"/>
        </a:p>
      </dgm:t>
    </dgm:pt>
    <dgm:pt modelId="{4072C3FB-7578-41A7-99A0-0B1CBE5367E9}" type="parTrans" cxnId="{554FEB47-1BF8-4F7C-9E91-E6ED346BB1D2}">
      <dgm:prSet/>
      <dgm:spPr/>
      <dgm:t>
        <a:bodyPr/>
        <a:lstStyle/>
        <a:p>
          <a:endParaRPr lang="en-US"/>
        </a:p>
      </dgm:t>
    </dgm:pt>
    <dgm:pt modelId="{F283F66D-AEB7-4E9F-B28A-DF654163857D}" type="sibTrans" cxnId="{554FEB47-1BF8-4F7C-9E91-E6ED346BB1D2}">
      <dgm:prSet/>
      <dgm:spPr/>
      <dgm:t>
        <a:bodyPr/>
        <a:lstStyle/>
        <a:p>
          <a:endParaRPr lang="en-US"/>
        </a:p>
      </dgm:t>
    </dgm:pt>
    <dgm:pt modelId="{0349F91C-A9A7-4073-AA6C-6C0E48F034E7}">
      <dgm:prSet/>
      <dgm:spPr/>
      <dgm:t>
        <a:bodyPr/>
        <a:lstStyle/>
        <a:p>
          <a:pPr rtl="0"/>
          <a:r>
            <a:rPr lang="bn-IN" smtClean="0"/>
            <a:t>সামাজিক গঠনের সীমাবদ্ধতা</a:t>
          </a:r>
          <a:endParaRPr lang="en-IN"/>
        </a:p>
      </dgm:t>
    </dgm:pt>
    <dgm:pt modelId="{45CC064B-9CE7-4616-9D57-F4A39EFD3B0C}" type="parTrans" cxnId="{01926F7C-FD24-40C9-9E27-CDA140448522}">
      <dgm:prSet/>
      <dgm:spPr/>
      <dgm:t>
        <a:bodyPr/>
        <a:lstStyle/>
        <a:p>
          <a:endParaRPr lang="en-US"/>
        </a:p>
      </dgm:t>
    </dgm:pt>
    <dgm:pt modelId="{515C90B4-02B4-4753-9855-69F27591CA0C}" type="sibTrans" cxnId="{01926F7C-FD24-40C9-9E27-CDA140448522}">
      <dgm:prSet/>
      <dgm:spPr/>
      <dgm:t>
        <a:bodyPr/>
        <a:lstStyle/>
        <a:p>
          <a:endParaRPr lang="en-US"/>
        </a:p>
      </dgm:t>
    </dgm:pt>
    <dgm:pt modelId="{40E6B7A7-AD7A-441D-9453-0B36DD6ED3A7}">
      <dgm:prSet/>
      <dgm:spPr/>
      <dgm:t>
        <a:bodyPr/>
        <a:lstStyle/>
        <a:p>
          <a:pPr rtl="0"/>
          <a:r>
            <a:rPr lang="bn-IN" smtClean="0"/>
            <a:t>যুদ্ধ</a:t>
          </a:r>
          <a:endParaRPr lang="en-IN"/>
        </a:p>
      </dgm:t>
    </dgm:pt>
    <dgm:pt modelId="{04B704D6-B7F8-478D-A876-A71851FD3D84}" type="parTrans" cxnId="{99778278-C7D0-4547-BAF9-75B54F800B46}">
      <dgm:prSet/>
      <dgm:spPr/>
      <dgm:t>
        <a:bodyPr/>
        <a:lstStyle/>
        <a:p>
          <a:endParaRPr lang="en-US"/>
        </a:p>
      </dgm:t>
    </dgm:pt>
    <dgm:pt modelId="{16C0582A-78F3-4A0E-B4D2-EB7074098737}" type="sibTrans" cxnId="{99778278-C7D0-4547-BAF9-75B54F800B46}">
      <dgm:prSet/>
      <dgm:spPr/>
      <dgm:t>
        <a:bodyPr/>
        <a:lstStyle/>
        <a:p>
          <a:endParaRPr lang="en-US"/>
        </a:p>
      </dgm:t>
    </dgm:pt>
    <dgm:pt modelId="{8D0F214D-57CF-4A5D-AC79-9D5781A5824D}" type="pres">
      <dgm:prSet presAssocID="{0E9E2814-DAAC-49EE-A829-C98706914B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9F9377-23F6-4C89-B8A9-C82DCEC3F60C}" type="pres">
      <dgm:prSet presAssocID="{129DA4A9-AE12-44C3-87B8-D43D8B223756}" presName="linNode" presStyleCnt="0"/>
      <dgm:spPr/>
    </dgm:pt>
    <dgm:pt modelId="{DCAECFD9-9F3E-4D0D-8925-E5E2B10BB991}" type="pres">
      <dgm:prSet presAssocID="{129DA4A9-AE12-44C3-87B8-D43D8B22375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777395-B57F-466A-88B0-AB3BE8595B33}" type="pres">
      <dgm:prSet presAssocID="{129DA4A9-AE12-44C3-87B8-D43D8B223756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5187E9-0BA2-412F-8EC5-A0B5C54020FF}" srcId="{0E9E2814-DAAC-49EE-A829-C98706914B47}" destId="{129DA4A9-AE12-44C3-87B8-D43D8B223756}" srcOrd="0" destOrd="0" parTransId="{B3CB580B-DB5F-4C9B-A3C3-256E2BD33BAD}" sibTransId="{AFC6B9F5-6CC9-4D71-A985-C6DD0EE6B272}"/>
    <dgm:cxn modelId="{4B52D908-9852-4326-9813-C74489BD1AFF}" type="presOf" srcId="{129DA4A9-AE12-44C3-87B8-D43D8B223756}" destId="{DCAECFD9-9F3E-4D0D-8925-E5E2B10BB991}" srcOrd="0" destOrd="0" presId="urn:microsoft.com/office/officeart/2005/8/layout/vList5"/>
    <dgm:cxn modelId="{4717FA31-6F49-483F-8070-C44D7E7241B2}" srcId="{129DA4A9-AE12-44C3-87B8-D43D8B223756}" destId="{40CB51E8-8AFD-4125-8E17-FB4FB661734C}" srcOrd="1" destOrd="0" parTransId="{C1C225A7-77AE-4ED7-9E0B-A12F0B0583E4}" sibTransId="{EA532FB6-06B4-449D-BF1A-2622F1911086}"/>
    <dgm:cxn modelId="{9C29179F-D063-4C0D-9EDA-ED063D98175C}" type="presOf" srcId="{0349F91C-A9A7-4073-AA6C-6C0E48F034E7}" destId="{3D777395-B57F-466A-88B0-AB3BE8595B33}" srcOrd="0" destOrd="3" presId="urn:microsoft.com/office/officeart/2005/8/layout/vList5"/>
    <dgm:cxn modelId="{7A249CEE-A63E-42C7-87C0-E048EF782BDB}" type="presOf" srcId="{40CB51E8-8AFD-4125-8E17-FB4FB661734C}" destId="{3D777395-B57F-466A-88B0-AB3BE8595B33}" srcOrd="0" destOrd="1" presId="urn:microsoft.com/office/officeart/2005/8/layout/vList5"/>
    <dgm:cxn modelId="{F1DCCABD-224F-4B43-B44C-51452B911F0C}" type="presOf" srcId="{0E9E2814-DAAC-49EE-A829-C98706914B47}" destId="{8D0F214D-57CF-4A5D-AC79-9D5781A5824D}" srcOrd="0" destOrd="0" presId="urn:microsoft.com/office/officeart/2005/8/layout/vList5"/>
    <dgm:cxn modelId="{554FEB47-1BF8-4F7C-9E91-E6ED346BB1D2}" srcId="{129DA4A9-AE12-44C3-87B8-D43D8B223756}" destId="{5E118707-E7F3-4BAA-82EF-278EB6EACDEB}" srcOrd="2" destOrd="0" parTransId="{4072C3FB-7578-41A7-99A0-0B1CBE5367E9}" sibTransId="{F283F66D-AEB7-4E9F-B28A-DF654163857D}"/>
    <dgm:cxn modelId="{01926F7C-FD24-40C9-9E27-CDA140448522}" srcId="{129DA4A9-AE12-44C3-87B8-D43D8B223756}" destId="{0349F91C-A9A7-4073-AA6C-6C0E48F034E7}" srcOrd="3" destOrd="0" parTransId="{45CC064B-9CE7-4616-9D57-F4A39EFD3B0C}" sibTransId="{515C90B4-02B4-4753-9855-69F27591CA0C}"/>
    <dgm:cxn modelId="{6A7F8455-B1C6-492B-80F2-13AAC65EA6FF}" type="presOf" srcId="{40E6B7A7-AD7A-441D-9453-0B36DD6ED3A7}" destId="{3D777395-B57F-466A-88B0-AB3BE8595B33}" srcOrd="0" destOrd="4" presId="urn:microsoft.com/office/officeart/2005/8/layout/vList5"/>
    <dgm:cxn modelId="{D2E7BE2E-6576-4DFD-88D9-1A25E0D7191D}" type="presOf" srcId="{5E118707-E7F3-4BAA-82EF-278EB6EACDEB}" destId="{3D777395-B57F-466A-88B0-AB3BE8595B33}" srcOrd="0" destOrd="2" presId="urn:microsoft.com/office/officeart/2005/8/layout/vList5"/>
    <dgm:cxn modelId="{99778278-C7D0-4547-BAF9-75B54F800B46}" srcId="{129DA4A9-AE12-44C3-87B8-D43D8B223756}" destId="{40E6B7A7-AD7A-441D-9453-0B36DD6ED3A7}" srcOrd="4" destOrd="0" parTransId="{04B704D6-B7F8-478D-A876-A71851FD3D84}" sibTransId="{16C0582A-78F3-4A0E-B4D2-EB7074098737}"/>
    <dgm:cxn modelId="{CBCB1E3D-0170-470F-9492-30D780B54F04}" srcId="{129DA4A9-AE12-44C3-87B8-D43D8B223756}" destId="{E93E33B4-7F5F-448A-8FAC-238F8DB20DDE}" srcOrd="0" destOrd="0" parTransId="{E64C61F7-B207-489D-988C-AF6048C4FCED}" sibTransId="{FB9EEC80-8687-4FDE-976E-9EF5429EBF64}"/>
    <dgm:cxn modelId="{ECEEBE8B-F804-4D21-B649-3F74C4C39F2B}" type="presOf" srcId="{E93E33B4-7F5F-448A-8FAC-238F8DB20DDE}" destId="{3D777395-B57F-466A-88B0-AB3BE8595B33}" srcOrd="0" destOrd="0" presId="urn:microsoft.com/office/officeart/2005/8/layout/vList5"/>
    <dgm:cxn modelId="{61FD1C40-9A71-4878-A75F-F85364620C92}" type="presParOf" srcId="{8D0F214D-57CF-4A5D-AC79-9D5781A5824D}" destId="{6B9F9377-23F6-4C89-B8A9-C82DCEC3F60C}" srcOrd="0" destOrd="0" presId="urn:microsoft.com/office/officeart/2005/8/layout/vList5"/>
    <dgm:cxn modelId="{E973A8DC-5691-4168-8DB6-4F4BA07CD13F}" type="presParOf" srcId="{6B9F9377-23F6-4C89-B8A9-C82DCEC3F60C}" destId="{DCAECFD9-9F3E-4D0D-8925-E5E2B10BB991}" srcOrd="0" destOrd="0" presId="urn:microsoft.com/office/officeart/2005/8/layout/vList5"/>
    <dgm:cxn modelId="{ADD97BE7-026E-4982-A01B-BFF9C7BD1FD5}" type="presParOf" srcId="{6B9F9377-23F6-4C89-B8A9-C82DCEC3F60C}" destId="{3D777395-B57F-466A-88B0-AB3BE8595B3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2FF71C-5722-43CE-B820-0951CE427D6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10AAE7-1056-446D-A207-4258610BCCF6}">
      <dgm:prSet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rtl="0"/>
          <a:r>
            <a:rPr lang="bn-IN" dirty="0" smtClean="0"/>
            <a:t>সাধারনভাবে দারিদ্রের মূল কারণ গুলি হলো:</a:t>
          </a:r>
          <a:endParaRPr lang="en-IN" dirty="0"/>
        </a:p>
      </dgm:t>
    </dgm:pt>
    <dgm:pt modelId="{126CF978-F039-432A-B135-5E6E9B9E355F}" type="parTrans" cxnId="{AD70BABF-3D7F-4BDC-B430-8B2B981DBC29}">
      <dgm:prSet/>
      <dgm:spPr/>
      <dgm:t>
        <a:bodyPr/>
        <a:lstStyle/>
        <a:p>
          <a:endParaRPr lang="en-US"/>
        </a:p>
      </dgm:t>
    </dgm:pt>
    <dgm:pt modelId="{08DA42CD-B915-4D09-B72D-6793A4FB73B1}" type="sibTrans" cxnId="{AD70BABF-3D7F-4BDC-B430-8B2B981DBC29}">
      <dgm:prSet/>
      <dgm:spPr/>
      <dgm:t>
        <a:bodyPr/>
        <a:lstStyle/>
        <a:p>
          <a:endParaRPr lang="en-US"/>
        </a:p>
      </dgm:t>
    </dgm:pt>
    <dgm:pt modelId="{61B8687A-02A6-4762-A747-FBED555BFDF9}">
      <dgm:prSet/>
      <dgm:spPr/>
      <dgm:t>
        <a:bodyPr/>
        <a:lstStyle/>
        <a:p>
          <a:pPr rtl="0"/>
          <a:r>
            <a:rPr lang="bn-IN" b="1" dirty="0" smtClean="0"/>
            <a:t>নিরক্ষরতা</a:t>
          </a:r>
          <a:endParaRPr lang="en-IN" b="1" dirty="0"/>
        </a:p>
      </dgm:t>
    </dgm:pt>
    <dgm:pt modelId="{83F11F0D-EBAF-4905-9E60-BE3DD63F3A3D}" type="parTrans" cxnId="{E2C6F17F-77B0-4E01-8D8B-562D7500EB0D}">
      <dgm:prSet/>
      <dgm:spPr/>
      <dgm:t>
        <a:bodyPr/>
        <a:lstStyle/>
        <a:p>
          <a:endParaRPr lang="en-US"/>
        </a:p>
      </dgm:t>
    </dgm:pt>
    <dgm:pt modelId="{FA83297C-DAEB-4710-AF7D-8ED53496F596}" type="sibTrans" cxnId="{E2C6F17F-77B0-4E01-8D8B-562D7500EB0D}">
      <dgm:prSet/>
      <dgm:spPr/>
      <dgm:t>
        <a:bodyPr/>
        <a:lstStyle/>
        <a:p>
          <a:endParaRPr lang="en-US"/>
        </a:p>
      </dgm:t>
    </dgm:pt>
    <dgm:pt modelId="{6999033B-B8D5-4923-89E7-67D30E833C82}">
      <dgm:prSet/>
      <dgm:spPr/>
      <dgm:t>
        <a:bodyPr/>
        <a:lstStyle/>
        <a:p>
          <a:pPr rtl="0"/>
          <a:r>
            <a:rPr lang="bn-IN" b="1" dirty="0" smtClean="0"/>
            <a:t>অমিতব্যয়িতা</a:t>
          </a:r>
          <a:endParaRPr lang="en-IN" b="1" dirty="0"/>
        </a:p>
      </dgm:t>
    </dgm:pt>
    <dgm:pt modelId="{0C6B033C-2437-443D-9AEE-30ADFE57D858}" type="parTrans" cxnId="{81EAEB5E-915D-454B-8AE9-D067A7910FD1}">
      <dgm:prSet/>
      <dgm:spPr/>
      <dgm:t>
        <a:bodyPr/>
        <a:lstStyle/>
        <a:p>
          <a:endParaRPr lang="en-US"/>
        </a:p>
      </dgm:t>
    </dgm:pt>
    <dgm:pt modelId="{46F59296-D4B5-4FC4-AFD0-0527FEB9A7CF}" type="sibTrans" cxnId="{81EAEB5E-915D-454B-8AE9-D067A7910FD1}">
      <dgm:prSet/>
      <dgm:spPr/>
      <dgm:t>
        <a:bodyPr/>
        <a:lstStyle/>
        <a:p>
          <a:endParaRPr lang="en-US"/>
        </a:p>
      </dgm:t>
    </dgm:pt>
    <dgm:pt modelId="{78CFC9A0-306E-4247-8ADE-28A9F3ED7D62}">
      <dgm:prSet/>
      <dgm:spPr/>
      <dgm:t>
        <a:bodyPr/>
        <a:lstStyle/>
        <a:p>
          <a:pPr rtl="0"/>
          <a:r>
            <a:rPr lang="bn-IN" b="1" dirty="0" smtClean="0"/>
            <a:t>অসুস্থতা</a:t>
          </a:r>
          <a:endParaRPr lang="en-IN" b="1" dirty="0"/>
        </a:p>
      </dgm:t>
    </dgm:pt>
    <dgm:pt modelId="{CC6168FD-FDDD-48F7-9C7A-D02E952DC106}" type="parTrans" cxnId="{2D8E4DC2-797B-4CCC-9A87-F4504A64C409}">
      <dgm:prSet/>
      <dgm:spPr/>
      <dgm:t>
        <a:bodyPr/>
        <a:lstStyle/>
        <a:p>
          <a:endParaRPr lang="en-US"/>
        </a:p>
      </dgm:t>
    </dgm:pt>
    <dgm:pt modelId="{797811B3-FA78-4B7D-A07E-894B329A91E6}" type="sibTrans" cxnId="{2D8E4DC2-797B-4CCC-9A87-F4504A64C409}">
      <dgm:prSet/>
      <dgm:spPr/>
      <dgm:t>
        <a:bodyPr/>
        <a:lstStyle/>
        <a:p>
          <a:endParaRPr lang="en-US"/>
        </a:p>
      </dgm:t>
    </dgm:pt>
    <dgm:pt modelId="{C058FFAF-E5FC-403F-8436-0D61CB37DE6A}">
      <dgm:prSet/>
      <dgm:spPr/>
      <dgm:t>
        <a:bodyPr/>
        <a:lstStyle/>
        <a:p>
          <a:pPr rtl="0"/>
          <a:r>
            <a:rPr lang="bn-IN" b="1" dirty="0" smtClean="0"/>
            <a:t>অলসতা</a:t>
          </a:r>
          <a:endParaRPr lang="en-IN" b="1" dirty="0"/>
        </a:p>
      </dgm:t>
    </dgm:pt>
    <dgm:pt modelId="{58008E63-8B96-409A-923B-7E13ACDA3E60}" type="parTrans" cxnId="{82D63DE3-4570-4AE6-BD24-D40B76041394}">
      <dgm:prSet/>
      <dgm:spPr/>
      <dgm:t>
        <a:bodyPr/>
        <a:lstStyle/>
        <a:p>
          <a:endParaRPr lang="en-US"/>
        </a:p>
      </dgm:t>
    </dgm:pt>
    <dgm:pt modelId="{2CFE5BC1-18E4-4833-9F1E-120B90EDC464}" type="sibTrans" cxnId="{82D63DE3-4570-4AE6-BD24-D40B76041394}">
      <dgm:prSet/>
      <dgm:spPr/>
      <dgm:t>
        <a:bodyPr/>
        <a:lstStyle/>
        <a:p>
          <a:endParaRPr lang="en-US"/>
        </a:p>
      </dgm:t>
    </dgm:pt>
    <dgm:pt modelId="{F8A5F31B-2B36-437C-A073-5A4A8F0172B2}">
      <dgm:prSet/>
      <dgm:spPr/>
      <dgm:t>
        <a:bodyPr/>
        <a:lstStyle/>
        <a:p>
          <a:pPr rtl="0"/>
          <a:r>
            <a:rPr lang="bn-IN" b="1" dirty="0" smtClean="0"/>
            <a:t>নীতিহীনতা</a:t>
          </a:r>
          <a:endParaRPr lang="en-IN" b="1" dirty="0"/>
        </a:p>
      </dgm:t>
    </dgm:pt>
    <dgm:pt modelId="{03A6A24A-2AC8-4AA1-B632-E59AFA7577B2}" type="parTrans" cxnId="{A9520B1A-645C-4091-A390-0FA05B3BD2E9}">
      <dgm:prSet/>
      <dgm:spPr/>
      <dgm:t>
        <a:bodyPr/>
        <a:lstStyle/>
        <a:p>
          <a:endParaRPr lang="en-US"/>
        </a:p>
      </dgm:t>
    </dgm:pt>
    <dgm:pt modelId="{355B96B0-6C54-488C-B337-BDE7FEF575CA}" type="sibTrans" cxnId="{A9520B1A-645C-4091-A390-0FA05B3BD2E9}">
      <dgm:prSet/>
      <dgm:spPr/>
      <dgm:t>
        <a:bodyPr/>
        <a:lstStyle/>
        <a:p>
          <a:endParaRPr lang="en-US"/>
        </a:p>
      </dgm:t>
    </dgm:pt>
    <dgm:pt modelId="{AFDB759E-7CB2-4FDD-86F8-9CC59052BF8D}">
      <dgm:prSet/>
      <dgm:spPr/>
      <dgm:t>
        <a:bodyPr/>
        <a:lstStyle/>
        <a:p>
          <a:pPr rtl="0"/>
          <a:r>
            <a:rPr lang="bn-IN" b="1" dirty="0" smtClean="0"/>
            <a:t>দুর্ঘটনা</a:t>
          </a:r>
          <a:endParaRPr lang="en-IN" b="1" dirty="0"/>
        </a:p>
      </dgm:t>
    </dgm:pt>
    <dgm:pt modelId="{B91E1C00-1ADA-49C9-B2A5-C3BD6100C7D2}" type="parTrans" cxnId="{DA9CC68A-D126-4896-8067-594F85EF6FF4}">
      <dgm:prSet/>
      <dgm:spPr/>
      <dgm:t>
        <a:bodyPr/>
        <a:lstStyle/>
        <a:p>
          <a:endParaRPr lang="en-US"/>
        </a:p>
      </dgm:t>
    </dgm:pt>
    <dgm:pt modelId="{64C91850-5E42-427C-943D-1940778274C1}" type="sibTrans" cxnId="{DA9CC68A-D126-4896-8067-594F85EF6FF4}">
      <dgm:prSet/>
      <dgm:spPr/>
      <dgm:t>
        <a:bodyPr/>
        <a:lstStyle/>
        <a:p>
          <a:endParaRPr lang="en-US"/>
        </a:p>
      </dgm:t>
    </dgm:pt>
    <dgm:pt modelId="{B8E7E424-B030-4694-81EE-93AF92C41411}">
      <dgm:prSet/>
      <dgm:spPr/>
      <dgm:t>
        <a:bodyPr/>
        <a:lstStyle/>
        <a:p>
          <a:pPr rtl="0"/>
          <a:r>
            <a:rPr lang="bn-IN" b="1" dirty="0" smtClean="0"/>
            <a:t>সল্প আর্থিক উন্নয়ন হার</a:t>
          </a:r>
          <a:endParaRPr lang="en-IN" b="1" dirty="0"/>
        </a:p>
      </dgm:t>
    </dgm:pt>
    <dgm:pt modelId="{8358166F-389F-462C-989A-41C68C16E9D0}" type="parTrans" cxnId="{DEE45DCF-9816-4BF2-81AA-ED09C9EC4950}">
      <dgm:prSet/>
      <dgm:spPr/>
      <dgm:t>
        <a:bodyPr/>
        <a:lstStyle/>
        <a:p>
          <a:endParaRPr lang="en-US"/>
        </a:p>
      </dgm:t>
    </dgm:pt>
    <dgm:pt modelId="{A7DF6963-2CF9-4C61-A02F-BE32584F8FD3}" type="sibTrans" cxnId="{DEE45DCF-9816-4BF2-81AA-ED09C9EC4950}">
      <dgm:prSet/>
      <dgm:spPr/>
      <dgm:t>
        <a:bodyPr/>
        <a:lstStyle/>
        <a:p>
          <a:endParaRPr lang="en-US"/>
        </a:p>
      </dgm:t>
    </dgm:pt>
    <dgm:pt modelId="{8B54CBE5-9DB2-45F6-BD0F-B6081C6D6F56}">
      <dgm:prSet/>
      <dgm:spPr/>
      <dgm:t>
        <a:bodyPr/>
        <a:lstStyle/>
        <a:p>
          <a:pPr rtl="0"/>
          <a:r>
            <a:rPr lang="bn-IN" b="1" dirty="0" smtClean="0"/>
            <a:t>জনবিস্ফরণ</a:t>
          </a:r>
          <a:endParaRPr lang="en-IN" b="1" dirty="0"/>
        </a:p>
      </dgm:t>
    </dgm:pt>
    <dgm:pt modelId="{78E91EFB-22FB-43E9-AB57-0D481316EAE7}" type="parTrans" cxnId="{15DEEE62-DE93-483A-AEC9-D7A69B37EFD9}">
      <dgm:prSet/>
      <dgm:spPr/>
      <dgm:t>
        <a:bodyPr/>
        <a:lstStyle/>
        <a:p>
          <a:endParaRPr lang="en-US"/>
        </a:p>
      </dgm:t>
    </dgm:pt>
    <dgm:pt modelId="{39B363EF-DCBE-4A9F-9CB4-CBCA577B4DB6}" type="sibTrans" cxnId="{15DEEE62-DE93-483A-AEC9-D7A69B37EFD9}">
      <dgm:prSet/>
      <dgm:spPr/>
      <dgm:t>
        <a:bodyPr/>
        <a:lstStyle/>
        <a:p>
          <a:endParaRPr lang="en-US"/>
        </a:p>
      </dgm:t>
    </dgm:pt>
    <dgm:pt modelId="{6C810384-4D7A-4A82-B754-9EF3B5A37320}">
      <dgm:prSet/>
      <dgm:spPr/>
      <dgm:t>
        <a:bodyPr/>
        <a:lstStyle/>
        <a:p>
          <a:pPr rtl="0"/>
          <a:r>
            <a:rPr lang="bn-IN" b="1" dirty="0" smtClean="0"/>
            <a:t>অনুন্নত কৃষি</a:t>
          </a:r>
          <a:endParaRPr lang="en-IN" b="1" dirty="0"/>
        </a:p>
      </dgm:t>
    </dgm:pt>
    <dgm:pt modelId="{47115E36-EC87-44B3-9F70-2609CD9B4B9C}" type="parTrans" cxnId="{BEF9CD1C-93E6-4A5A-B19A-04AA0CB0EC8C}">
      <dgm:prSet/>
      <dgm:spPr/>
      <dgm:t>
        <a:bodyPr/>
        <a:lstStyle/>
        <a:p>
          <a:endParaRPr lang="en-US"/>
        </a:p>
      </dgm:t>
    </dgm:pt>
    <dgm:pt modelId="{B7ADB578-0429-47E5-84EF-A25006488E43}" type="sibTrans" cxnId="{BEF9CD1C-93E6-4A5A-B19A-04AA0CB0EC8C}">
      <dgm:prSet/>
      <dgm:spPr/>
      <dgm:t>
        <a:bodyPr/>
        <a:lstStyle/>
        <a:p>
          <a:endParaRPr lang="en-US"/>
        </a:p>
      </dgm:t>
    </dgm:pt>
    <dgm:pt modelId="{3854C5F6-BB2C-4713-8E64-15A9E9A18DBB}" type="pres">
      <dgm:prSet presAssocID="{292FF71C-5722-43CE-B820-0951CE427D6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FE6436-1F1A-4ABD-A3F6-FDC739024914}" type="pres">
      <dgm:prSet presAssocID="{7110AAE7-1056-446D-A207-4258610BCCF6}" presName="circle1" presStyleLbl="node1" presStyleIdx="0" presStyleCnt="1"/>
      <dgm:spPr>
        <a:solidFill>
          <a:srgbClr val="68E6E6"/>
        </a:solidFill>
      </dgm:spPr>
    </dgm:pt>
    <dgm:pt modelId="{323FC8EB-3AA4-4C51-8C1A-1777FD433C37}" type="pres">
      <dgm:prSet presAssocID="{7110AAE7-1056-446D-A207-4258610BCCF6}" presName="space" presStyleCnt="0"/>
      <dgm:spPr/>
    </dgm:pt>
    <dgm:pt modelId="{8989AB1A-D85F-48BA-8478-4C143508823D}" type="pres">
      <dgm:prSet presAssocID="{7110AAE7-1056-446D-A207-4258610BCCF6}" presName="rect1" presStyleLbl="alignAcc1" presStyleIdx="0" presStyleCnt="1"/>
      <dgm:spPr/>
      <dgm:t>
        <a:bodyPr/>
        <a:lstStyle/>
        <a:p>
          <a:endParaRPr lang="en-US"/>
        </a:p>
      </dgm:t>
    </dgm:pt>
    <dgm:pt modelId="{526082C5-EB2E-4E45-BB5E-89175C588F74}" type="pres">
      <dgm:prSet presAssocID="{7110AAE7-1056-446D-A207-4258610BCCF6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264C1-3BEB-4875-B715-C3B03C0AAD4A}" type="pres">
      <dgm:prSet presAssocID="{7110AAE7-1056-446D-A207-4258610BCCF6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7D9FA2-77EC-4480-8D7C-4B184AFA5DF0}" type="presOf" srcId="{F8A5F31B-2B36-437C-A073-5A4A8F0172B2}" destId="{F79264C1-3BEB-4875-B715-C3B03C0AAD4A}" srcOrd="0" destOrd="4" presId="urn:microsoft.com/office/officeart/2005/8/layout/target3"/>
    <dgm:cxn modelId="{AD70BABF-3D7F-4BDC-B430-8B2B981DBC29}" srcId="{292FF71C-5722-43CE-B820-0951CE427D68}" destId="{7110AAE7-1056-446D-A207-4258610BCCF6}" srcOrd="0" destOrd="0" parTransId="{126CF978-F039-432A-B135-5E6E9B9E355F}" sibTransId="{08DA42CD-B915-4D09-B72D-6793A4FB73B1}"/>
    <dgm:cxn modelId="{81EAEB5E-915D-454B-8AE9-D067A7910FD1}" srcId="{7110AAE7-1056-446D-A207-4258610BCCF6}" destId="{6999033B-B8D5-4923-89E7-67D30E833C82}" srcOrd="1" destOrd="0" parTransId="{0C6B033C-2437-443D-9AEE-30ADFE57D858}" sibTransId="{46F59296-D4B5-4FC4-AFD0-0527FEB9A7CF}"/>
    <dgm:cxn modelId="{E2C6F17F-77B0-4E01-8D8B-562D7500EB0D}" srcId="{7110AAE7-1056-446D-A207-4258610BCCF6}" destId="{61B8687A-02A6-4762-A747-FBED555BFDF9}" srcOrd="0" destOrd="0" parTransId="{83F11F0D-EBAF-4905-9E60-BE3DD63F3A3D}" sibTransId="{FA83297C-DAEB-4710-AF7D-8ED53496F596}"/>
    <dgm:cxn modelId="{1DD99C9B-67D5-4D8B-AE2A-061ED7D7C149}" type="presOf" srcId="{8B54CBE5-9DB2-45F6-BD0F-B6081C6D6F56}" destId="{F79264C1-3BEB-4875-B715-C3B03C0AAD4A}" srcOrd="0" destOrd="7" presId="urn:microsoft.com/office/officeart/2005/8/layout/target3"/>
    <dgm:cxn modelId="{82D63DE3-4570-4AE6-BD24-D40B76041394}" srcId="{7110AAE7-1056-446D-A207-4258610BCCF6}" destId="{C058FFAF-E5FC-403F-8436-0D61CB37DE6A}" srcOrd="3" destOrd="0" parTransId="{58008E63-8B96-409A-923B-7E13ACDA3E60}" sibTransId="{2CFE5BC1-18E4-4833-9F1E-120B90EDC464}"/>
    <dgm:cxn modelId="{0A1BEB6C-7D3B-4C45-BBDC-179E3DFB426B}" type="presOf" srcId="{7110AAE7-1056-446D-A207-4258610BCCF6}" destId="{526082C5-EB2E-4E45-BB5E-89175C588F74}" srcOrd="1" destOrd="0" presId="urn:microsoft.com/office/officeart/2005/8/layout/target3"/>
    <dgm:cxn modelId="{A9520B1A-645C-4091-A390-0FA05B3BD2E9}" srcId="{7110AAE7-1056-446D-A207-4258610BCCF6}" destId="{F8A5F31B-2B36-437C-A073-5A4A8F0172B2}" srcOrd="4" destOrd="0" parTransId="{03A6A24A-2AC8-4AA1-B632-E59AFA7577B2}" sibTransId="{355B96B0-6C54-488C-B337-BDE7FEF575CA}"/>
    <dgm:cxn modelId="{FA64F6AA-4537-4EFC-8601-DC70F2CD67D8}" type="presOf" srcId="{C058FFAF-E5FC-403F-8436-0D61CB37DE6A}" destId="{F79264C1-3BEB-4875-B715-C3B03C0AAD4A}" srcOrd="0" destOrd="3" presId="urn:microsoft.com/office/officeart/2005/8/layout/target3"/>
    <dgm:cxn modelId="{E20B5894-5AC5-4DF7-9641-68F6C3AE6388}" type="presOf" srcId="{61B8687A-02A6-4762-A747-FBED555BFDF9}" destId="{F79264C1-3BEB-4875-B715-C3B03C0AAD4A}" srcOrd="0" destOrd="0" presId="urn:microsoft.com/office/officeart/2005/8/layout/target3"/>
    <dgm:cxn modelId="{D038F3B1-101C-42FB-863F-1AA424E262BF}" type="presOf" srcId="{7110AAE7-1056-446D-A207-4258610BCCF6}" destId="{8989AB1A-D85F-48BA-8478-4C143508823D}" srcOrd="0" destOrd="0" presId="urn:microsoft.com/office/officeart/2005/8/layout/target3"/>
    <dgm:cxn modelId="{965469E7-67C4-4392-9CB5-F0718D3309B0}" type="presOf" srcId="{AFDB759E-7CB2-4FDD-86F8-9CC59052BF8D}" destId="{F79264C1-3BEB-4875-B715-C3B03C0AAD4A}" srcOrd="0" destOrd="5" presId="urn:microsoft.com/office/officeart/2005/8/layout/target3"/>
    <dgm:cxn modelId="{DEE45DCF-9816-4BF2-81AA-ED09C9EC4950}" srcId="{7110AAE7-1056-446D-A207-4258610BCCF6}" destId="{B8E7E424-B030-4694-81EE-93AF92C41411}" srcOrd="6" destOrd="0" parTransId="{8358166F-389F-462C-989A-41C68C16E9D0}" sibTransId="{A7DF6963-2CF9-4C61-A02F-BE32584F8FD3}"/>
    <dgm:cxn modelId="{AC367F0E-C44B-4BE2-9C77-BFF622B8B0B8}" type="presOf" srcId="{6999033B-B8D5-4923-89E7-67D30E833C82}" destId="{F79264C1-3BEB-4875-B715-C3B03C0AAD4A}" srcOrd="0" destOrd="1" presId="urn:microsoft.com/office/officeart/2005/8/layout/target3"/>
    <dgm:cxn modelId="{F2E519E9-B070-45AE-873E-851FE8CA3541}" type="presOf" srcId="{78CFC9A0-306E-4247-8ADE-28A9F3ED7D62}" destId="{F79264C1-3BEB-4875-B715-C3B03C0AAD4A}" srcOrd="0" destOrd="2" presId="urn:microsoft.com/office/officeart/2005/8/layout/target3"/>
    <dgm:cxn modelId="{C134D875-47B9-49CA-90DB-BEBD18A88FF2}" type="presOf" srcId="{6C810384-4D7A-4A82-B754-9EF3B5A37320}" destId="{F79264C1-3BEB-4875-B715-C3B03C0AAD4A}" srcOrd="0" destOrd="8" presId="urn:microsoft.com/office/officeart/2005/8/layout/target3"/>
    <dgm:cxn modelId="{2CF3C8F3-FB07-41D1-9B80-8545E63A986E}" type="presOf" srcId="{292FF71C-5722-43CE-B820-0951CE427D68}" destId="{3854C5F6-BB2C-4713-8E64-15A9E9A18DBB}" srcOrd="0" destOrd="0" presId="urn:microsoft.com/office/officeart/2005/8/layout/target3"/>
    <dgm:cxn modelId="{2D8E4DC2-797B-4CCC-9A87-F4504A64C409}" srcId="{7110AAE7-1056-446D-A207-4258610BCCF6}" destId="{78CFC9A0-306E-4247-8ADE-28A9F3ED7D62}" srcOrd="2" destOrd="0" parTransId="{CC6168FD-FDDD-48F7-9C7A-D02E952DC106}" sibTransId="{797811B3-FA78-4B7D-A07E-894B329A91E6}"/>
    <dgm:cxn modelId="{079F5D1F-34C0-4E79-BF34-68E4FB6144A0}" type="presOf" srcId="{B8E7E424-B030-4694-81EE-93AF92C41411}" destId="{F79264C1-3BEB-4875-B715-C3B03C0AAD4A}" srcOrd="0" destOrd="6" presId="urn:microsoft.com/office/officeart/2005/8/layout/target3"/>
    <dgm:cxn modelId="{BEF9CD1C-93E6-4A5A-B19A-04AA0CB0EC8C}" srcId="{7110AAE7-1056-446D-A207-4258610BCCF6}" destId="{6C810384-4D7A-4A82-B754-9EF3B5A37320}" srcOrd="8" destOrd="0" parTransId="{47115E36-EC87-44B3-9F70-2609CD9B4B9C}" sibTransId="{B7ADB578-0429-47E5-84EF-A25006488E43}"/>
    <dgm:cxn modelId="{15DEEE62-DE93-483A-AEC9-D7A69B37EFD9}" srcId="{7110AAE7-1056-446D-A207-4258610BCCF6}" destId="{8B54CBE5-9DB2-45F6-BD0F-B6081C6D6F56}" srcOrd="7" destOrd="0" parTransId="{78E91EFB-22FB-43E9-AB57-0D481316EAE7}" sibTransId="{39B363EF-DCBE-4A9F-9CB4-CBCA577B4DB6}"/>
    <dgm:cxn modelId="{DA9CC68A-D126-4896-8067-594F85EF6FF4}" srcId="{7110AAE7-1056-446D-A207-4258610BCCF6}" destId="{AFDB759E-7CB2-4FDD-86F8-9CC59052BF8D}" srcOrd="5" destOrd="0" parTransId="{B91E1C00-1ADA-49C9-B2A5-C3BD6100C7D2}" sibTransId="{64C91850-5E42-427C-943D-1940778274C1}"/>
    <dgm:cxn modelId="{B47B4958-F506-4BFB-BCBE-0FD640FC9D71}" type="presParOf" srcId="{3854C5F6-BB2C-4713-8E64-15A9E9A18DBB}" destId="{2DFE6436-1F1A-4ABD-A3F6-FDC739024914}" srcOrd="0" destOrd="0" presId="urn:microsoft.com/office/officeart/2005/8/layout/target3"/>
    <dgm:cxn modelId="{969FEBAD-2EE0-4911-A4B8-83CD595879BE}" type="presParOf" srcId="{3854C5F6-BB2C-4713-8E64-15A9E9A18DBB}" destId="{323FC8EB-3AA4-4C51-8C1A-1777FD433C37}" srcOrd="1" destOrd="0" presId="urn:microsoft.com/office/officeart/2005/8/layout/target3"/>
    <dgm:cxn modelId="{83B9FD74-C124-4664-A0F9-2773AC00B1E7}" type="presParOf" srcId="{3854C5F6-BB2C-4713-8E64-15A9E9A18DBB}" destId="{8989AB1A-D85F-48BA-8478-4C143508823D}" srcOrd="2" destOrd="0" presId="urn:microsoft.com/office/officeart/2005/8/layout/target3"/>
    <dgm:cxn modelId="{D3600D61-7CFC-4A30-997C-8E66BC390E9D}" type="presParOf" srcId="{3854C5F6-BB2C-4713-8E64-15A9E9A18DBB}" destId="{526082C5-EB2E-4E45-BB5E-89175C588F74}" srcOrd="3" destOrd="0" presId="urn:microsoft.com/office/officeart/2005/8/layout/target3"/>
    <dgm:cxn modelId="{FE8FE072-227E-4048-8733-863509AC999E}" type="presParOf" srcId="{3854C5F6-BB2C-4713-8E64-15A9E9A18DBB}" destId="{F79264C1-3BEB-4875-B715-C3B03C0AAD4A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77395-B57F-466A-88B0-AB3BE8595B33}">
      <dsp:nvSpPr>
        <dsp:cNvPr id="0" name=""/>
        <dsp:cNvSpPr/>
      </dsp:nvSpPr>
      <dsp:spPr>
        <a:xfrm rot="5400000">
          <a:off x="5097699" y="-1276777"/>
          <a:ext cx="2879452" cy="615287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700" kern="1200" smtClean="0"/>
            <a:t>ব্যক্তি অসামর্থ্য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700" kern="1200" smtClean="0"/>
            <a:t>প্রতিকুল পরিবেশ পরিমণ্ডল 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700" kern="1200" smtClean="0"/>
            <a:t>অর্থনীতিক উপাদানমূলক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700" kern="1200" smtClean="0"/>
            <a:t>সামাজিক গঠনের সীমাবদ্ধতা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700" kern="1200" smtClean="0"/>
            <a:t>যুদ্ধ</a:t>
          </a:r>
          <a:endParaRPr lang="en-IN" sz="2700" kern="1200"/>
        </a:p>
      </dsp:txBody>
      <dsp:txXfrm rot="-5400000">
        <a:off x="3460990" y="500495"/>
        <a:ext cx="6012308" cy="2598326"/>
      </dsp:txXfrm>
    </dsp:sp>
    <dsp:sp modelId="{DCAECFD9-9F3E-4D0D-8925-E5E2B10BB991}">
      <dsp:nvSpPr>
        <dsp:cNvPr id="0" name=""/>
        <dsp:cNvSpPr/>
      </dsp:nvSpPr>
      <dsp:spPr>
        <a:xfrm>
          <a:off x="0" y="0"/>
          <a:ext cx="3460989" cy="35993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n-IN" sz="2400" b="1" u="sng" kern="1200" smtClean="0"/>
            <a:t>গিলিন ও গিলিন </a:t>
          </a:r>
          <a:r>
            <a:rPr lang="bn-IN" sz="2400" kern="1200" smtClean="0"/>
            <a:t>তাদের “</a:t>
          </a:r>
          <a:r>
            <a:rPr lang="en-IN" sz="2400" kern="1200" smtClean="0"/>
            <a:t>An Introduction to Sociology</a:t>
          </a:r>
          <a:r>
            <a:rPr lang="bn-IN" sz="2400" kern="1200" smtClean="0"/>
            <a:t>”</a:t>
          </a:r>
          <a:r>
            <a:rPr lang="en-IN" sz="2400" kern="1200" smtClean="0"/>
            <a:t>-</a:t>
          </a:r>
          <a:r>
            <a:rPr lang="bn-IN" sz="2400" kern="1200" smtClean="0"/>
            <a:t>তে দারিদ্র্যের কারণ সম্পর্কে আলোচনা করেছেন। তারা দারিদ্রের পাঁচটি মূল কারণ নির্দেশ করেছেন। সেগুলি হল:</a:t>
          </a:r>
          <a:endParaRPr lang="en-IN" sz="2400" kern="1200"/>
        </a:p>
      </dsp:txBody>
      <dsp:txXfrm>
        <a:off x="168952" y="168952"/>
        <a:ext cx="3123085" cy="3261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E6436-1F1A-4ABD-A3F6-FDC739024914}">
      <dsp:nvSpPr>
        <dsp:cNvPr id="0" name=""/>
        <dsp:cNvSpPr/>
      </dsp:nvSpPr>
      <dsp:spPr>
        <a:xfrm>
          <a:off x="0" y="0"/>
          <a:ext cx="3599316" cy="3599316"/>
        </a:xfrm>
        <a:prstGeom prst="pie">
          <a:avLst>
            <a:gd name="adj1" fmla="val 5400000"/>
            <a:gd name="adj2" fmla="val 16200000"/>
          </a:avLst>
        </a:prstGeom>
        <a:solidFill>
          <a:srgbClr val="68E6E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9AB1A-D85F-48BA-8478-4C143508823D}">
      <dsp:nvSpPr>
        <dsp:cNvPr id="0" name=""/>
        <dsp:cNvSpPr/>
      </dsp:nvSpPr>
      <dsp:spPr>
        <a:xfrm>
          <a:off x="1799658" y="0"/>
          <a:ext cx="7814203" cy="3599316"/>
        </a:xfrm>
        <a:prstGeom prst="rect">
          <a:avLst/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n-IN" sz="4900" kern="1200" dirty="0" smtClean="0"/>
            <a:t>সাধারনভাবে দারিদ্রের মূল কারণ গুলি হলো:</a:t>
          </a:r>
          <a:endParaRPr lang="en-IN" sz="4900" kern="1200" dirty="0"/>
        </a:p>
      </dsp:txBody>
      <dsp:txXfrm>
        <a:off x="1799658" y="0"/>
        <a:ext cx="3907101" cy="3599316"/>
      </dsp:txXfrm>
    </dsp:sp>
    <dsp:sp modelId="{F79264C1-3BEB-4875-B715-C3B03C0AAD4A}">
      <dsp:nvSpPr>
        <dsp:cNvPr id="0" name=""/>
        <dsp:cNvSpPr/>
      </dsp:nvSpPr>
      <dsp:spPr>
        <a:xfrm>
          <a:off x="5706759" y="0"/>
          <a:ext cx="3907101" cy="3599316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নিরক্ষরতা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অমিতব্যয়িতা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অসুস্থতা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অলসতা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নীতিহীনতা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দুর্ঘটনা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সল্প আর্থিক উন্নয়ন হার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জনবিস্ফরণ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n-IN" sz="2000" b="1" kern="1200" dirty="0" smtClean="0"/>
            <a:t>অনুন্নত কৃষি</a:t>
          </a:r>
          <a:endParaRPr lang="en-IN" sz="2000" b="1" kern="1200" dirty="0"/>
        </a:p>
      </dsp:txBody>
      <dsp:txXfrm>
        <a:off x="5706759" y="0"/>
        <a:ext cx="3907101" cy="3599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EB1FE-9AB0-47C9-A22E-EA06F90D88A5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D0A2C-7169-40E3-9447-52D00B546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958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BBCC-EB31-465C-A55C-2ED3A457F7F5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B121-1248-4A8B-A7AF-4EEEE3421283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B2838-7AA9-492A-8498-23FE359D67DA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C3FD1-3993-47CA-A15B-2D52760CA39D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40EE-5928-43D4-B4CF-D1C1F9DBDF11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474E0-B991-4292-812E-C5975C3FD271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B35E-F619-4427-8F31-5E7BF37E40A3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7DBEC-BAF9-47A3-AD0B-615C2FFCD59D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45CBCED-0E7F-40AE-9406-F6B0870E6E54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4D7D-5E2C-458E-9581-677BEE73A57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8AE6-465F-4DBA-969B-A6A32924E6EF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82483-A7A5-4125-B3BC-ACB59BE761A4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2B76-2043-4F49-A009-AE0C68817CF7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A71A-BCD1-4010-8F45-CAF5D8BD7479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5DC-6206-4FDC-91DE-CE9B6B8EE3E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966B-CD87-41CA-B230-24C77D070609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85B6-1F5C-4DF6-9ABF-44821917669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0FA19-1987-41FB-9E9D-1B4DDBD328E9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www.ppt3113.gq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2346" y="1499820"/>
            <a:ext cx="8144134" cy="1373070"/>
          </a:xfrm>
        </p:spPr>
        <p:txBody>
          <a:bodyPr/>
          <a:lstStyle/>
          <a:p>
            <a:r>
              <a:rPr lang="bn-IN" sz="13800" dirty="0">
                <a:latin typeface="Algerian" panose="04020705040A02060702" pitchFamily="82" charset="0"/>
              </a:rPr>
              <a:t>দারিদ্র্য</a:t>
            </a:r>
            <a:endParaRPr lang="en-IN" sz="13800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1" y="3038964"/>
            <a:ext cx="8144134" cy="1117687"/>
          </a:xfrm>
        </p:spPr>
        <p:txBody>
          <a:bodyPr>
            <a:normAutofit/>
          </a:bodyPr>
          <a:lstStyle/>
          <a:p>
            <a:r>
              <a:rPr lang="bn-IN" sz="6600" b="1" dirty="0" smtClean="0">
                <a:solidFill>
                  <a:srgbClr val="FFFF00"/>
                </a:solidFill>
              </a:rPr>
              <a:t>www.ppt3113.gq</a:t>
            </a:r>
            <a:endParaRPr lang="en-IN" sz="6600" b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3CAC-8DDF-4808-82D1-D26E05963B75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98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4800" b="1" dirty="0"/>
              <a:t>দারিদ্রের ধারণা</a:t>
            </a:r>
            <a:endParaRPr lang="en-IN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0" y="2108256"/>
            <a:ext cx="9613861" cy="374170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n-IN" sz="2000" dirty="0" smtClean="0"/>
              <a:t>পৃথিবীর </a:t>
            </a:r>
            <a:r>
              <a:rPr lang="bn-IN" sz="2000" dirty="0"/>
              <a:t>দুটি অঞ্চলে দক্ষিণ এশিয়া এবং আফ্রিকায় দারিদ্রের প্রকোপ সর্ব বেশি। কার্যত অধিকাংশ তৃতীয় বিশ্বের উন্নয়ন সংক্রান্ত নীতি ও কৌশলের প্রধানতম </a:t>
            </a:r>
            <a:r>
              <a:rPr lang="bn-IN" sz="2000" dirty="0" smtClean="0"/>
              <a:t>লক্ষ্য </a:t>
            </a:r>
            <a:r>
              <a:rPr lang="bn-IN" sz="2000" dirty="0"/>
              <a:t>হল দারিদ্র্য দূরীকরণ</a:t>
            </a:r>
            <a:r>
              <a:rPr lang="bn-IN" sz="2000" dirty="0" smtClean="0"/>
              <a:t>।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n-IN" sz="2000" dirty="0" smtClean="0"/>
              <a:t>বর্তমান </a:t>
            </a:r>
            <a:r>
              <a:rPr lang="bn-IN" sz="2000" dirty="0"/>
              <a:t>ভারতে (জুলাই-জুন ২০০৪-২০০৫) ২৩.৮% </a:t>
            </a:r>
            <a:r>
              <a:rPr lang="bn-IN" sz="2000" dirty="0" smtClean="0"/>
              <a:t>মানুষ </a:t>
            </a:r>
            <a:r>
              <a:rPr lang="bn-IN" sz="2000" dirty="0"/>
              <a:t>দারিদ্র্য সীমার নীচে বসবাস করে। ভারতের ওড়িশায় দরিদ্র মানুষের সংখ্যা সবচেয়ে বেশি। এর পর রয়েছে বিহার, ছত্তিশগড়, ঝাড়খণ্ড, মধ্যপ্রদেশ ও উত্তরপ্রদেশ</a:t>
            </a:r>
            <a:r>
              <a:rPr lang="bn-IN" sz="2000" dirty="0" smtClean="0"/>
              <a:t>।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n-IN" sz="2000" dirty="0" smtClean="0"/>
              <a:t>প্রত্যেক </a:t>
            </a:r>
            <a:r>
              <a:rPr lang="bn-IN" sz="2000" dirty="0"/>
              <a:t>মানুষের কতকগুলি মৌলিক চাহিদা আছে—খাদ্যের চাহিদা, বস্ত্রের চাহিদা, বাসস্থানের চাহিদা, শিক্ষার চাহিদা ও স্বাস্থ্যের চাহিদা। যখন কোন জনগোষ্ঠী বেঁচে থাকার জন্য প্রয়োজনীয় ন্যূনতম মৌলিক চাহিদা পূরণ করতে ব্যর্থ হয়, তাদের দরিদ্র </a:t>
            </a:r>
            <a:r>
              <a:rPr lang="bn-IN" sz="2000" dirty="0" smtClean="0"/>
              <a:t>বলে|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000" dirty="0" smtClean="0"/>
              <a:t>The </a:t>
            </a:r>
            <a:r>
              <a:rPr lang="en-IN" sz="2000" dirty="0"/>
              <a:t>unfinished business of the 21st century is </a:t>
            </a:r>
            <a:r>
              <a:rPr lang="en-IN" sz="2000" dirty="0" err="1"/>
              <a:t>th</a:t>
            </a:r>
            <a:r>
              <a:rPr lang="bn-IN" sz="2000" dirty="0"/>
              <a:t>e</a:t>
            </a:r>
            <a:r>
              <a:rPr lang="en-IN" sz="2000" dirty="0"/>
              <a:t> eradication of poverty.(UNO, 1995)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17B8-65E5-4DB8-A871-7075E6BC362B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4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6600" b="1" dirty="0" smtClean="0"/>
              <a:t>সংজ্ঞা</a:t>
            </a:r>
            <a:endParaRPr lang="en-IN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93205"/>
            <a:ext cx="10733154" cy="3842984"/>
          </a:xfrm>
        </p:spPr>
        <p:txBody>
          <a:bodyPr>
            <a:normAutofit/>
          </a:bodyPr>
          <a:lstStyle/>
          <a:p>
            <a:r>
              <a:rPr lang="bn-IN" b="1" dirty="0"/>
              <a:t>সমাজবিজ্ঞান ও অর্থনীতিবিদগণ তা নিজস্ব দৃষ্টিভঙ্গিতে সংজ্ঞা দিয়েছেন, নীচে কয়েকটি সংজ্ঞা দেওয়া হল</a:t>
            </a:r>
            <a:r>
              <a:rPr lang="bn-IN" b="1" dirty="0" smtClean="0"/>
              <a:t>।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n-IN" b="1" u="sng" dirty="0"/>
              <a:t>অধ্যাপক রাম আহুজা </a:t>
            </a:r>
            <a:r>
              <a:rPr lang="bn-IN" dirty="0"/>
              <a:t>: “এক </a:t>
            </a:r>
            <a:r>
              <a:rPr lang="bn-IN" dirty="0" smtClean="0"/>
              <a:t>জনের </a:t>
            </a:r>
            <a:r>
              <a:rPr lang="bn-IN" dirty="0"/>
              <a:t>যা আছে এবং যা থাকা উচিত এই দুইর</a:t>
            </a:r>
            <a:r>
              <a:rPr lang="bn-IN" dirty="0" smtClean="0"/>
              <a:t> </a:t>
            </a:r>
            <a:r>
              <a:rPr lang="bn-IN" dirty="0"/>
              <a:t>মধ্যেকার </a:t>
            </a:r>
            <a:r>
              <a:rPr lang="bn-IN" dirty="0" smtClean="0"/>
              <a:t>বিরোধের </a:t>
            </a:r>
            <a:r>
              <a:rPr lang="bn-IN" dirty="0"/>
              <a:t>অনুভূতি যে অবস্থা সৃষ্টি করে তাকেই দারিদ্র্য বলে</a:t>
            </a:r>
            <a:r>
              <a:rPr lang="bn-IN" dirty="0" smtClean="0"/>
              <a:t>।”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n-IN" b="1" u="sng" dirty="0"/>
              <a:t>অমর্ত্য সেন </a:t>
            </a:r>
            <a:r>
              <a:rPr lang="bn-IN" dirty="0"/>
              <a:t>: “দারিদ্র্য হল “</a:t>
            </a:r>
            <a:r>
              <a:rPr lang="en-IN" dirty="0"/>
              <a:t>Lack of Access to Resource”. </a:t>
            </a:r>
            <a:r>
              <a:rPr lang="bn-IN" dirty="0"/>
              <a:t>তিনি </a:t>
            </a:r>
            <a:r>
              <a:rPr lang="bn-IN" dirty="0" smtClean="0"/>
              <a:t>দারিদ্রকে </a:t>
            </a:r>
            <a:r>
              <a:rPr lang="bn-IN" dirty="0"/>
              <a:t>আপেক্ষিক ও চরম (</a:t>
            </a:r>
            <a:r>
              <a:rPr lang="en-IN" dirty="0"/>
              <a:t>Relative and Absolute) </a:t>
            </a:r>
            <a:r>
              <a:rPr lang="bn-IN" dirty="0"/>
              <a:t>দৃষ্টিভঙ্গিতে দেখেছেন</a:t>
            </a:r>
            <a:r>
              <a:rPr lang="bn-IN" dirty="0" smtClean="0"/>
              <a:t>।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n-IN" b="1" u="sng" dirty="0"/>
              <a:t>বিশ্ব ব্যাঙ্ক (</a:t>
            </a:r>
            <a:r>
              <a:rPr lang="en-IN" b="1" u="sng" dirty="0"/>
              <a:t>World Bank, 2005) </a:t>
            </a:r>
            <a:r>
              <a:rPr lang="en-IN" dirty="0"/>
              <a:t>: “</a:t>
            </a:r>
            <a:r>
              <a:rPr lang="bn-IN" dirty="0"/>
              <a:t>যে সমস্ত মানুষ দৈনিক ১.২৫ ডলার আ উপার্জনে সক্ষম হয় না </a:t>
            </a:r>
            <a:r>
              <a:rPr lang="bn-IN" dirty="0" smtClean="0"/>
              <a:t>সেই </a:t>
            </a:r>
            <a:r>
              <a:rPr lang="bn-IN" dirty="0"/>
              <a:t>লোকগুলো দারিদ্র্য সীমার নীচে অবস্থান করে (</a:t>
            </a:r>
            <a:r>
              <a:rPr lang="en-IN" dirty="0"/>
              <a:t>Below Poverty Line </a:t>
            </a:r>
            <a:r>
              <a:rPr lang="bn-IN" dirty="0"/>
              <a:t>অর্থাৎ </a:t>
            </a:r>
            <a:r>
              <a:rPr lang="bn-IN" dirty="0" smtClean="0"/>
              <a:t>দারিদ্র্য </a:t>
            </a:r>
            <a:r>
              <a:rPr lang="bn-IN" dirty="0"/>
              <a:t>হল ন্যূনতম জীবনযাত্রার মান অর্জনে জনসাধারণে অক্ষমতা।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7964-B89A-46F9-A5CE-527F4D687221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3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5400" b="1" dirty="0" smtClean="0"/>
              <a:t>দারিদ্রের কারণ </a:t>
            </a:r>
            <a:endParaRPr lang="en-IN" sz="54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817753"/>
              </p:ext>
            </p:extLst>
          </p:nvPr>
        </p:nvGraphicFramePr>
        <p:xfrm>
          <a:off x="680321" y="2336873"/>
          <a:ext cx="9613861" cy="359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CB7B-5D95-47E0-B831-3E78C8AB8AAD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0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5400" b="1" dirty="0" smtClean="0"/>
              <a:t>C</a:t>
            </a:r>
            <a:r>
              <a:rPr lang="bn-IN" sz="5400" b="1" dirty="0" smtClean="0"/>
              <a:t>ontinue......</a:t>
            </a:r>
            <a:endParaRPr lang="en-IN" sz="54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717209"/>
              </p:ext>
            </p:extLst>
          </p:nvPr>
        </p:nvGraphicFramePr>
        <p:xfrm>
          <a:off x="680321" y="2336873"/>
          <a:ext cx="9613861" cy="359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8F94-4100-40EF-958B-81309DA1B840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6000" b="1" dirty="0" smtClean="0"/>
              <a:t>শিক্ষায় দারিদ্রের প্রভাব </a:t>
            </a:r>
            <a:endParaRPr lang="en-IN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92174"/>
            <a:ext cx="10923544" cy="3523014"/>
          </a:xfrm>
        </p:spPr>
        <p:txBody>
          <a:bodyPr>
            <a:noAutofit/>
          </a:bodyPr>
          <a:lstStyle/>
          <a:p>
            <a:r>
              <a:rPr lang="bn-IN" sz="1800" i="1" dirty="0" smtClean="0"/>
              <a:t>দরিদ্র পিতামাতা সন্তান সন্ততিদের শিক্ষাখাতে অর্থ ব্যয় করতে সক্ষম হয় না|ফলে নুন্যতম শিক্ষাগত যোগ্যতা অর্জন করতে ব্যর্থ হয়|উপযুক্ত শিক্ষার অভাবে তারা বেকার ও দরিদ্র হয়ে পড়ে|</a:t>
            </a:r>
          </a:p>
          <a:p>
            <a:r>
              <a:rPr lang="bn-IN" sz="1800" i="1" dirty="0" smtClean="0"/>
              <a:t>দারিদ্র্য </a:t>
            </a:r>
            <a:r>
              <a:rPr lang="bn-IN" sz="1800" i="1" dirty="0"/>
              <a:t>ও জনসংখ্যা বৃদ্ধির মধ্যে একটা সম্পর্ক রয়েছে। তৃতীয় বিশ্বের দেশগুলির (ভারত, বাংলাদেশ, পাকিস্তান) জনসংখ্যা বৃদ্ধির অন্যতম কারণ হল নিরক্ষরতা। অর্থাৎ দারিদ্র্য, নিরক্ষরতা, অতিরিক্ত জনসংখ্যা প্রভৃতি বিষয় গুলো শিক্ষার পরিমাণগত সম্প্রসারণ ও গুণগত মান উন্নয়নে গভীরভাবে প্রভাবিত করে</a:t>
            </a:r>
            <a:r>
              <a:rPr lang="bn-IN" sz="1800" i="1" dirty="0" smtClean="0"/>
              <a:t>।</a:t>
            </a:r>
          </a:p>
          <a:p>
            <a:r>
              <a:rPr lang="bn-IN" sz="1800" i="1" dirty="0"/>
              <a:t>দারিদ্র্য শিক্ষায় সমসুযোগের নীতি কে বাস্তবে প্রয়োগের ক্ষেত্রে বাধা দান করে। পরিদ্র পিতা-মাতা পরবর্তী বংশধরদের উপযুক্ত শিক্ষায় শিক্ষিত করে গড়ে তুলতেপারে না। ফলে দারিদ্র্যের দুষ্টচক্র বংশ পরম্পরার দারিদ্র্যের অভিশাপ বয়ে </a:t>
            </a:r>
            <a:r>
              <a:rPr lang="bn-IN" sz="1800" i="1" dirty="0" smtClean="0"/>
              <a:t>বেড়ায়|</a:t>
            </a:r>
          </a:p>
          <a:p>
            <a:r>
              <a:rPr lang="bn-IN" sz="1800" i="1" dirty="0"/>
              <a:t>দরিদ্র লোক শিক্ষার সুযোগ পায় না। </a:t>
            </a:r>
            <a:r>
              <a:rPr lang="bn-IN" sz="1800" i="1" dirty="0" smtClean="0"/>
              <a:t>তারা দেশের </a:t>
            </a:r>
            <a:r>
              <a:rPr lang="bn-IN" sz="1800" i="1" dirty="0"/>
              <a:t>নাগরিক </a:t>
            </a:r>
            <a:r>
              <a:rPr lang="bn-IN" sz="1800" i="1" dirty="0" smtClean="0"/>
              <a:t>অধিকার </a:t>
            </a:r>
            <a:r>
              <a:rPr lang="bn-IN" sz="1800" i="1" dirty="0"/>
              <a:t>সম্পর্কে সচেতন হতে পারে না। অশিক্ষিত 'সচেতন নাগরিক দেশের কোণে উন্নয়ন মূলক কর্মসূচিতে অংশগ্রহণ করতে পারে না। সে </a:t>
            </a:r>
            <a:r>
              <a:rPr lang="bn-IN" sz="1800" i="1" dirty="0" smtClean="0"/>
              <a:t>দেশের অর্থনীতি দুর্বল হয়ে পড়ে|</a:t>
            </a:r>
          </a:p>
          <a:p>
            <a:r>
              <a:rPr lang="bn-IN" sz="1800" i="1" dirty="0"/>
              <a:t>দারিদ্র্য </a:t>
            </a:r>
            <a:r>
              <a:rPr lang="bn-IN" sz="1800" i="1" dirty="0" smtClean="0"/>
              <a:t>দূরিকরণের </a:t>
            </a:r>
            <a:r>
              <a:rPr lang="bn-IN" sz="1800" i="1" dirty="0"/>
              <a:t>অন্যতম হাতিয়ার হল </a:t>
            </a:r>
            <a:r>
              <a:rPr lang="bn-IN" sz="1800" i="1" dirty="0" smtClean="0"/>
              <a:t>শিক্ষা| উন্নত </a:t>
            </a:r>
            <a:r>
              <a:rPr lang="bn-IN" sz="1800" i="1" dirty="0"/>
              <a:t>মানের শিক্ষা, প্রযুক্তিগত </a:t>
            </a:r>
            <a:r>
              <a:rPr lang="bn-IN" sz="1800" i="1" dirty="0" smtClean="0"/>
              <a:t>শিল্প </a:t>
            </a:r>
            <a:r>
              <a:rPr lang="bn-IN" sz="1800" i="1" dirty="0"/>
              <a:t>ও উচ্চ শিল্প গ্রহণের ক্ষেত্রে বড় বাধা হল দারিদ্র্য</a:t>
            </a:r>
            <a:r>
              <a:rPr lang="bn-IN" sz="1800" i="1" dirty="0" smtClean="0"/>
              <a:t>। </a:t>
            </a:r>
            <a:r>
              <a:rPr lang="bn-IN" sz="1800" i="1" dirty="0"/>
              <a:t>ফলে উপযুক্ত </a:t>
            </a:r>
            <a:r>
              <a:rPr lang="bn-IN" sz="1800" i="1" dirty="0" smtClean="0"/>
              <a:t>জ্ঞান </a:t>
            </a:r>
            <a:r>
              <a:rPr lang="bn-IN" sz="1800" i="1" dirty="0"/>
              <a:t>ও </a:t>
            </a:r>
            <a:r>
              <a:rPr lang="bn-IN" sz="1800" i="1" dirty="0" smtClean="0"/>
              <a:t>দক্ষতার </a:t>
            </a:r>
            <a:r>
              <a:rPr lang="bn-IN" sz="1800" i="1" dirty="0"/>
              <a:t>অভাবে বিশ্বায়ন পৃথিবীতে </a:t>
            </a:r>
            <a:r>
              <a:rPr lang="bn-IN" sz="1800" i="1" dirty="0" smtClean="0"/>
              <a:t>মুক্ত বাজার অর্থনীতিতে দরিদ্র ঘরের শিক্ষার্থী নিজেকে উপযুক্ত </a:t>
            </a:r>
            <a:r>
              <a:rPr lang="bn-IN" sz="1800" i="1" dirty="0"/>
              <a:t>মানব সম্পদ হিসেবে গড়ে তুলতে পারছে না। ফলে চাকুরি পাচ্ছে না</a:t>
            </a:r>
            <a:r>
              <a:rPr lang="bn-IN" sz="1800" i="1" dirty="0" smtClean="0"/>
              <a:t>।ফলে বেকারত্ব বাড়ছে|</a:t>
            </a:r>
            <a:endParaRPr lang="en-IN" sz="1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893D-16EA-40E3-BB9A-8DF33A472C37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29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4800" b="1" dirty="0" smtClean="0"/>
              <a:t>দারিদ্র দুরিকরণে সরকারি প্রদক্ষেপ </a:t>
            </a:r>
            <a:endParaRPr lang="en-IN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60620"/>
            <a:ext cx="10678845" cy="387556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>
                <a:solidFill>
                  <a:srgbClr val="FFFF00"/>
                </a:solidFill>
              </a:rPr>
              <a:t>আম আদমি বিনা </a:t>
            </a:r>
            <a:r>
              <a:rPr lang="bn-IN" sz="2000" b="1" u="sng" dirty="0" smtClean="0">
                <a:solidFill>
                  <a:srgbClr val="FFFF00"/>
                </a:solidFill>
              </a:rPr>
              <a:t>যোজনা(</a:t>
            </a:r>
            <a:r>
              <a:rPr lang="en-IN" sz="2000" b="1" u="sng" dirty="0" smtClean="0">
                <a:solidFill>
                  <a:srgbClr val="FFFF00"/>
                </a:solidFill>
              </a:rPr>
              <a:t>AAB</a:t>
            </a:r>
            <a:r>
              <a:rPr lang="bn-IN" sz="2000" b="1" u="sng" dirty="0" smtClean="0">
                <a:solidFill>
                  <a:srgbClr val="FFFF00"/>
                </a:solidFill>
              </a:rPr>
              <a:t>)</a:t>
            </a:r>
            <a:r>
              <a:rPr lang="en-IN" sz="2000" b="1" u="sng" dirty="0" smtClean="0">
                <a:solidFill>
                  <a:srgbClr val="FFFF00"/>
                </a:solidFill>
              </a:rPr>
              <a:t> </a:t>
            </a:r>
            <a:r>
              <a:rPr lang="en-IN" sz="2000" dirty="0"/>
              <a:t>: </a:t>
            </a:r>
            <a:r>
              <a:rPr lang="bn-IN" sz="2000" dirty="0" smtClean="0"/>
              <a:t>[২০০৭ </a:t>
            </a:r>
            <a:r>
              <a:rPr lang="bn-IN" sz="2000" dirty="0"/>
              <a:t>সালের ২রা </a:t>
            </a:r>
            <a:r>
              <a:rPr lang="bn-IN" sz="2000" dirty="0" smtClean="0"/>
              <a:t>অক্টোবর] দেশের </a:t>
            </a:r>
            <a:r>
              <a:rPr lang="bn-IN" sz="2000" dirty="0"/>
              <a:t>ভূমিহীন কৃষক পরিবারগুলিকে আনা হয়েছে। এই ধরনের কোনো হয়েছে। এই গ্রামীণ কৃষক পরিবারের কর্তার যদি </a:t>
            </a:r>
            <a:r>
              <a:rPr lang="bn-IN" sz="2000" dirty="0" smtClean="0"/>
              <a:t>দূৰ্ঘটনাজনিত </a:t>
            </a:r>
            <a:r>
              <a:rPr lang="bn-IN" sz="2000" dirty="0"/>
              <a:t>কারণে মৃত্যু ঘটে </a:t>
            </a:r>
            <a:r>
              <a:rPr lang="bn-IN" sz="2000" dirty="0" smtClean="0"/>
              <a:t>তবে টাকা </a:t>
            </a:r>
            <a:r>
              <a:rPr lang="bn-IN" sz="2000" dirty="0"/>
              <a:t>দেওয়া হবে। </a:t>
            </a:r>
            <a:r>
              <a:rPr lang="bn-IN" sz="2000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রাষ্ট্রীয় </a:t>
            </a:r>
            <a:r>
              <a:rPr lang="bn-IN" sz="2000" b="1" u="sng" dirty="0">
                <a:solidFill>
                  <a:srgbClr val="FFFF00"/>
                </a:solidFill>
              </a:rPr>
              <a:t>স্বাস্থ্য বিমা যোজনা (</a:t>
            </a:r>
            <a:r>
              <a:rPr lang="en-IN" sz="2000" b="1" u="sng" dirty="0">
                <a:solidFill>
                  <a:srgbClr val="FFFF00"/>
                </a:solidFill>
              </a:rPr>
              <a:t>RSBY</a:t>
            </a:r>
            <a:r>
              <a:rPr lang="en-IN" sz="2000" b="1" u="sng" dirty="0" smtClean="0">
                <a:solidFill>
                  <a:srgbClr val="FFFF00"/>
                </a:solidFill>
              </a:rPr>
              <a:t>)</a:t>
            </a:r>
            <a:r>
              <a:rPr lang="bn-IN" sz="2000" dirty="0" smtClean="0"/>
              <a:t>:</a:t>
            </a:r>
            <a:r>
              <a:rPr lang="en-IN" sz="2000" dirty="0" smtClean="0"/>
              <a:t> </a:t>
            </a:r>
            <a:r>
              <a:rPr lang="bn-IN" sz="2000" dirty="0" smtClean="0"/>
              <a:t>[২০০৭ </a:t>
            </a:r>
            <a:r>
              <a:rPr lang="bn-IN" sz="2000" dirty="0"/>
              <a:t>সালের ১লা </a:t>
            </a:r>
            <a:r>
              <a:rPr lang="bn-IN" sz="2000" dirty="0" smtClean="0"/>
              <a:t>অক্টোবর]দারিদ্র্যসীমার নীচে </a:t>
            </a:r>
            <a:r>
              <a:rPr lang="bn-IN" sz="2000" dirty="0"/>
              <a:t>বসবাসকারী অসংগঠিত ক্ষেত্রের </a:t>
            </a:r>
            <a:r>
              <a:rPr lang="bn-IN" sz="2000" dirty="0" smtClean="0"/>
              <a:t>প্রত্যেক </a:t>
            </a:r>
            <a:r>
              <a:rPr lang="bn-IN" sz="2000" dirty="0"/>
              <a:t>কর্মী </a:t>
            </a:r>
            <a:r>
              <a:rPr lang="bn-IN" sz="2000" dirty="0" smtClean="0"/>
              <a:t>এবং </a:t>
            </a:r>
            <a:r>
              <a:rPr lang="bn-IN" sz="2000" dirty="0"/>
              <a:t>তাদের পরিবারের সকল সদস্যকে </a:t>
            </a:r>
            <a:r>
              <a:rPr lang="bn-IN" sz="2000" dirty="0" smtClean="0"/>
              <a:t>চিকিৎসার </a:t>
            </a:r>
            <a:r>
              <a:rPr lang="bn-IN" sz="2000" dirty="0"/>
              <a:t>জন্য পরিবার </a:t>
            </a:r>
            <a:r>
              <a:rPr lang="bn-IN" sz="2000" dirty="0" smtClean="0"/>
              <a:t>পিছু </a:t>
            </a:r>
            <a:r>
              <a:rPr lang="bn-IN" sz="2000" dirty="0"/>
              <a:t>বিমার আর্থিক মূল্য ৩০,০০০ টাকা। </a:t>
            </a:r>
            <a:r>
              <a:rPr lang="bn-IN" sz="2000" dirty="0" smtClean="0"/>
              <a:t>|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ন্যাশনাল </a:t>
            </a:r>
            <a:r>
              <a:rPr lang="bn-IN" sz="2000" b="1" u="sng" dirty="0">
                <a:solidFill>
                  <a:srgbClr val="FFFF00"/>
                </a:solidFill>
              </a:rPr>
              <a:t>ওল্ড এজ পেনশন স্কিম (</a:t>
            </a:r>
            <a:r>
              <a:rPr lang="en-IN" sz="2000" b="1" u="sng" dirty="0">
                <a:solidFill>
                  <a:srgbClr val="FFFF00"/>
                </a:solidFill>
              </a:rPr>
              <a:t>NOAPS) </a:t>
            </a:r>
            <a:r>
              <a:rPr lang="en-IN" sz="2000" b="1" u="sng" dirty="0" smtClean="0">
                <a:solidFill>
                  <a:srgbClr val="FFFF00"/>
                </a:solidFill>
              </a:rPr>
              <a:t>: </a:t>
            </a:r>
            <a:r>
              <a:rPr lang="bn-IN" sz="2000" dirty="0" smtClean="0"/>
              <a:t>দারিদ্র্যসীমার </a:t>
            </a:r>
            <a:r>
              <a:rPr lang="bn-IN" sz="2000" dirty="0"/>
              <a:t>নীচে বসবাসকারী প্রত্যেক পরিবারের ৬৫ বছর বা তার চেয়ে বেশি বয়সি মানুষকে মাসে ২০০ টাকা আর্থিক সাহায্য দেওয়া হবে</a:t>
            </a:r>
            <a:r>
              <a:rPr lang="bn-IN" sz="2000" dirty="0" smtClean="0"/>
              <a:t>।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>
                <a:solidFill>
                  <a:srgbClr val="FFFF00"/>
                </a:solidFill>
              </a:rPr>
              <a:t>উজলা প্রকল্প </a:t>
            </a:r>
            <a:r>
              <a:rPr lang="bn-IN" sz="2000" dirty="0" smtClean="0"/>
              <a:t>:[২০০৭ </a:t>
            </a:r>
            <a:r>
              <a:rPr lang="bn-IN" sz="2000" dirty="0"/>
              <a:t>সালের ৪ঠা </a:t>
            </a:r>
            <a:r>
              <a:rPr lang="bn-IN" sz="2000" dirty="0" smtClean="0"/>
              <a:t>ডিসেম্বর]নারী </a:t>
            </a:r>
            <a:r>
              <a:rPr lang="bn-IN" sz="2000" dirty="0"/>
              <a:t>পাচার বন্ধ করা এবং পাচার হওয়া নারীদের উদ্ধার করে তাদেরকে মূল স্রো</a:t>
            </a:r>
            <a:r>
              <a:rPr lang="bn-IN" sz="2000" dirty="0" smtClean="0"/>
              <a:t>তে </a:t>
            </a:r>
            <a:r>
              <a:rPr lang="bn-IN" sz="2000" dirty="0"/>
              <a:t>ফিরিয়ে </a:t>
            </a:r>
            <a:r>
              <a:rPr lang="bn-IN" sz="2000" dirty="0" smtClean="0"/>
              <a:t>আনা|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ন্যাশনাল </a:t>
            </a:r>
            <a:r>
              <a:rPr lang="bn-IN" sz="2000" b="1" u="sng" dirty="0">
                <a:solidFill>
                  <a:srgbClr val="FFFF00"/>
                </a:solidFill>
              </a:rPr>
              <a:t>রুরাল এমপ্লয়মেন্ট গ্যারান্টি স্কিম (</a:t>
            </a:r>
            <a:r>
              <a:rPr lang="en-IN" sz="2000" b="1" u="sng" dirty="0">
                <a:solidFill>
                  <a:srgbClr val="FFFF00"/>
                </a:solidFill>
              </a:rPr>
              <a:t>NREGS) </a:t>
            </a:r>
            <a:r>
              <a:rPr lang="en-IN" sz="2000" dirty="0"/>
              <a:t>: </a:t>
            </a:r>
            <a:r>
              <a:rPr lang="bn-IN" sz="2000" dirty="0" smtClean="0"/>
              <a:t>দেশের </a:t>
            </a:r>
            <a:r>
              <a:rPr lang="bn-IN" sz="2000" dirty="0"/>
              <a:t>২.৬১ কোটি গরিব গ্রামীণ পরিবারের কর্মসংস্থানের সুযোগ দরকার। </a:t>
            </a:r>
            <a:endParaRPr lang="en-IN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4D7D-5E2C-458E-9581-677BEE73A57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75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</a:t>
            </a:r>
            <a:r>
              <a:rPr lang="bn-IN" dirty="0" smtClean="0"/>
              <a:t>ontinue........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47740"/>
            <a:ext cx="10743240" cy="400532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স্বর্ণ </a:t>
            </a:r>
            <a:r>
              <a:rPr lang="bn-IN" sz="2000" b="1" u="sng" dirty="0">
                <a:solidFill>
                  <a:srgbClr val="FFFF00"/>
                </a:solidFill>
              </a:rPr>
              <a:t>জয়ন্তী গ্রাম স্বরোজগার যোজনা (</a:t>
            </a:r>
            <a:r>
              <a:rPr lang="en-IN" sz="2000" b="1" u="sng" dirty="0">
                <a:solidFill>
                  <a:srgbClr val="FFFF00"/>
                </a:solidFill>
              </a:rPr>
              <a:t>SGSY) </a:t>
            </a:r>
            <a:r>
              <a:rPr lang="en-IN" sz="2000" dirty="0"/>
              <a:t>: </a:t>
            </a:r>
            <a:r>
              <a:rPr lang="bn-IN" sz="2000" dirty="0" smtClean="0"/>
              <a:t>[১৯৯৯ </a:t>
            </a:r>
            <a:r>
              <a:rPr lang="bn-IN" sz="2000" dirty="0"/>
              <a:t>সালের এপ্রিল </a:t>
            </a:r>
            <a:r>
              <a:rPr lang="bn-IN" sz="2000" dirty="0" smtClean="0"/>
              <a:t>মাসে]ব্যাংক </a:t>
            </a:r>
            <a:r>
              <a:rPr lang="bn-IN" sz="2000" dirty="0"/>
              <a:t>ঋণের মাধ্যমে </a:t>
            </a:r>
            <a:r>
              <a:rPr lang="bn-IN" sz="2000" dirty="0" smtClean="0"/>
              <a:t>দারিদ্র-সীমার </a:t>
            </a:r>
            <a:r>
              <a:rPr lang="bn-IN" sz="2000" dirty="0"/>
              <a:t>নীচে থাকা মানুষদের আর্থিক উন্নতির উদ্দেশ্যে প্রকল্পটি চালু করা হয়</a:t>
            </a:r>
            <a:r>
              <a:rPr lang="bn-IN" sz="2000" dirty="0" smtClean="0"/>
              <a:t>।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ইন্দিরা আবাস যোজনা</a:t>
            </a:r>
            <a:r>
              <a:rPr lang="en-IN" sz="2000" b="1" u="sng" dirty="0" smtClean="0">
                <a:solidFill>
                  <a:srgbClr val="FFFF00"/>
                </a:solidFill>
              </a:rPr>
              <a:t>(</a:t>
            </a:r>
            <a:r>
              <a:rPr lang="bn-IN" sz="2000" b="1" u="sng" dirty="0" smtClean="0">
                <a:solidFill>
                  <a:srgbClr val="FFFF00"/>
                </a:solidFill>
              </a:rPr>
              <a:t>IA</a:t>
            </a:r>
            <a:r>
              <a:rPr lang="en-IN" sz="2000" b="1" u="sng" dirty="0" smtClean="0">
                <a:solidFill>
                  <a:srgbClr val="FFFF00"/>
                </a:solidFill>
              </a:rPr>
              <a:t>Y</a:t>
            </a:r>
            <a:r>
              <a:rPr lang="en-IN" sz="2000" b="1" u="sng" dirty="0">
                <a:solidFill>
                  <a:srgbClr val="FFFF00"/>
                </a:solidFill>
              </a:rPr>
              <a:t>): </a:t>
            </a:r>
            <a:r>
              <a:rPr lang="bn-IN" sz="2000" dirty="0" smtClean="0"/>
              <a:t>দারিদ্র্য </a:t>
            </a:r>
            <a:r>
              <a:rPr lang="bn-IN" sz="2000" dirty="0"/>
              <a:t>মানুষের জন্য বিনামূল্যে বাসস্থান নির্মাণের উদ্দেশ্যে এই প্রকল্পটি ১৯১৯-২০০০ সাল থেকে চালু হয়েছে। এ ছাড়া দারিদ্র্য দূরণ, কর্মসংস্থানের সম্ভাবনা বৃধি ও আয় বৃদ্ধির উদ্দেশ্যে গৃহীত অন্যান্য প্রকল্পগুলি হল | </a:t>
            </a:r>
            <a:endParaRPr lang="bn-IN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প্রধানমন্ত্রী গ্রামোদয় যোজনা(</a:t>
            </a:r>
            <a:r>
              <a:rPr lang="en-IN" sz="2000" b="1" u="sng" dirty="0">
                <a:solidFill>
                  <a:srgbClr val="FFFF00"/>
                </a:solidFill>
              </a:rPr>
              <a:t>PMGY): </a:t>
            </a:r>
            <a:r>
              <a:rPr lang="bn-IN" sz="2000" dirty="0" smtClean="0"/>
              <a:t>[২০০০-০১ সাল]স্বাস্থ্য</a:t>
            </a:r>
            <a:r>
              <a:rPr lang="bn-IN" sz="2000" dirty="0"/>
              <a:t>, প্রাথমিক শিক্ষা, গ্রামীণ আবাস-পানীয় </a:t>
            </a:r>
            <a:r>
              <a:rPr lang="bn-IN" sz="2000" dirty="0" smtClean="0"/>
              <a:t>জল,বিদ্যুৎ </a:t>
            </a:r>
            <a:r>
              <a:rPr lang="bn-IN" sz="2000" dirty="0"/>
              <a:t>সরবরাহ ও পুষ্টির জোগান বৃদ্ধি </a:t>
            </a:r>
            <a:r>
              <a:rPr lang="bn-IN" sz="2000" dirty="0" smtClean="0"/>
              <a:t>।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রুরাল </a:t>
            </a:r>
            <a:r>
              <a:rPr lang="bn-IN" sz="2000" b="1" u="sng" dirty="0">
                <a:solidFill>
                  <a:srgbClr val="FFFF00"/>
                </a:solidFill>
              </a:rPr>
              <a:t>এমপ্লয়মেন্ট জেনারেশন প্রোগ্রাম (</a:t>
            </a:r>
            <a:r>
              <a:rPr lang="en-IN" sz="2000" b="1" u="sng" dirty="0">
                <a:solidFill>
                  <a:srgbClr val="FFFF00"/>
                </a:solidFill>
              </a:rPr>
              <a:t>REGP</a:t>
            </a:r>
            <a:r>
              <a:rPr lang="en-IN" sz="2000" dirty="0"/>
              <a:t>): </a:t>
            </a:r>
            <a:r>
              <a:rPr lang="bn-IN" sz="2000" dirty="0" smtClean="0"/>
              <a:t>[১৯৯৫ সাল]গ্রামীণ </a:t>
            </a:r>
            <a:r>
              <a:rPr lang="bn-IN" sz="2000" dirty="0"/>
              <a:t>কুটিরশিল্পের বিকাশ</a:t>
            </a:r>
            <a:r>
              <a:rPr lang="bn-IN" sz="2000" dirty="0" smtClean="0"/>
              <a:t>।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প্রধানমন্ত্রী </a:t>
            </a:r>
            <a:r>
              <a:rPr lang="bn-IN" sz="2000" b="1" u="sng" dirty="0">
                <a:solidFill>
                  <a:srgbClr val="FFFF00"/>
                </a:solidFill>
              </a:rPr>
              <a:t>গ্রাম </a:t>
            </a:r>
            <a:r>
              <a:rPr lang="bn-IN" sz="2000" b="1" u="sng" dirty="0" smtClean="0">
                <a:solidFill>
                  <a:srgbClr val="FFFF00"/>
                </a:solidFill>
              </a:rPr>
              <a:t>সড়ক </a:t>
            </a:r>
            <a:r>
              <a:rPr lang="bn-IN" sz="2000" b="1" u="sng" dirty="0">
                <a:solidFill>
                  <a:srgbClr val="FFFF00"/>
                </a:solidFill>
              </a:rPr>
              <a:t>যোজনা (</a:t>
            </a:r>
            <a:r>
              <a:rPr lang="en-IN" sz="2000" b="1" u="sng" dirty="0">
                <a:solidFill>
                  <a:srgbClr val="FFFF00"/>
                </a:solidFill>
              </a:rPr>
              <a:t>PMGSY) </a:t>
            </a:r>
            <a:r>
              <a:rPr lang="en-IN" sz="2000" dirty="0" smtClean="0"/>
              <a:t>:</a:t>
            </a:r>
            <a:r>
              <a:rPr lang="bn-IN" sz="2000" dirty="0" smtClean="0"/>
              <a:t>[ডিসেম্বর </a:t>
            </a:r>
            <a:r>
              <a:rPr lang="bn-IN" sz="2000" dirty="0"/>
              <a:t>২০০০ </a:t>
            </a:r>
            <a:r>
              <a:rPr lang="bn-IN" sz="2000" dirty="0" smtClean="0"/>
              <a:t>সাল]দেশের </a:t>
            </a:r>
            <a:r>
              <a:rPr lang="bn-IN" sz="2000" dirty="0"/>
              <a:t>যে-সমস্ত বসতিতে ৫০০ জন বা তার চেয়ে বেশি লোক বসবাস করেন, সেই বসতিগুলি সড়কপথে যুক্ত </a:t>
            </a:r>
            <a:r>
              <a:rPr lang="bn-IN" sz="2000" dirty="0" smtClean="0"/>
              <a:t>করা।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bn-IN" sz="2000" b="1" u="sng" dirty="0" smtClean="0">
                <a:solidFill>
                  <a:srgbClr val="FFFF00"/>
                </a:solidFill>
              </a:rPr>
              <a:t>অন্ত্যোদয় অন্ন </a:t>
            </a:r>
            <a:r>
              <a:rPr lang="bn-IN" sz="2000" b="1" u="sng" dirty="0">
                <a:solidFill>
                  <a:srgbClr val="FFFF00"/>
                </a:solidFill>
              </a:rPr>
              <a:t>যোজনা (</a:t>
            </a:r>
            <a:r>
              <a:rPr lang="en-IN" sz="2000" b="1" u="sng" dirty="0">
                <a:solidFill>
                  <a:srgbClr val="FFFF00"/>
                </a:solidFill>
              </a:rPr>
              <a:t>AAY) </a:t>
            </a:r>
            <a:r>
              <a:rPr lang="en-IN" sz="2000" dirty="0"/>
              <a:t>: </a:t>
            </a:r>
            <a:r>
              <a:rPr lang="bn-IN" sz="2000" dirty="0"/>
              <a:t>ডিসেম্বর ২০০০ সাল থেকে প্রকল্প </a:t>
            </a:r>
            <a:r>
              <a:rPr lang="bn-IN" sz="2000" dirty="0" smtClean="0"/>
              <a:t>চালু </a:t>
            </a:r>
            <a:r>
              <a:rPr lang="bn-IN" sz="2000" dirty="0"/>
              <a:t>হয়েছে। গ্রামের দরিদ্র মানুষের কেজি প্রতি ২ টাকা করে গম ও ৩ টাকা দরে চাল সরবরাহ করা</a:t>
            </a:r>
            <a:endParaRPr lang="en-IN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4D7D-5E2C-458E-9581-677BEE73A57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67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n-IN" sz="6000" b="1" dirty="0" smtClean="0"/>
              <a:t>সামগ্রিক দৃষ্টিভঙ্গি</a:t>
            </a:r>
            <a:endParaRPr lang="en-IN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n-IN" dirty="0"/>
              <a:t>দারিদ্র্য হল একটি বহুমাত্রিক ধারণা</a:t>
            </a:r>
            <a:r>
              <a:rPr lang="bn-IN" dirty="0" smtClean="0"/>
              <a:t>।</a:t>
            </a:r>
          </a:p>
          <a:p>
            <a:r>
              <a:rPr lang="bn-IN" dirty="0" smtClean="0"/>
              <a:t>দারিদ্র্যের </a:t>
            </a:r>
            <a:r>
              <a:rPr lang="bn-IN" dirty="0"/>
              <a:t>কারণে মানুষ তার মৌলিক চাহিদা যথা— খাদ্য, বস্ত্র, বাসস্থান,স্বাস্থ্য পরিবেশের ন্যূনতম মান থেকে বঞ্চিত হয়। দারিদ্র মানুষের বহুবিধ দুঃখ কষ্ট যন্ত্রণার উৎস</a:t>
            </a:r>
            <a:r>
              <a:rPr lang="bn-IN" dirty="0" smtClean="0"/>
              <a:t>।</a:t>
            </a:r>
          </a:p>
          <a:p>
            <a:r>
              <a:rPr lang="bn-IN" dirty="0" smtClean="0"/>
              <a:t>দারিদ্র্যের </a:t>
            </a:r>
            <a:r>
              <a:rPr lang="bn-IN" dirty="0"/>
              <a:t>চরম পরিণাম হল বেকারত্ব। </a:t>
            </a:r>
            <a:r>
              <a:rPr lang="bn-IN" dirty="0" smtClean="0"/>
              <a:t>দারিদ্র্য </a:t>
            </a:r>
            <a:r>
              <a:rPr lang="bn-IN" dirty="0"/>
              <a:t>থেকে জন্ম নেয় অশিক্ষা, অজ, অযোগ্যতা, স্বাস্থ্য ও রোগভোগ, পরাধীনতা, হতাশা, দুর্নীতি, </a:t>
            </a:r>
            <a:r>
              <a:rPr lang="bn-IN" dirty="0" smtClean="0"/>
              <a:t>সততা।</a:t>
            </a:r>
          </a:p>
          <a:p>
            <a:r>
              <a:rPr lang="bn-IN" dirty="0" smtClean="0"/>
              <a:t>সরকারকে দারিদ্র রুখতে যথাযথ ব্যবস্থা নিতে হবে|</a:t>
            </a:r>
          </a:p>
          <a:p>
            <a:r>
              <a:rPr lang="bn-IN" dirty="0" smtClean="0"/>
              <a:t>দরিদ্রর কারণ গুলো আমাদের বুঝতে হবে ও তা বন্ধ করতে স্বতস্ফুর্ত হতে হবে| 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4D7D-5E2C-458E-9581-677BEE73A57C}" type="datetime1">
              <a:rPr lang="en-US" smtClean="0"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www.ppt3113.gq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6389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128</TotalTime>
  <Words>922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Algerian</vt:lpstr>
      <vt:lpstr>Arial</vt:lpstr>
      <vt:lpstr>Calibri</vt:lpstr>
      <vt:lpstr>Trebuchet MS</vt:lpstr>
      <vt:lpstr>Vrinda</vt:lpstr>
      <vt:lpstr>Wingdings</vt:lpstr>
      <vt:lpstr>Berlin</vt:lpstr>
      <vt:lpstr>দারিদ্র্য</vt:lpstr>
      <vt:lpstr>দারিদ্রের ধারণা</vt:lpstr>
      <vt:lpstr>সংজ্ঞা</vt:lpstr>
      <vt:lpstr>দারিদ্রের কারণ </vt:lpstr>
      <vt:lpstr>Continue......</vt:lpstr>
      <vt:lpstr>শিক্ষায় দারিদ্রের প্রভাব </vt:lpstr>
      <vt:lpstr>দারিদ্র দুরিকরণে সরকারি প্রদক্ষেপ </vt:lpstr>
      <vt:lpstr>Continue........</vt:lpstr>
      <vt:lpstr>সামগ্রিক দৃষ্টিভঙ্গি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THINKER</dc:creator>
  <cp:lastModifiedBy>THE THINKER</cp:lastModifiedBy>
  <cp:revision>24</cp:revision>
  <dcterms:created xsi:type="dcterms:W3CDTF">2019-01-06T07:21:04Z</dcterms:created>
  <dcterms:modified xsi:type="dcterms:W3CDTF">2019-01-07T11:33:12Z</dcterms:modified>
</cp:coreProperties>
</file>