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5" r:id="rId1"/>
  </p:sldMasterIdLst>
  <p:sldIdLst>
    <p:sldId id="256" r:id="rId2"/>
    <p:sldId id="280" r:id="rId3"/>
    <p:sldId id="281" r:id="rId4"/>
    <p:sldId id="259" r:id="rId5"/>
    <p:sldId id="260" r:id="rId6"/>
    <p:sldId id="261" r:id="rId7"/>
    <p:sldId id="262" r:id="rId8"/>
    <p:sldId id="263" r:id="rId9"/>
    <p:sldId id="274" r:id="rId10"/>
    <p:sldId id="264" r:id="rId11"/>
    <p:sldId id="265" r:id="rId12"/>
    <p:sldId id="266" r:id="rId13"/>
    <p:sldId id="267" r:id="rId14"/>
    <p:sldId id="273" r:id="rId15"/>
    <p:sldId id="269" r:id="rId16"/>
    <p:sldId id="270" r:id="rId17"/>
    <p:sldId id="271" r:id="rId18"/>
    <p:sldId id="272" r:id="rId19"/>
    <p:sldId id="275" r:id="rId20"/>
    <p:sldId id="276" r:id="rId21"/>
    <p:sldId id="282" r:id="rId22"/>
    <p:sldId id="283" r:id="rId23"/>
    <p:sldId id="284" r:id="rId2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DB94F2-163C-4A85-9D3D-F59D18EBEE85}" type="datetime1">
              <a:rPr lang="en-US" smtClean="0"/>
              <a:pPr/>
              <a:t>11/2/2012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E4C559-1788-43F7-ACEB-5B59F1B66BE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BD5A343-C2D1-4687-B7C6-133D3C3107BC}" type="datetime1">
              <a:rPr lang="en-US" smtClean="0"/>
              <a:pPr/>
              <a:t>11/2/2012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7F78E9-9A03-4395-BA7E-AF3CB1A1FD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4057BD-F339-4149-A260-B3957EC0C713}" type="datetime1">
              <a:rPr lang="en-US" smtClean="0"/>
              <a:pPr/>
              <a:t>11/2/2012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390A33-AB0F-4D9D-B9EB-B722A851E3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49BF55-9D98-40E5-AA33-AAE68DE6069A}" type="datetime1">
              <a:rPr lang="en-US" smtClean="0"/>
              <a:pPr/>
              <a:t>11/2/2012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D2AE06-889C-49FC-8DBA-55C53B1779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AEDA26-A54F-4CB6-9B92-1DA1BE37C79C}" type="datetime1">
              <a:rPr lang="en-US" smtClean="0"/>
              <a:pPr/>
              <a:t>11/2/2012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363D73-3A57-4D4F-B024-2C26B53C73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AF20F1-3662-4D07-AA55-DDC0917420DE}" type="datetime1">
              <a:rPr lang="en-US" smtClean="0"/>
              <a:pPr/>
              <a:t>11/2/2012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6C6984E-85AB-44A4-8DAB-AE7C5A7987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0E98E5-9CB7-4077-932D-9321B6642EC0}" type="datetime1">
              <a:rPr lang="en-US" smtClean="0"/>
              <a:pPr/>
              <a:t>11/2/2012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B691EE-4EF2-4BE3-A8EB-1BFFEC900D4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E9CB8D-A97F-4BE3-A21E-F1F7242CC8BE}" type="datetime1">
              <a:rPr lang="en-US" smtClean="0"/>
              <a:pPr/>
              <a:t>11/2/2012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D48371-FAE6-430C-BFB2-266C8A5CAD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33A396-90A0-40D0-8D56-D5430C15DEE0}" type="datetime1">
              <a:rPr lang="en-US" smtClean="0"/>
              <a:pPr/>
              <a:t>11/2/2012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4769809-F72E-4C22-843D-1B4BAB6DDB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5EECFB-CF48-41C5-B9FA-B390D9751FF8}" type="datetime1">
              <a:rPr lang="en-US" smtClean="0"/>
              <a:pPr/>
              <a:t>11/2/2012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051809-229E-4778-802D-FCE062491C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6B2B83F8-3769-49F3-9938-4C1DD304BB35}" type="datetime1">
              <a:rPr lang="en-US" smtClean="0"/>
              <a:pPr/>
              <a:t>11/2/2012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5EBE7B00-968C-4753-BFC4-F67FB59832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5300384-66A3-4CCA-8BEE-F0FFB9690EBE}" type="datetime1">
              <a:rPr lang="en-US" smtClean="0"/>
              <a:pPr/>
              <a:t>11/2/2012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E25E67C9-654C-43F2-A409-4C3C3647172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214686"/>
            <a:ext cx="7772400" cy="310381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8800" dirty="0" smtClean="0">
                <a:solidFill>
                  <a:schemeClr val="tx2">
                    <a:satMod val="200000"/>
                  </a:schemeClr>
                </a:solidFill>
                <a:latin typeface="+mn-lt"/>
                <a:ea typeface="+mj-ea"/>
                <a:cs typeface="+mj-cs"/>
              </a:rPr>
              <a:t>DEBATE SEMINAR</a:t>
            </a:r>
            <a:endParaRPr lang="en-US" sz="8800" dirty="0">
              <a:solidFill>
                <a:schemeClr val="tx2">
                  <a:satMod val="200000"/>
                </a:schemeClr>
              </a:solidFill>
              <a:latin typeface="+mn-lt"/>
              <a:ea typeface="+mj-ea"/>
              <a:cs typeface="+mj-cs"/>
            </a:endParaRPr>
          </a:p>
        </p:txBody>
      </p:sp>
      <p:sp>
        <p:nvSpPr>
          <p:cNvPr id="13315" name="Subtitle 2"/>
          <p:cNvSpPr>
            <a:spLocks noGrp="1"/>
          </p:cNvSpPr>
          <p:nvPr>
            <p:ph type="subTitle" idx="1"/>
          </p:nvPr>
        </p:nvSpPr>
        <p:spPr>
          <a:xfrm>
            <a:off x="914400" y="714375"/>
            <a:ext cx="7772400" cy="1643063"/>
          </a:xfrm>
        </p:spPr>
        <p:txBody>
          <a:bodyPr/>
          <a:lstStyle/>
          <a:p>
            <a:pPr algn="r" eaLnBrk="1" hangingPunct="1">
              <a:spcBef>
                <a:spcPct val="0"/>
              </a:spcBef>
            </a:pPr>
            <a:r>
              <a:rPr lang="en-US" sz="5400" dirty="0" smtClean="0"/>
              <a:t>HI LITE 2012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Theme line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The main reason why a motion is defended or opposed</a:t>
            </a:r>
          </a:p>
          <a:p>
            <a:pPr eaLnBrk="1" hangingPunct="1"/>
            <a:r>
              <a:rPr lang="en-US" dirty="0" smtClean="0"/>
              <a:t>Core argument of a team</a:t>
            </a:r>
          </a:p>
          <a:p>
            <a:pPr eaLnBrk="1" hangingPunct="1"/>
            <a:r>
              <a:rPr lang="en-US" dirty="0" smtClean="0"/>
              <a:t>Should be elaborated thoroughly</a:t>
            </a:r>
          </a:p>
          <a:p>
            <a:pPr eaLnBrk="1" hangingPunct="1"/>
            <a:r>
              <a:rPr lang="en-US" dirty="0" smtClean="0"/>
              <a:t>Burden of proof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Team split</a:t>
            </a:r>
            <a:br>
              <a:rPr lang="en-US" smtClean="0"/>
            </a:br>
            <a:endParaRPr lang="en-US" smtClean="0"/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Division of argument in a team</a:t>
            </a:r>
          </a:p>
          <a:p>
            <a:pPr eaLnBrk="1" hangingPunct="1"/>
            <a:r>
              <a:rPr lang="en-US" smtClean="0"/>
              <a:t>It helps to make a team organized</a:t>
            </a:r>
          </a:p>
          <a:p>
            <a:pPr eaLnBrk="1" hangingPunct="1"/>
            <a:r>
              <a:rPr lang="en-US" smtClean="0"/>
              <a:t>It makes sure that the argument is correctly sustained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Argument</a:t>
            </a:r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>
          <a:xfrm>
            <a:off x="914400" y="1428750"/>
            <a:ext cx="7772400" cy="492760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  <a:buFont typeface="Arial" charset="0"/>
              <a:buChar char="•"/>
            </a:pPr>
            <a:r>
              <a:rPr lang="en-US" sz="2800" dirty="0" smtClean="0"/>
              <a:t>points of view that supports the team stance (support/refute)</a:t>
            </a:r>
          </a:p>
          <a:p>
            <a:pPr eaLnBrk="1" hangingPunct="1">
              <a:lnSpc>
                <a:spcPct val="80000"/>
              </a:lnSpc>
              <a:buFont typeface="Arial" charset="0"/>
              <a:buChar char="•"/>
            </a:pPr>
            <a:r>
              <a:rPr lang="en-US" sz="2800" dirty="0" smtClean="0"/>
              <a:t>Logical and thoroughly explained</a:t>
            </a:r>
          </a:p>
          <a:p>
            <a:pPr eaLnBrk="1" hangingPunct="1">
              <a:lnSpc>
                <a:spcPct val="80000"/>
              </a:lnSpc>
              <a:buFont typeface="Arial" charset="0"/>
              <a:buChar char="•"/>
            </a:pPr>
            <a:r>
              <a:rPr lang="en-US" sz="2800" dirty="0" smtClean="0"/>
              <a:t>Structured: the AREL theory</a:t>
            </a:r>
          </a:p>
          <a:p>
            <a:pPr marL="914400" lvl="1" indent="-514350" eaLnBrk="1" hangingPunct="1">
              <a:lnSpc>
                <a:spcPct val="80000"/>
              </a:lnSpc>
              <a:buFont typeface="Consolas" charset="0"/>
              <a:buAutoNum type="arabicPeriod"/>
            </a:pPr>
            <a:r>
              <a:rPr lang="en-US" sz="2400" dirty="0" smtClean="0"/>
              <a:t>Assertion</a:t>
            </a:r>
          </a:p>
          <a:p>
            <a:pPr marL="914400" lvl="1" indent="-514350" eaLnBrk="1" hangingPunct="1">
              <a:lnSpc>
                <a:spcPct val="80000"/>
              </a:lnSpc>
              <a:buFont typeface="Consolas" charset="0"/>
              <a:buAutoNum type="arabicPeriod"/>
            </a:pPr>
            <a:r>
              <a:rPr lang="en-US" sz="2400" dirty="0" smtClean="0"/>
              <a:t>Reasoning</a:t>
            </a:r>
          </a:p>
          <a:p>
            <a:pPr marL="914400" lvl="1" indent="-514350" eaLnBrk="1" hangingPunct="1">
              <a:lnSpc>
                <a:spcPct val="80000"/>
              </a:lnSpc>
              <a:buFont typeface="Consolas" charset="0"/>
              <a:buAutoNum type="arabicPeriod"/>
            </a:pPr>
            <a:r>
              <a:rPr lang="en-US" sz="2400" dirty="0" smtClean="0"/>
              <a:t>Evidence/Example</a:t>
            </a:r>
          </a:p>
          <a:p>
            <a:pPr marL="914400" lvl="1" indent="-514350" eaLnBrk="1" hangingPunct="1">
              <a:lnSpc>
                <a:spcPct val="80000"/>
              </a:lnSpc>
              <a:buFont typeface="Consolas" charset="0"/>
              <a:buAutoNum type="arabicPeriod"/>
            </a:pPr>
            <a:r>
              <a:rPr lang="en-US" sz="2400" dirty="0" smtClean="0"/>
              <a:t>Link Back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dirty="0" smtClean="0"/>
              <a:t>Link Back	Pool of arguments should be evenly and strategically spread between the 1</a:t>
            </a:r>
            <a:r>
              <a:rPr lang="en-US" sz="2800" baseline="30000" dirty="0" smtClean="0"/>
              <a:t>st</a:t>
            </a:r>
            <a:r>
              <a:rPr lang="en-US" sz="2800" dirty="0" smtClean="0"/>
              <a:t> and 2</a:t>
            </a:r>
            <a:r>
              <a:rPr lang="en-US" sz="2800" baseline="30000" dirty="0" smtClean="0"/>
              <a:t>nd</a:t>
            </a:r>
            <a:r>
              <a:rPr lang="en-US" sz="2800" dirty="0" smtClean="0"/>
              <a:t> speakers.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dirty="0" smtClean="0"/>
              <a:t>Arguments should be consistent within the team’s main stance (theme/team line).</a:t>
            </a:r>
          </a:p>
          <a:p>
            <a:pPr marL="914400" lvl="1" indent="-514350" eaLnBrk="1" hangingPunct="1">
              <a:lnSpc>
                <a:spcPct val="80000"/>
              </a:lnSpc>
              <a:buFont typeface="Consolas" charset="0"/>
              <a:buAutoNum type="arabicPeriod"/>
            </a:pPr>
            <a:endParaRPr lang="en-US" sz="2400" dirty="0" smtClean="0"/>
          </a:p>
          <a:p>
            <a:pPr marL="914400" lvl="1" indent="-514350" eaLnBrk="1" hangingPunct="1">
              <a:lnSpc>
                <a:spcPct val="80000"/>
              </a:lnSpc>
              <a:buFont typeface="Consolas" charset="0"/>
              <a:buAutoNum type="arabicPeriod"/>
            </a:pPr>
            <a:endParaRPr lang="en-US" sz="2400" dirty="0" smtClean="0"/>
          </a:p>
          <a:p>
            <a:pPr eaLnBrk="1" hangingPunct="1">
              <a:lnSpc>
                <a:spcPct val="80000"/>
              </a:lnSpc>
            </a:pP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Rebuttals</a:t>
            </a:r>
          </a:p>
        </p:txBody>
      </p:sp>
      <p:sp>
        <p:nvSpPr>
          <p:cNvPr id="2457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Char char="•"/>
            </a:pPr>
            <a:r>
              <a:rPr lang="en-US" smtClean="0"/>
              <a:t>responses on your opponent’s arguments</a:t>
            </a:r>
          </a:p>
          <a:p>
            <a:pPr eaLnBrk="1" hangingPunct="1">
              <a:buFont typeface="Arial" charset="0"/>
              <a:buChar char="•"/>
            </a:pPr>
            <a:r>
              <a:rPr lang="en-US" smtClean="0"/>
              <a:t>It’s not as simple as “accusing” things</a:t>
            </a:r>
          </a:p>
          <a:p>
            <a:pPr eaLnBrk="1" hangingPunct="1">
              <a:buFont typeface="Arial" charset="0"/>
              <a:buChar char="•"/>
            </a:pPr>
            <a:r>
              <a:rPr lang="en-US" smtClean="0"/>
              <a:t>Simply saying your opposition’s arguments are inferior </a:t>
            </a:r>
            <a:r>
              <a:rPr lang="en-US" b="1" u="sng" smtClean="0"/>
              <a:t>does</a:t>
            </a:r>
            <a:r>
              <a:rPr lang="en-US" smtClean="0"/>
              <a:t> not constitute a good rebuttal</a:t>
            </a:r>
          </a:p>
          <a:p>
            <a:pPr eaLnBrk="1" hangingPunct="1">
              <a:buFont typeface="Arial" charset="0"/>
              <a:buChar char="•"/>
            </a:pPr>
            <a:r>
              <a:rPr lang="en-US" smtClean="0"/>
              <a:t>Rebuttals must logically explain and analyze the weaknesses of an argument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Role of speakers</a:t>
            </a:r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Arial" charset="0"/>
              <a:buChar char="•"/>
            </a:pPr>
            <a:r>
              <a:rPr lang="en-US" sz="2800" dirty="0" smtClean="0"/>
              <a:t>1</a:t>
            </a:r>
            <a:r>
              <a:rPr lang="en-US" sz="2800" baseline="30000" dirty="0" smtClean="0"/>
              <a:t>st</a:t>
            </a:r>
            <a:r>
              <a:rPr lang="en-US" sz="2800" dirty="0" smtClean="0"/>
              <a:t> : Lays out the basic fundaments of the team’s case, including elementary argumentations</a:t>
            </a:r>
          </a:p>
          <a:p>
            <a:pPr eaLnBrk="1" hangingPunct="1">
              <a:lnSpc>
                <a:spcPct val="90000"/>
              </a:lnSpc>
              <a:buFont typeface="Arial" charset="0"/>
              <a:buChar char="•"/>
            </a:pPr>
            <a:r>
              <a:rPr lang="en-US" sz="2800" dirty="0" smtClean="0"/>
              <a:t>2</a:t>
            </a:r>
            <a:r>
              <a:rPr lang="en-US" sz="2800" baseline="30000" dirty="0" smtClean="0"/>
              <a:t>nd</a:t>
            </a:r>
            <a:r>
              <a:rPr lang="en-US" sz="2800" dirty="0" smtClean="0"/>
              <a:t> : Continues the case by responding, rebuild the case and provide continuity analysis of argumentations</a:t>
            </a:r>
          </a:p>
          <a:p>
            <a:pPr eaLnBrk="1" hangingPunct="1">
              <a:lnSpc>
                <a:spcPct val="90000"/>
              </a:lnSpc>
              <a:buFont typeface="Arial" charset="0"/>
              <a:buChar char="•"/>
            </a:pPr>
            <a:r>
              <a:rPr lang="en-US" sz="2800" dirty="0" smtClean="0"/>
              <a:t>3</a:t>
            </a:r>
            <a:r>
              <a:rPr lang="en-US" sz="2800" baseline="30000" dirty="0" smtClean="0"/>
              <a:t>rd</a:t>
            </a:r>
            <a:r>
              <a:rPr lang="en-US" sz="2800" dirty="0" smtClean="0"/>
              <a:t> : Reviews the overall case of opponent and provide a more thorough ballistics of response to argument. NO new matter!</a:t>
            </a:r>
          </a:p>
          <a:p>
            <a:pPr eaLnBrk="1" hangingPunct="1">
              <a:lnSpc>
                <a:spcPct val="90000"/>
              </a:lnSpc>
              <a:buFont typeface="Arial" charset="0"/>
              <a:buChar char="•"/>
            </a:pPr>
            <a:r>
              <a:rPr lang="en-US" sz="2800" dirty="0" smtClean="0"/>
              <a:t>Reply : Provide an overview of the debate and conclude why their team deserves the debate</a:t>
            </a:r>
          </a:p>
          <a:p>
            <a:pPr eaLnBrk="1" hangingPunct="1">
              <a:lnSpc>
                <a:spcPct val="90000"/>
              </a:lnSpc>
            </a:pP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Role of first speakers</a:t>
            </a:r>
          </a:p>
        </p:txBody>
      </p:sp>
      <p:sp>
        <p:nvSpPr>
          <p:cNvPr id="26627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73025" eaLnBrk="1" hangingPunct="1"/>
            <a:r>
              <a:rPr lang="en-US" smtClean="0"/>
              <a:t>affirmative</a:t>
            </a:r>
          </a:p>
        </p:txBody>
      </p:sp>
      <p:sp>
        <p:nvSpPr>
          <p:cNvPr id="26628" name="Text Placeholder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marL="73025" eaLnBrk="1" hangingPunct="1"/>
            <a:r>
              <a:rPr lang="en-US" smtClean="0"/>
              <a:t>negative</a:t>
            </a:r>
          </a:p>
        </p:txBody>
      </p:sp>
      <p:sp>
        <p:nvSpPr>
          <p:cNvPr id="26629" name="Content Placeholder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Wingdings" charset="2"/>
              <a:buChar char="§"/>
            </a:pPr>
            <a:r>
              <a:rPr lang="en-US" sz="2200" smtClean="0">
                <a:latin typeface="Kristen ITC" pitchFamily="66" charset="0"/>
              </a:rPr>
              <a:t>Defining the motion of the debate.</a:t>
            </a:r>
          </a:p>
          <a:p>
            <a:pPr eaLnBrk="1" hangingPunct="1">
              <a:lnSpc>
                <a:spcPct val="90000"/>
              </a:lnSpc>
              <a:buFont typeface="Wingdings" charset="2"/>
              <a:buChar char="§"/>
            </a:pPr>
            <a:r>
              <a:rPr lang="en-US" sz="2200" smtClean="0">
                <a:latin typeface="Kristen ITC" pitchFamily="66" charset="0"/>
              </a:rPr>
              <a:t>Presenting the affirmative’s theme line.</a:t>
            </a:r>
          </a:p>
          <a:p>
            <a:pPr eaLnBrk="1" hangingPunct="1">
              <a:lnSpc>
                <a:spcPct val="90000"/>
              </a:lnSpc>
              <a:buFont typeface="Wingdings" charset="2"/>
              <a:buChar char="§"/>
            </a:pPr>
            <a:r>
              <a:rPr lang="en-US" sz="2200" smtClean="0">
                <a:latin typeface="Kristen ITC" pitchFamily="66" charset="0"/>
              </a:rPr>
              <a:t>Outlining the affirmative’s team split.</a:t>
            </a:r>
          </a:p>
          <a:p>
            <a:pPr eaLnBrk="1" hangingPunct="1">
              <a:lnSpc>
                <a:spcPct val="90000"/>
              </a:lnSpc>
              <a:buFont typeface="Wingdings" charset="2"/>
              <a:buChar char="§"/>
            </a:pPr>
            <a:r>
              <a:rPr lang="en-US" sz="2200" smtClean="0">
                <a:latin typeface="Kristen ITC" pitchFamily="66" charset="0"/>
              </a:rPr>
              <a:t>Delivering substantial arguments.</a:t>
            </a:r>
          </a:p>
          <a:p>
            <a:pPr eaLnBrk="1" hangingPunct="1">
              <a:lnSpc>
                <a:spcPct val="90000"/>
              </a:lnSpc>
              <a:buFont typeface="Wingdings" charset="2"/>
              <a:buChar char="§"/>
            </a:pPr>
            <a:r>
              <a:rPr lang="en-US" sz="2200" smtClean="0">
                <a:latin typeface="Kristen ITC" pitchFamily="66" charset="0"/>
              </a:rPr>
              <a:t>Providing a brief summary/recap of the speech</a:t>
            </a:r>
          </a:p>
          <a:p>
            <a:pPr eaLnBrk="1" hangingPunct="1"/>
            <a:endParaRPr lang="en-US" sz="2200" smtClean="0"/>
          </a:p>
        </p:txBody>
      </p:sp>
      <p:sp>
        <p:nvSpPr>
          <p:cNvPr id="26630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 typeface="Wingdings" charset="2"/>
              <a:buChar char="§"/>
            </a:pPr>
            <a:r>
              <a:rPr lang="en-US" sz="2000" smtClean="0">
                <a:latin typeface="Kristen ITC" pitchFamily="66" charset="0"/>
              </a:rPr>
              <a:t>Responding the definition given by the affirmative team (accept/challenge).</a:t>
            </a:r>
          </a:p>
          <a:p>
            <a:pPr eaLnBrk="1" hangingPunct="1">
              <a:lnSpc>
                <a:spcPct val="80000"/>
              </a:lnSpc>
              <a:buFont typeface="Wingdings" charset="2"/>
              <a:buChar char="§"/>
            </a:pPr>
            <a:r>
              <a:rPr lang="en-US" sz="2000" smtClean="0">
                <a:latin typeface="Kristen ITC" pitchFamily="66" charset="0"/>
              </a:rPr>
              <a:t>Rebutting the 1</a:t>
            </a:r>
            <a:r>
              <a:rPr lang="en-US" sz="2000" baseline="30000" smtClean="0">
                <a:latin typeface="Kristen ITC" pitchFamily="66" charset="0"/>
              </a:rPr>
              <a:t>st</a:t>
            </a:r>
            <a:r>
              <a:rPr lang="en-US" sz="2000" smtClean="0">
                <a:latin typeface="Kristen ITC" pitchFamily="66" charset="0"/>
              </a:rPr>
              <a:t> affirmative speaker.</a:t>
            </a:r>
          </a:p>
          <a:p>
            <a:pPr eaLnBrk="1" hangingPunct="1">
              <a:lnSpc>
                <a:spcPct val="80000"/>
              </a:lnSpc>
              <a:buFont typeface="Wingdings" charset="2"/>
              <a:buChar char="§"/>
            </a:pPr>
            <a:r>
              <a:rPr lang="en-US" sz="2000" smtClean="0">
                <a:latin typeface="Kristen ITC" pitchFamily="66" charset="0"/>
              </a:rPr>
              <a:t>Presenting the negative’s theme line.</a:t>
            </a:r>
          </a:p>
          <a:p>
            <a:pPr eaLnBrk="1" hangingPunct="1">
              <a:lnSpc>
                <a:spcPct val="80000"/>
              </a:lnSpc>
              <a:buFont typeface="Wingdings" charset="2"/>
              <a:buChar char="§"/>
            </a:pPr>
            <a:r>
              <a:rPr lang="en-US" sz="2000" smtClean="0">
                <a:latin typeface="Kristen ITC" pitchFamily="66" charset="0"/>
              </a:rPr>
              <a:t>Outlining the negative’s team split.</a:t>
            </a:r>
          </a:p>
          <a:p>
            <a:pPr eaLnBrk="1" hangingPunct="1">
              <a:lnSpc>
                <a:spcPct val="80000"/>
              </a:lnSpc>
              <a:buFont typeface="Wingdings" charset="2"/>
              <a:buChar char="§"/>
            </a:pPr>
            <a:r>
              <a:rPr lang="en-US" sz="2000" smtClean="0">
                <a:latin typeface="Kristen ITC" pitchFamily="66" charset="0"/>
              </a:rPr>
              <a:t>Delivering the substantial argument.</a:t>
            </a:r>
          </a:p>
          <a:p>
            <a:pPr eaLnBrk="1" hangingPunct="1">
              <a:lnSpc>
                <a:spcPct val="80000"/>
              </a:lnSpc>
              <a:buFont typeface="Wingdings" charset="2"/>
              <a:buChar char="§"/>
            </a:pPr>
            <a:r>
              <a:rPr lang="en-US" sz="2000" smtClean="0">
                <a:latin typeface="Kristen ITC" pitchFamily="66" charset="0"/>
              </a:rPr>
              <a:t>Providing a brief summary/recap of the speech.</a:t>
            </a:r>
          </a:p>
          <a:p>
            <a:pPr eaLnBrk="1" hangingPunct="1">
              <a:lnSpc>
                <a:spcPct val="90000"/>
              </a:lnSpc>
            </a:pPr>
            <a:endParaRPr lang="en-US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Role of second speakers</a:t>
            </a:r>
          </a:p>
        </p:txBody>
      </p:sp>
      <p:sp>
        <p:nvSpPr>
          <p:cNvPr id="27651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73025" eaLnBrk="1" hangingPunct="1"/>
            <a:r>
              <a:rPr lang="en-US" smtClean="0"/>
              <a:t>affirmative</a:t>
            </a:r>
          </a:p>
        </p:txBody>
      </p:sp>
      <p:sp>
        <p:nvSpPr>
          <p:cNvPr id="27652" name="Text Placeholder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marL="73025" eaLnBrk="1" hangingPunct="1"/>
            <a:r>
              <a:rPr lang="en-US" smtClean="0"/>
              <a:t>negative</a:t>
            </a:r>
          </a:p>
        </p:txBody>
      </p:sp>
      <p:sp>
        <p:nvSpPr>
          <p:cNvPr id="27653" name="Content Placeholder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Wingdings" charset="2"/>
              <a:buChar char="§"/>
            </a:pPr>
            <a:r>
              <a:rPr lang="en-US" smtClean="0">
                <a:latin typeface="Kristen ITC" pitchFamily="66" charset="0"/>
              </a:rPr>
              <a:t>Rebutting the 1</a:t>
            </a:r>
            <a:r>
              <a:rPr lang="en-US" baseline="30000" smtClean="0">
                <a:latin typeface="Kristen ITC" pitchFamily="66" charset="0"/>
              </a:rPr>
              <a:t>st</a:t>
            </a:r>
            <a:r>
              <a:rPr lang="en-US" smtClean="0">
                <a:latin typeface="Kristen ITC" pitchFamily="66" charset="0"/>
              </a:rPr>
              <a:t> negative’s major arguments</a:t>
            </a:r>
          </a:p>
          <a:p>
            <a:pPr eaLnBrk="1" hangingPunct="1">
              <a:lnSpc>
                <a:spcPct val="90000"/>
              </a:lnSpc>
              <a:buFont typeface="Wingdings" charset="2"/>
              <a:buChar char="§"/>
            </a:pPr>
            <a:r>
              <a:rPr lang="en-US" smtClean="0">
                <a:latin typeface="Kristen ITC" pitchFamily="66" charset="0"/>
              </a:rPr>
              <a:t>Restating the affirmative’s team case briefly.</a:t>
            </a:r>
          </a:p>
          <a:p>
            <a:pPr eaLnBrk="1" hangingPunct="1">
              <a:lnSpc>
                <a:spcPct val="90000"/>
              </a:lnSpc>
              <a:buFont typeface="Wingdings" charset="2"/>
              <a:buChar char="§"/>
            </a:pPr>
            <a:r>
              <a:rPr lang="en-US" smtClean="0">
                <a:latin typeface="Kristen ITC" pitchFamily="66" charset="0"/>
              </a:rPr>
              <a:t>Delivering his substantial argument.</a:t>
            </a:r>
          </a:p>
          <a:p>
            <a:pPr eaLnBrk="1" hangingPunct="1">
              <a:lnSpc>
                <a:spcPct val="90000"/>
              </a:lnSpc>
              <a:buFont typeface="Wingdings" charset="2"/>
              <a:buChar char="§"/>
            </a:pPr>
            <a:r>
              <a:rPr lang="en-US" smtClean="0">
                <a:latin typeface="Kristen ITC" pitchFamily="66" charset="0"/>
              </a:rPr>
              <a:t>Providing a brief summary.</a:t>
            </a:r>
          </a:p>
          <a:p>
            <a:pPr eaLnBrk="1" hangingPunct="1"/>
            <a:endParaRPr lang="en-US" smtClean="0"/>
          </a:p>
        </p:txBody>
      </p:sp>
      <p:sp>
        <p:nvSpPr>
          <p:cNvPr id="27654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Wingdings" charset="2"/>
              <a:buChar char="§"/>
            </a:pPr>
            <a:r>
              <a:rPr lang="en-US" smtClean="0">
                <a:latin typeface="Kristen ITC" pitchFamily="66" charset="0"/>
              </a:rPr>
              <a:t>Rebutting the 2</a:t>
            </a:r>
            <a:r>
              <a:rPr lang="en-US" baseline="30000" smtClean="0">
                <a:latin typeface="Kristen ITC" pitchFamily="66" charset="0"/>
              </a:rPr>
              <a:t>nd</a:t>
            </a:r>
            <a:r>
              <a:rPr lang="en-US" smtClean="0">
                <a:latin typeface="Kristen ITC" pitchFamily="66" charset="0"/>
              </a:rPr>
              <a:t> affirmative speaker.</a:t>
            </a:r>
          </a:p>
          <a:p>
            <a:pPr eaLnBrk="1" hangingPunct="1">
              <a:lnSpc>
                <a:spcPct val="90000"/>
              </a:lnSpc>
              <a:buFont typeface="Wingdings" charset="2"/>
              <a:buChar char="§"/>
            </a:pPr>
            <a:r>
              <a:rPr lang="en-US" smtClean="0">
                <a:latin typeface="Kristen ITC" pitchFamily="66" charset="0"/>
              </a:rPr>
              <a:t>Restating the negative's team case briefly.</a:t>
            </a:r>
          </a:p>
          <a:p>
            <a:pPr eaLnBrk="1" hangingPunct="1">
              <a:lnSpc>
                <a:spcPct val="90000"/>
              </a:lnSpc>
              <a:buFont typeface="Wingdings" charset="2"/>
              <a:buChar char="§"/>
            </a:pPr>
            <a:r>
              <a:rPr lang="en-US" smtClean="0">
                <a:latin typeface="Kristen ITC" pitchFamily="66" charset="0"/>
              </a:rPr>
              <a:t>Delivering his substantial arguments.</a:t>
            </a:r>
          </a:p>
          <a:p>
            <a:pPr eaLnBrk="1" hangingPunct="1">
              <a:lnSpc>
                <a:spcPct val="90000"/>
              </a:lnSpc>
              <a:buFont typeface="Wingdings" charset="2"/>
              <a:buChar char="§"/>
            </a:pPr>
            <a:r>
              <a:rPr lang="en-US" smtClean="0">
                <a:latin typeface="Kristen ITC" pitchFamily="66" charset="0"/>
              </a:rPr>
              <a:t>Providing a brief summary.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Role of third speakers</a:t>
            </a:r>
          </a:p>
        </p:txBody>
      </p:sp>
      <p:sp>
        <p:nvSpPr>
          <p:cNvPr id="28675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73025" eaLnBrk="1" hangingPunct="1"/>
            <a:r>
              <a:rPr lang="en-US" smtClean="0"/>
              <a:t>affirmative</a:t>
            </a:r>
          </a:p>
        </p:txBody>
      </p:sp>
      <p:sp>
        <p:nvSpPr>
          <p:cNvPr id="28676" name="Text Placeholder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marL="73025" eaLnBrk="1" hangingPunct="1"/>
            <a:r>
              <a:rPr lang="en-US" smtClean="0"/>
              <a:t>negative</a:t>
            </a:r>
          </a:p>
        </p:txBody>
      </p:sp>
      <p:sp>
        <p:nvSpPr>
          <p:cNvPr id="28677" name="Content Placeholder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 eaLnBrk="1" hangingPunct="1">
              <a:buFont typeface="Wingdings" charset="2"/>
              <a:buNone/>
            </a:pPr>
            <a:endParaRPr lang="en-US" smtClean="0">
              <a:latin typeface="Kristen ITC" pitchFamily="66" charset="0"/>
            </a:endParaRPr>
          </a:p>
          <a:p>
            <a:pPr eaLnBrk="1" hangingPunct="1">
              <a:buFont typeface="Wingdings" charset="2"/>
              <a:buChar char="§"/>
            </a:pPr>
            <a:r>
              <a:rPr lang="en-US" smtClean="0">
                <a:latin typeface="Kristen ITC" pitchFamily="66" charset="0"/>
              </a:rPr>
              <a:t>Rebutting the points raised by the first two negative speakers.</a:t>
            </a:r>
          </a:p>
          <a:p>
            <a:pPr eaLnBrk="1" hangingPunct="1">
              <a:buFont typeface="Wingdings" charset="2"/>
              <a:buChar char="§"/>
            </a:pPr>
            <a:r>
              <a:rPr lang="en-US" smtClean="0">
                <a:latin typeface="Kristen ITC" pitchFamily="66" charset="0"/>
              </a:rPr>
              <a:t>Rebuilding the team’s case.</a:t>
            </a:r>
          </a:p>
          <a:p>
            <a:pPr eaLnBrk="1" hangingPunct="1">
              <a:buFont typeface="Wingdings" charset="2"/>
              <a:buChar char="§"/>
            </a:pPr>
            <a:r>
              <a:rPr lang="en-US" smtClean="0">
                <a:latin typeface="Kristen ITC" pitchFamily="66" charset="0"/>
              </a:rPr>
              <a:t>Summarizing the issues of the debate</a:t>
            </a:r>
            <a:endParaRPr lang="en-US" smtClean="0"/>
          </a:p>
        </p:txBody>
      </p:sp>
      <p:sp>
        <p:nvSpPr>
          <p:cNvPr id="28678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eaLnBrk="1" hangingPunct="1">
              <a:buFont typeface="Wingdings" charset="2"/>
              <a:buNone/>
            </a:pPr>
            <a:endParaRPr lang="en-US" smtClean="0">
              <a:latin typeface="Kristen ITC" pitchFamily="66" charset="0"/>
            </a:endParaRPr>
          </a:p>
          <a:p>
            <a:pPr eaLnBrk="1" hangingPunct="1">
              <a:buFont typeface="Wingdings" charset="2"/>
              <a:buChar char="§"/>
            </a:pPr>
            <a:r>
              <a:rPr lang="en-US" smtClean="0">
                <a:latin typeface="Kristen ITC" pitchFamily="66" charset="0"/>
              </a:rPr>
              <a:t>Rebutting the points raised by all three affirmative speakers.</a:t>
            </a:r>
          </a:p>
          <a:p>
            <a:pPr eaLnBrk="1" hangingPunct="1">
              <a:buFont typeface="Wingdings" charset="2"/>
              <a:buChar char="§"/>
            </a:pPr>
            <a:r>
              <a:rPr lang="en-US" smtClean="0">
                <a:latin typeface="Kristen ITC" pitchFamily="66" charset="0"/>
              </a:rPr>
              <a:t>Rebuilding team’s case.</a:t>
            </a:r>
          </a:p>
          <a:p>
            <a:pPr eaLnBrk="1" hangingPunct="1">
              <a:buFont typeface="Wingdings" charset="2"/>
              <a:buChar char="§"/>
            </a:pPr>
            <a:r>
              <a:rPr lang="en-US" smtClean="0">
                <a:latin typeface="Kristen ITC" pitchFamily="66" charset="0"/>
              </a:rPr>
              <a:t>Summarizing the issue of the debate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Reply speaker</a:t>
            </a:r>
          </a:p>
        </p:txBody>
      </p:sp>
      <p:sp>
        <p:nvSpPr>
          <p:cNvPr id="296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charset="2"/>
              <a:buChar char="§"/>
            </a:pPr>
            <a:r>
              <a:rPr lang="en-US" smtClean="0">
                <a:latin typeface="Kristen ITC" pitchFamily="66" charset="0"/>
              </a:rPr>
              <a:t>Providing the summary or the overview of the debate.</a:t>
            </a:r>
          </a:p>
          <a:p>
            <a:pPr eaLnBrk="1" hangingPunct="1">
              <a:buFont typeface="Wingdings" charset="2"/>
              <a:buChar char="§"/>
            </a:pPr>
            <a:r>
              <a:rPr lang="en-US" smtClean="0">
                <a:latin typeface="Kristen ITC" pitchFamily="66" charset="0"/>
              </a:rPr>
              <a:t>Identifying the issues raised by both sides.</a:t>
            </a:r>
          </a:p>
          <a:p>
            <a:pPr eaLnBrk="1" hangingPunct="1">
              <a:buFont typeface="Wingdings" charset="2"/>
              <a:buChar char="§"/>
            </a:pPr>
            <a:r>
              <a:rPr lang="en-US" smtClean="0">
                <a:latin typeface="Kristen ITC" pitchFamily="66" charset="0"/>
              </a:rPr>
              <a:t>Providing a bias adjudication of the debate.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How will you be assessed?</a:t>
            </a:r>
          </a:p>
        </p:txBody>
      </p:sp>
      <p:sp>
        <p:nvSpPr>
          <p:cNvPr id="317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Matter 	 40%</a:t>
            </a:r>
          </a:p>
          <a:p>
            <a:pPr eaLnBrk="1" hangingPunct="1"/>
            <a:r>
              <a:rPr lang="en-US" smtClean="0"/>
              <a:t>Manner	40%</a:t>
            </a:r>
          </a:p>
          <a:p>
            <a:pPr eaLnBrk="1" hangingPunct="1"/>
            <a:r>
              <a:rPr lang="en-US" smtClean="0"/>
              <a:t>Method	20%</a:t>
            </a:r>
          </a:p>
          <a:p>
            <a:pPr eaLnBrk="1" hangingPunct="1"/>
            <a:endParaRPr lang="en-US" sz="2000" b="1" smtClean="0">
              <a:solidFill>
                <a:srgbClr val="FFFF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Debating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Clash of Argument </a:t>
            </a:r>
            <a:r>
              <a:rPr lang="en-US" dirty="0" smtClean="0">
                <a:sym typeface="Wingdings" pitchFamily="2" charset="2"/>
              </a:rPr>
              <a:t> Government vs. Opposition</a:t>
            </a:r>
          </a:p>
          <a:p>
            <a:r>
              <a:rPr lang="en-US" dirty="0" smtClean="0">
                <a:sym typeface="Wingdings" pitchFamily="2" charset="2"/>
              </a:rPr>
              <a:t>Motions</a:t>
            </a:r>
          </a:p>
          <a:p>
            <a:r>
              <a:rPr lang="en-US" dirty="0" smtClean="0">
                <a:sym typeface="Wingdings" pitchFamily="2" charset="2"/>
              </a:rPr>
              <a:t>Aims: simulating a parliamentary debate</a:t>
            </a:r>
          </a:p>
          <a:p>
            <a:r>
              <a:rPr lang="en-US" dirty="0" smtClean="0">
                <a:sym typeface="Wingdings" pitchFamily="2" charset="2"/>
              </a:rPr>
              <a:t>Argue on policies/proposition of thought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Good/bad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Efficient/Inefficient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Useful/useless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POINT OF INFORMATION?</a:t>
            </a:r>
          </a:p>
        </p:txBody>
      </p:sp>
      <p:sp>
        <p:nvSpPr>
          <p:cNvPr id="327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b="1" dirty="0" smtClean="0">
                <a:latin typeface="Arial" charset="0"/>
              </a:rPr>
              <a:t>What are they for? </a:t>
            </a:r>
          </a:p>
          <a:p>
            <a:pPr lvl="1" eaLnBrk="1" hangingPunct="1"/>
            <a:r>
              <a:rPr lang="en-US" sz="3200" b="1" dirty="0" smtClean="0">
                <a:latin typeface="Arial" charset="0"/>
              </a:rPr>
              <a:t>Clarify (yours or theirs)</a:t>
            </a:r>
          </a:p>
          <a:p>
            <a:pPr lvl="1" eaLnBrk="1" hangingPunct="1"/>
            <a:r>
              <a:rPr lang="en-US" sz="3200" b="1" dirty="0" smtClean="0">
                <a:latin typeface="Arial" charset="0"/>
              </a:rPr>
              <a:t>Fact</a:t>
            </a:r>
          </a:p>
          <a:p>
            <a:pPr lvl="1" eaLnBrk="1" hangingPunct="1"/>
            <a:r>
              <a:rPr lang="en-US" sz="3200" b="1" dirty="0" smtClean="0">
                <a:latin typeface="Arial" charset="0"/>
              </a:rPr>
              <a:t>Question</a:t>
            </a:r>
          </a:p>
          <a:p>
            <a:pPr lvl="1" eaLnBrk="1" hangingPunct="1"/>
            <a:r>
              <a:rPr lang="en-US" sz="3200" b="1" dirty="0" smtClean="0">
                <a:latin typeface="Arial" charset="0"/>
              </a:rPr>
              <a:t>Rebut</a:t>
            </a:r>
          </a:p>
          <a:p>
            <a:pPr eaLnBrk="1" hangingPunct="1">
              <a:buFont typeface="Wingdings" charset="2"/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Arial" charset="0"/>
              </a:rPr>
              <a:t>What makes a good POI?</a:t>
            </a:r>
            <a:br>
              <a:rPr lang="en-US" b="1" dirty="0" smtClean="0">
                <a:latin typeface="Arial" charset="0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Take between 1 and 3 per speech, 2 is best</a:t>
            </a:r>
          </a:p>
          <a:p>
            <a:r>
              <a:rPr lang="en-US" sz="3200" dirty="0" smtClean="0"/>
              <a:t>Make sure you offer several during the course of the debate</a:t>
            </a:r>
          </a:p>
          <a:p>
            <a:r>
              <a:rPr lang="en-US" sz="3200" dirty="0" smtClean="0"/>
              <a:t>Asking POIs are LIMITED to 15 seconds</a:t>
            </a:r>
          </a:p>
          <a:p>
            <a:r>
              <a:rPr lang="en-US" sz="3200" dirty="0" smtClean="0"/>
              <a:t>POI can affecting adjudicators assessment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762"/>
            <a:ext cx="7772400" cy="3773493"/>
          </a:xfrm>
        </p:spPr>
        <p:txBody>
          <a:bodyPr/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HAPPY DEBATING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Q&amp;As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err="1" smtClean="0"/>
              <a:t>Berapa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darimanakah</a:t>
            </a:r>
            <a:r>
              <a:rPr lang="en-US" dirty="0" smtClean="0"/>
              <a:t> Adjudicators? Dari Malang </a:t>
            </a:r>
            <a:r>
              <a:rPr lang="en-US" dirty="0" err="1" smtClean="0"/>
              <a:t>dan</a:t>
            </a:r>
            <a:r>
              <a:rPr lang="en-US" dirty="0" smtClean="0"/>
              <a:t> Surabaya. From many universities </a:t>
            </a:r>
          </a:p>
          <a:p>
            <a:r>
              <a:rPr lang="en-US" dirty="0" smtClean="0"/>
              <a:t>Phone? Actually there will be timekeeper :)</a:t>
            </a:r>
          </a:p>
          <a:p>
            <a:r>
              <a:rPr lang="en-US" dirty="0" smtClean="0"/>
              <a:t>Papers only (recycled one is suggested ;)), no gadget. </a:t>
            </a:r>
          </a:p>
          <a:p>
            <a:r>
              <a:rPr lang="en-US" dirty="0" err="1" smtClean="0"/>
              <a:t>Penilaian</a:t>
            </a:r>
            <a:r>
              <a:rPr lang="en-US" dirty="0" smtClean="0"/>
              <a:t> : Victory Points, individual scores</a:t>
            </a:r>
          </a:p>
          <a:p>
            <a:r>
              <a:rPr lang="en-US" dirty="0" smtClean="0"/>
              <a:t>4 preliminary rounds : 1</a:t>
            </a:r>
            <a:r>
              <a:rPr lang="en-US" baseline="30000" dirty="0" smtClean="0"/>
              <a:t>st</a:t>
            </a:r>
            <a:r>
              <a:rPr lang="en-US" dirty="0" smtClean="0"/>
              <a:t> day</a:t>
            </a:r>
          </a:p>
          <a:p>
            <a:r>
              <a:rPr lang="en-US" dirty="0" smtClean="0"/>
              <a:t>4 knock-out rounds : 2</a:t>
            </a:r>
            <a:r>
              <a:rPr lang="en-US" baseline="30000" dirty="0" smtClean="0"/>
              <a:t>nd</a:t>
            </a:r>
            <a:r>
              <a:rPr lang="en-US" dirty="0" smtClean="0"/>
              <a:t> day</a:t>
            </a:r>
          </a:p>
          <a:p>
            <a:r>
              <a:rPr lang="en-US" dirty="0" smtClean="0"/>
              <a:t>Call us maybe or open up </a:t>
            </a:r>
            <a:r>
              <a:rPr lang="en-US" smtClean="0"/>
              <a:t>our blog :) </a:t>
            </a:r>
            <a:endParaRPr 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Tournament 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Asian Parliamentary System: (Include POI)</a:t>
            </a:r>
          </a:p>
          <a:p>
            <a:r>
              <a:rPr lang="en-US" dirty="0" smtClean="0"/>
              <a:t>4 Preliminary rounds</a:t>
            </a:r>
          </a:p>
          <a:p>
            <a:r>
              <a:rPr lang="en-US" dirty="0" smtClean="0"/>
              <a:t>4 Knock-out rounds (oct0-final, quarter final, semifinal, final)</a:t>
            </a:r>
          </a:p>
          <a:p>
            <a:pPr eaLnBrk="1" hangingPunct="1"/>
            <a:r>
              <a:rPr lang="en-US" dirty="0" smtClean="0"/>
              <a:t>7 minute substantive speech</a:t>
            </a:r>
          </a:p>
          <a:p>
            <a:pPr eaLnBrk="1" hangingPunct="1"/>
            <a:r>
              <a:rPr lang="en-US" dirty="0" smtClean="0"/>
              <a:t>5 minute reply speech</a:t>
            </a:r>
          </a:p>
          <a:p>
            <a:pPr eaLnBrk="1" hangingPunct="1"/>
            <a:r>
              <a:rPr lang="en-US" dirty="0" smtClean="0"/>
              <a:t>30 minute case building time</a:t>
            </a:r>
          </a:p>
          <a:p>
            <a:r>
              <a:rPr lang="en-US" dirty="0" smtClean="0"/>
              <a:t>POI allowed: between 1-6 minute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Map of chronology</a:t>
            </a:r>
          </a:p>
        </p:txBody>
      </p:sp>
      <p:pic>
        <p:nvPicPr>
          <p:cNvPr id="16387" name="Content Placeholder 3" descr="IMG_017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14400" y="2207103"/>
            <a:ext cx="7772400" cy="372649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Keywords to comprehend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Motion</a:t>
            </a:r>
          </a:p>
          <a:p>
            <a:pPr eaLnBrk="1" hangingPunct="1"/>
            <a:r>
              <a:rPr lang="en-US" dirty="0" smtClean="0"/>
              <a:t>Definition</a:t>
            </a:r>
          </a:p>
          <a:p>
            <a:pPr eaLnBrk="1" hangingPunct="1"/>
            <a:r>
              <a:rPr lang="en-US" dirty="0" smtClean="0"/>
              <a:t>Theme line</a:t>
            </a:r>
          </a:p>
          <a:p>
            <a:pPr eaLnBrk="1" hangingPunct="1"/>
            <a:r>
              <a:rPr lang="en-US" dirty="0" smtClean="0"/>
              <a:t>Team split</a:t>
            </a:r>
          </a:p>
          <a:p>
            <a:pPr eaLnBrk="1" hangingPunct="1"/>
            <a:r>
              <a:rPr lang="en-US" dirty="0" smtClean="0"/>
              <a:t>Argument</a:t>
            </a:r>
          </a:p>
          <a:p>
            <a:pPr eaLnBrk="1" hangingPunct="1"/>
            <a:r>
              <a:rPr lang="en-US" dirty="0" smtClean="0"/>
              <a:t>rebuttal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Motion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Char char="•"/>
            </a:pPr>
            <a:r>
              <a:rPr lang="en-US" dirty="0" smtClean="0"/>
              <a:t>Topic</a:t>
            </a:r>
          </a:p>
          <a:p>
            <a:pPr eaLnBrk="1" hangingPunct="1">
              <a:buFont typeface="Arial" charset="0"/>
              <a:buChar char="•"/>
            </a:pPr>
            <a:r>
              <a:rPr lang="en-US" dirty="0" smtClean="0"/>
              <a:t>Propositional statement that states what the debate is/shall be about</a:t>
            </a:r>
          </a:p>
          <a:p>
            <a:pPr eaLnBrk="1" hangingPunct="1">
              <a:buFont typeface="Arial" charset="0"/>
              <a:buChar char="•"/>
            </a:pPr>
            <a:r>
              <a:rPr lang="en-US" dirty="0" smtClean="0"/>
              <a:t>Usually proposes a policy</a:t>
            </a:r>
          </a:p>
          <a:p>
            <a:pPr eaLnBrk="1" hangingPunct="1">
              <a:buFont typeface="Arial" charset="0"/>
              <a:buChar char="•"/>
            </a:pPr>
            <a:r>
              <a:rPr lang="en-US" dirty="0" smtClean="0"/>
              <a:t>Government: must defend the motion</a:t>
            </a:r>
          </a:p>
          <a:p>
            <a:pPr eaLnBrk="1" hangingPunct="1">
              <a:buFont typeface="Arial" charset="0"/>
              <a:buChar char="•"/>
            </a:pPr>
            <a:r>
              <a:rPr lang="en-US" dirty="0" smtClean="0"/>
              <a:t>Opposition: must negate the motion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Definition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>
          <a:xfrm>
            <a:off x="914400" y="1428736"/>
            <a:ext cx="7772400" cy="4927614"/>
          </a:xfrm>
        </p:spPr>
        <p:txBody>
          <a:bodyPr>
            <a:normAutofit lnSpcReduction="10000"/>
          </a:bodyPr>
          <a:lstStyle/>
          <a:p>
            <a:pPr eaLnBrk="1" hangingPunct="1">
              <a:buFont typeface="Arial" charset="0"/>
              <a:buChar char="•"/>
            </a:pPr>
            <a:r>
              <a:rPr lang="en-US" sz="2800" dirty="0" smtClean="0"/>
              <a:t>A need to clarify what the debate is specifically about, </a:t>
            </a:r>
          </a:p>
          <a:p>
            <a:pPr eaLnBrk="1" hangingPunct="1">
              <a:buFont typeface="Arial" charset="0"/>
              <a:buChar char="•"/>
            </a:pPr>
            <a:r>
              <a:rPr lang="en-US" sz="2800" dirty="0" smtClean="0"/>
              <a:t>Per keyword of motion if necessary</a:t>
            </a:r>
          </a:p>
          <a:p>
            <a:pPr eaLnBrk="1" hangingPunct="1">
              <a:buFont typeface="Arial" charset="0"/>
              <a:buChar char="•"/>
            </a:pPr>
            <a:r>
              <a:rPr lang="en-US" sz="2800" dirty="0" smtClean="0"/>
              <a:t>Scopes down a motion; to achieve a mutual agreement among both teams on the interpretation of the motion thus</a:t>
            </a:r>
          </a:p>
          <a:p>
            <a:pPr eaLnBrk="1" hangingPunct="1"/>
            <a:r>
              <a:rPr lang="en-US" sz="2800" dirty="0" smtClean="0"/>
              <a:t>The entry point for a debate -&gt; “room of debate”</a:t>
            </a:r>
          </a:p>
          <a:p>
            <a:pPr eaLnBrk="1" hangingPunct="1">
              <a:buFont typeface="Arial" charset="0"/>
              <a:buChar char="•"/>
            </a:pPr>
            <a:r>
              <a:rPr lang="en-US" sz="2800" dirty="0" smtClean="0"/>
              <a:t>Government: holds the right to determine and offer the definition of a debate</a:t>
            </a:r>
          </a:p>
          <a:p>
            <a:pPr eaLnBrk="1" hangingPunct="1">
              <a:buFont typeface="Arial" charset="0"/>
              <a:buChar char="•"/>
            </a:pPr>
            <a:r>
              <a:rPr lang="en-US" sz="2800" dirty="0" smtClean="0"/>
              <a:t>Opposition: can accept, broaden or challenge  the definition provided by government team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Content Placeholder 2"/>
          <p:cNvSpPr>
            <a:spLocks noGrp="1"/>
          </p:cNvSpPr>
          <p:nvPr>
            <p:ph idx="1"/>
          </p:nvPr>
        </p:nvSpPr>
        <p:spPr>
          <a:xfrm>
            <a:off x="914400" y="571480"/>
            <a:ext cx="7772400" cy="5784870"/>
          </a:xfrm>
        </p:spPr>
        <p:txBody>
          <a:bodyPr/>
          <a:lstStyle/>
          <a:p>
            <a:pPr eaLnBrk="1" hangingPunct="1">
              <a:buFont typeface="Wingdings" charset="2"/>
              <a:buNone/>
            </a:pPr>
            <a:r>
              <a:rPr lang="en-US" dirty="0" smtClean="0"/>
              <a:t>A definition is ideal if it :</a:t>
            </a:r>
          </a:p>
          <a:p>
            <a:pPr eaLnBrk="1" hangingPunct="1">
              <a:buFont typeface="Arial" charset="0"/>
              <a:buChar char="•"/>
            </a:pPr>
            <a:r>
              <a:rPr lang="en-US" dirty="0" smtClean="0"/>
              <a:t>provides interpretation of a motion that is </a:t>
            </a:r>
            <a:r>
              <a:rPr lang="en-US" b="1" u="sng" dirty="0" smtClean="0"/>
              <a:t>logical and acceptable by common sense</a:t>
            </a:r>
          </a:p>
          <a:p>
            <a:pPr eaLnBrk="1" hangingPunct="1">
              <a:buFont typeface="Arial" charset="0"/>
              <a:buChar char="•"/>
            </a:pPr>
            <a:r>
              <a:rPr lang="en-US" dirty="0" smtClean="0"/>
              <a:t>simply aimed to </a:t>
            </a:r>
            <a:r>
              <a:rPr lang="en-US" b="1" u="sng" dirty="0" smtClean="0"/>
              <a:t>clarify</a:t>
            </a:r>
            <a:r>
              <a:rPr lang="en-US" dirty="0" smtClean="0"/>
              <a:t> the debate from the motion wording</a:t>
            </a:r>
          </a:p>
          <a:p>
            <a:pPr eaLnBrk="1" hangingPunct="1">
              <a:buFont typeface="Arial" charset="0"/>
              <a:buChar char="•"/>
            </a:pPr>
            <a:r>
              <a:rPr lang="en-US" dirty="0" smtClean="0"/>
              <a:t>provides room for opposition to negate</a:t>
            </a:r>
          </a:p>
          <a:p>
            <a:pPr eaLnBrk="1" hangingPunct="1">
              <a:buFont typeface="Arial" charset="0"/>
              <a:buChar char="•"/>
            </a:pPr>
            <a:r>
              <a:rPr lang="en-US" dirty="0" smtClean="0"/>
              <a:t>Is NOT:</a:t>
            </a:r>
          </a:p>
          <a:p>
            <a:pPr lvl="1" eaLnBrk="1" hangingPunct="1">
              <a:buFont typeface="Arial" charset="0"/>
              <a:buChar char="•"/>
            </a:pPr>
            <a:r>
              <a:rPr lang="en-US" dirty="0" err="1" smtClean="0"/>
              <a:t>Truistic</a:t>
            </a:r>
            <a:endParaRPr lang="en-US" dirty="0" smtClean="0"/>
          </a:p>
          <a:p>
            <a:pPr lvl="1" eaLnBrk="1" hangingPunct="1">
              <a:buFont typeface="Arial" charset="0"/>
              <a:buChar char="•"/>
            </a:pPr>
            <a:r>
              <a:rPr lang="en-US" dirty="0" smtClean="0"/>
              <a:t>Squirreling</a:t>
            </a:r>
          </a:p>
          <a:p>
            <a:pPr lvl="1" eaLnBrk="1" hangingPunct="1">
              <a:buFont typeface="Arial" charset="0"/>
              <a:buChar char="•"/>
            </a:pPr>
            <a:r>
              <a:rPr lang="en-US" dirty="0" smtClean="0"/>
              <a:t>Tautological</a:t>
            </a:r>
          </a:p>
          <a:p>
            <a:pPr lvl="1" eaLnBrk="1" hangingPunct="1">
              <a:buFont typeface="Arial" charset="0"/>
              <a:buChar char="•"/>
            </a:pPr>
            <a:r>
              <a:rPr lang="en-US" dirty="0" smtClean="0"/>
              <a:t>Time and place set</a:t>
            </a:r>
          </a:p>
          <a:p>
            <a:pPr eaLnBrk="1" hangingPunct="1">
              <a:buFont typeface="Arial" charset="0"/>
              <a:buChar char="•"/>
            </a:pPr>
            <a:endParaRPr lang="en-US" dirty="0" smtClean="0"/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Definitional challenge</a:t>
            </a:r>
          </a:p>
        </p:txBody>
      </p:sp>
      <p:sp>
        <p:nvSpPr>
          <p:cNvPr id="307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Opposition may challenge the definition of government if it is included into prohibited definition (truism, tautological, squirreling, and time/place set unfairly).</a:t>
            </a:r>
          </a:p>
          <a:p>
            <a:pPr eaLnBrk="1" hangingPunct="1"/>
            <a:r>
              <a:rPr lang="en-US" sz="2800" smtClean="0"/>
              <a:t>When challenging definition, opposition must:</a:t>
            </a:r>
          </a:p>
          <a:p>
            <a:pPr lvl="1" eaLnBrk="1" hangingPunct="1"/>
            <a:r>
              <a:rPr lang="en-US" sz="2300" smtClean="0"/>
              <a:t>Say that they challenge the definition</a:t>
            </a:r>
          </a:p>
          <a:p>
            <a:pPr lvl="1" eaLnBrk="1" hangingPunct="1"/>
            <a:r>
              <a:rPr lang="en-US" sz="2300" smtClean="0"/>
              <a:t>Provide the reason</a:t>
            </a:r>
          </a:p>
          <a:p>
            <a:pPr lvl="1" eaLnBrk="1" hangingPunct="1"/>
            <a:r>
              <a:rPr lang="en-US" sz="2300" smtClean="0"/>
              <a:t>Provide alternative definition</a:t>
            </a:r>
          </a:p>
          <a:p>
            <a:pPr lvl="1" eaLnBrk="1" hangingPunct="1"/>
            <a:r>
              <a:rPr lang="en-US" sz="2300" smtClean="0"/>
              <a:t>Respond to the government case (using ‘even if’ rebuttal).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226</TotalTime>
  <Words>822</Words>
  <Application>Microsoft Office PowerPoint</Application>
  <PresentationFormat>On-screen Show (4:3)</PresentationFormat>
  <Paragraphs>149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Metro</vt:lpstr>
      <vt:lpstr>DEBATE SEMINAR</vt:lpstr>
      <vt:lpstr>About Debating</vt:lpstr>
      <vt:lpstr>Tournament Format</vt:lpstr>
      <vt:lpstr>Map of chronology</vt:lpstr>
      <vt:lpstr>Keywords to comprehend</vt:lpstr>
      <vt:lpstr>Motion</vt:lpstr>
      <vt:lpstr>Definition</vt:lpstr>
      <vt:lpstr>Slide 8</vt:lpstr>
      <vt:lpstr>Definitional challenge</vt:lpstr>
      <vt:lpstr>Theme line</vt:lpstr>
      <vt:lpstr>Team split </vt:lpstr>
      <vt:lpstr>Argument</vt:lpstr>
      <vt:lpstr>Rebuttals</vt:lpstr>
      <vt:lpstr>Role of speakers</vt:lpstr>
      <vt:lpstr>Role of first speakers</vt:lpstr>
      <vt:lpstr>Role of second speakers</vt:lpstr>
      <vt:lpstr>Role of third speakers</vt:lpstr>
      <vt:lpstr>Reply speaker</vt:lpstr>
      <vt:lpstr>How will you be assessed?</vt:lpstr>
      <vt:lpstr>POINT OF INFORMATION?</vt:lpstr>
      <vt:lpstr>What makes a good POI? </vt:lpstr>
      <vt:lpstr>    HAPPY DEBATING</vt:lpstr>
      <vt:lpstr>Q&amp;As</vt:lpstr>
    </vt:vector>
  </TitlesOfParts>
  <Company>mshome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DEBATE SEMINAR</dc:title>
  <dc:creator>mshome</dc:creator>
  <cp:lastModifiedBy>Wulan</cp:lastModifiedBy>
  <cp:revision>15</cp:revision>
  <dcterms:created xsi:type="dcterms:W3CDTF">2010-02-19T12:30:20Z</dcterms:created>
  <dcterms:modified xsi:type="dcterms:W3CDTF">2012-11-02T09:17:44Z</dcterms:modified>
</cp:coreProperties>
</file>